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6" r:id="rId4"/>
    <p:sldId id="260" r:id="rId5"/>
    <p:sldId id="385" r:id="rId6"/>
    <p:sldId id="386" r:id="rId7"/>
    <p:sldId id="262" r:id="rId8"/>
    <p:sldId id="267" r:id="rId9"/>
    <p:sldId id="376" r:id="rId10"/>
    <p:sldId id="387" r:id="rId11"/>
    <p:sldId id="384" r:id="rId12"/>
    <p:sldId id="379" r:id="rId13"/>
    <p:sldId id="390" r:id="rId14"/>
    <p:sldId id="378" r:id="rId15"/>
    <p:sldId id="381" r:id="rId16"/>
    <p:sldId id="388" r:id="rId17"/>
    <p:sldId id="380" r:id="rId18"/>
    <p:sldId id="389" r:id="rId19"/>
    <p:sldId id="383" r:id="rId20"/>
    <p:sldId id="3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zare osmanovi" initials="lo" lastIdx="2" clrIdx="0">
    <p:extLst>
      <p:ext uri="{19B8F6BF-5375-455C-9EA6-DF929625EA0E}">
        <p15:presenceInfo xmlns:p15="http://schemas.microsoft.com/office/powerpoint/2012/main" userId="afcee7f92211e2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2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05B53-FD90-4832-B568-D41B2A87762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3A1F9-53B1-43CE-9627-D58E505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0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2B64-5965-4807-BC00-EFE883D9C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888"/>
            <a:ext cx="9144000" cy="148431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C7D29-758B-4638-A708-687538D5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49A88-71AB-4032-91CE-4CCFF80F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82BE-2B50-47EA-8A89-660E2403A1EF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7DECF-0EDC-40A4-A388-5B992A8F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4C6FC-55A7-433E-BF6B-7ABBA14D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E3B04-D3F5-4377-9AB7-7A1A85EE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D1574-B45E-498E-B84C-D1696C14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4BC4D-6F92-48F3-BFAC-FEC2DC837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025AA-8EF4-4AD5-A675-710ED863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69DB-7E6E-4BDB-937C-2960B6265324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7C13-4D7A-4B18-9867-FACD3F39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19342-23E8-408A-85D7-6F3F204E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E3B04-D3F5-4377-9AB7-7A1A85EE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A28DC-AAAA-40F1-9370-885D62B60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EF8E8-E439-41C5-8E1E-0CC1F18BE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A3F4-A052-4BEE-8C76-D7279FD8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4631-55CC-41D8-8F05-2789AFB8B7BA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7741-7F5E-49C6-AF36-96E7A0F8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F7C1E-EBAB-4F23-A0B2-B9D626AF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E3B04-D3F5-4377-9AB7-7A1A85EE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489D-7C59-482D-AA96-567BBDBDF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F53E5-CD11-491F-8898-6F636A1E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56907-8087-4DE4-B268-8824D016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B7C-E01F-4A50-90D8-8BF8E98B73E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9BA39-5EE1-4612-BBB3-198F0959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79026" y="6278759"/>
            <a:ext cx="4114800" cy="365125"/>
          </a:xfrm>
        </p:spPr>
        <p:txBody>
          <a:bodyPr/>
          <a:lstStyle/>
          <a:p>
            <a:r>
              <a:rPr lang="en-US" dirty="0"/>
              <a:t>The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F0E67-0F4A-41A5-A168-1107EA1C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2412" y="0"/>
            <a:ext cx="739588" cy="365125"/>
          </a:xfrm>
        </p:spPr>
        <p:txBody>
          <a:bodyPr/>
          <a:lstStyle>
            <a:lvl1pPr>
              <a:defRPr sz="2000"/>
            </a:lvl1pPr>
          </a:lstStyle>
          <a:p>
            <a:fld id="{072A8940-AB3B-427C-A8C3-3763065FB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5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23FA-236B-4356-B177-AC1780B4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373DE-958E-426A-820F-F2C0CE2C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EF404-0AD4-453B-8458-2F8BEF77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22565" y="6551425"/>
            <a:ext cx="1169435" cy="365125"/>
          </a:xfrm>
        </p:spPr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E594-E9A6-4AEE-B055-AC0F3051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1426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EC9DA-9F75-4634-96E2-3D04E590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C63F-D87E-47C9-B044-94368B32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8F3B8-9E03-43BC-B343-D7BCF57DB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ACBE5-E000-4828-B034-8CC0CD6B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EAD9-0C4A-473C-A22B-C3E4DD6D328E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32B2E-E8FC-4557-B08C-4FA892BD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918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335EC-3A7F-4D74-A43B-D83E3731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9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4712-54BF-4AE1-9846-BC4ADCEC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5E9F-73A7-4FE3-B6C0-6FAE02A30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017AD-C288-465D-904F-503E886B8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6ADB9-06A8-4F49-909B-E06EE1CF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E50D-335F-4155-98B5-E0FD94AA10F5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FACC5-C7CD-47DC-9A9E-3E94CC72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4F8E1-71D7-47C9-B611-C07038BF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9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0C41-E64B-467C-927E-5333A99D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52E7D-7CDF-4D1E-9EFF-291CFD624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00C73-E903-4F07-9810-A27911790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F0F3A-62B9-49F1-925C-A1CB41441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464B9-0D1B-45C9-86AA-F27237159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57CAA-5CFA-4553-9015-D075C247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3484-0D2D-4CF2-A52F-FF56CEFD2829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1299A-A5AA-465F-B07A-F752C893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06F960-ED53-4989-851B-E5DF4D5A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59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771D-DBE4-4A6E-9588-DF773DAF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D11B5-AE89-4AD2-9DD4-C5ACD35B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70DD-8A34-43A8-A60D-AA64CC6D9E73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A0365-0B11-42A4-A3AC-49DDF64C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B0E23-9356-491D-AA42-70B945C8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90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97EB5-7F8E-4931-8A34-976E8DA8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EAD5-1015-47C6-A02C-899910DF474C}" type="datetime1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63821-0BAB-45AE-A429-D576F065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256F7-CCA5-4EB7-9F64-165B687C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2670-9AAC-4891-8FD9-AC3D52B7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752D-A295-4C1F-ACAE-4404F4205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A56A8-7CA0-4DAF-B400-4BC5596A3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59B49-6AA2-4E9A-9A8C-A51AF31E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6EDB-4320-4FD3-A4DA-BCFFE50D567C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0E9C7-701F-4483-A700-566AC2AF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7E9BB-7EBD-434A-AC59-83846220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6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6963-C861-4E9A-9C7A-FCA38E0D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0EB19-7F60-42BD-938A-090BAB74D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CBEF-2F97-483D-9DF6-FFDF482B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980C-2DC7-418A-99B8-AD1BBAC96E56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CE133-2A96-4970-88AE-302AB08E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8C4DD-8E00-45D5-9172-CA91AC6B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E3B04-D3F5-4377-9AB7-7A1A85EE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3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0D71-920C-40B4-9434-3757977F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4EE8E-4BB1-499F-9BFC-09262D579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C4CF8-CD42-4608-86EC-85F886C62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A6BD3-4272-428C-BD33-A68CB720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E91E-86AE-4FFD-AFE0-21D71DF22A99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340CC-A24B-436A-85C5-04EA880B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35841-8484-48F1-85E3-00572A14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37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CF83-BCF2-40F9-8F86-6E1386D4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ECA16-C7BD-4960-854B-37E2BF926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4CB21-FEC6-43B0-8C09-3E6E3951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31B0-2F99-4B06-8097-671A343E75B4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35D0A-E0C0-4650-8077-2FBEE8E3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A5EEE-A50E-40EC-AA72-5977A757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28FD3-CF31-48A7-AA20-CCBC6DC82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072A1-74E3-478B-869F-1FE87A4EC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46258-927F-47F2-8888-E6E329AA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B4BD-3943-4399-A7CE-00E36005901E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D6FAD-03E5-4424-815C-F04DCD75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AF086-7C86-443D-8C8F-81F62C2D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73B6-8A7B-4F67-BC20-2C84A401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12F30-34C1-4C94-B9DD-DF32F2118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9315A-B492-418F-9EE7-DDEC6850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0999-4565-476A-9784-76B6E37C4EBE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95E27-DFB6-490E-ACD1-AADDA7FD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2E7E2-8DE9-4863-814F-A9A7E9C0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E3B04-D3F5-4377-9AB7-7A1A85EE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6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5507-705C-4BA3-9169-91CA1E08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522A6-870E-454A-B8D5-3A09F088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CC2E3-5E11-4D0F-B524-CE66F551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3A20D-414D-4340-897D-87762113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C16C-4451-44D5-84C8-3D52FE00D59C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52720-3581-4795-9AD4-C1DEE35B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F5CF9-EA68-46AB-BE6C-FA2F544D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E3B04-D3F5-4377-9AB7-7A1A85EE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27EB9-D277-4A10-930F-548847F4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941F7-0FCB-44E8-BC52-36658DDE1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F99EE-E47B-4A67-A508-911C6E97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EEB22-969F-4FCE-B53B-CB2CD2A80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9BAB4-5139-41BE-BF90-06208A595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B3FA8-E607-41E7-A16D-D0AEA269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A99E-1FC2-424D-A8F2-0A250AA3CD67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2EABF-51D6-444C-91C4-A4F0C428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CB5DE-0263-4E11-8407-B9E14F8C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E3B04-D3F5-4377-9AB7-7A1A85EE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1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6EB5-4CAF-4E74-BCA3-4A291827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CEE7E-D1BB-40BF-B838-3E7EB139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898C-7746-4FF5-9CFE-22D25A28E39C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61E32-EB91-4E78-8BA3-EC3AEF92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4A986-74E2-4499-94C5-E564D45D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E3B04-D3F5-4377-9AB7-7A1A85EE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9D13C-60BC-4E79-B0DB-CCB99A84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10BF-D090-4EB1-A400-2DA204B640CA}" type="datetime1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D98E6-1791-43D5-A49E-EF36015C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2335B-AA52-463E-B8BE-726D5FDB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E3B04-D3F5-4377-9AB7-7A1A85EE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341B-3EC9-478C-AFA8-9C0FF573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E3AD6-1270-4E6B-B274-168E6ED4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2A780-0481-4C39-AD75-85758FFBC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E723D-2B14-4CC4-8E15-80DB0F35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C49B-4BF9-4603-AF7F-8ADF564FFD84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C2C63-E056-44BB-856E-C4B237E2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25DD3-8225-40AA-9D99-E8DC32B1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E3B04-D3F5-4377-9AB7-7A1A85EE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9795-BC40-49FC-B31C-F7FF161E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F7C7F-9CBB-4143-9082-83C6BAEDB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9892F-9118-43A6-A35D-E6750BCFC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2C198-058D-4599-AEEF-16C3873F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64AF-D93B-4C26-996D-E05557D4FEF2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41524-0E81-43C8-838C-EAF90A14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F82DB-669E-42CF-B1BD-0338126E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E3B04-D3F5-4377-9AB7-7A1A85EE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6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62850-526A-4E4D-8CA6-72B94D5A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802" y="121286"/>
            <a:ext cx="7609167" cy="1219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№</a:t>
            </a:r>
            <a:r>
              <a:rPr lang="en-US" sz="4400" dirty="0">
                <a:solidFill>
                  <a:srgbClr val="C00000"/>
                </a:solidFill>
              </a:rPr>
              <a:t>2.</a:t>
            </a:r>
            <a:r>
              <a:rPr lang="en-US" sz="4400" i="1" dirty="0">
                <a:solidFill>
                  <a:srgbClr val="C00000"/>
                </a:solidFill>
              </a:rPr>
              <a:t>Aerosol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005B0-C7AA-4B96-8D85-CCFAFF024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276" y="2232199"/>
            <a:ext cx="11828364" cy="3760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E7AC4-FB9A-4DEE-9B5C-6FCEC8299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45295" y="6338304"/>
            <a:ext cx="1116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1CCF9-F2DE-4A4C-87A2-A5FF5F8A0491}" type="datetime1">
              <a:rPr lang="en-US" smtClean="0"/>
              <a:t>8/5/2024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FE5F91-A872-42BB-88FF-29000E8B13F1}"/>
              </a:ext>
            </a:extLst>
          </p:cNvPr>
          <p:cNvGrpSpPr/>
          <p:nvPr userDrawn="1"/>
        </p:nvGrpSpPr>
        <p:grpSpPr>
          <a:xfrm>
            <a:off x="422213" y="133702"/>
            <a:ext cx="1044111" cy="1491938"/>
            <a:chOff x="71898" y="-41275"/>
            <a:chExt cx="1622119" cy="20100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7B6DA6-874D-4A45-8015-0A5928B78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31482" t="14963" r="38888" b="3352"/>
            <a:stretch/>
          </p:blipFill>
          <p:spPr>
            <a:xfrm>
              <a:off x="71898" y="-41275"/>
              <a:ext cx="1622119" cy="2010055"/>
            </a:xfrm>
            <a:prstGeom prst="rect">
              <a:avLst/>
            </a:prstGeom>
          </p:spPr>
        </p:pic>
        <p:sp>
          <p:nvSpPr>
            <p:cNvPr id="9" name="Double Wave 8">
              <a:extLst>
                <a:ext uri="{FF2B5EF4-FFF2-40B4-BE49-F238E27FC236}">
                  <a16:creationId xmlns:a16="http://schemas.microsoft.com/office/drawing/2014/main" id="{C5F8D8CE-0846-4033-965B-16989A5C8FB3}"/>
                </a:ext>
              </a:extLst>
            </p:cNvPr>
            <p:cNvSpPr/>
            <p:nvPr/>
          </p:nvSpPr>
          <p:spPr>
            <a:xfrm rot="609638">
              <a:off x="578978" y="161100"/>
              <a:ext cx="622866" cy="348126"/>
            </a:xfrm>
            <a:prstGeom prst="doubleWave">
              <a:avLst/>
            </a:prstGeom>
            <a:solidFill>
              <a:schemeClr val="bg1"/>
            </a:solidFill>
            <a:ln>
              <a:solidFill>
                <a:srgbClr val="7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0DCAF6-1280-43C5-BF09-CC1E1BF334BC}"/>
                </a:ext>
              </a:extLst>
            </p:cNvPr>
            <p:cNvSpPr txBox="1"/>
            <p:nvPr/>
          </p:nvSpPr>
          <p:spPr>
            <a:xfrm rot="545969">
              <a:off x="504683" y="219663"/>
              <a:ext cx="10777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IYPT2019</a:t>
              </a:r>
            </a:p>
          </p:txBody>
        </p:sp>
      </p:grpSp>
      <p:pic>
        <p:nvPicPr>
          <p:cNvPr id="11" name="Picture 4" descr="Image result for georgian flag">
            <a:extLst>
              <a:ext uri="{FF2B5EF4-FFF2-40B4-BE49-F238E27FC236}">
                <a16:creationId xmlns:a16="http://schemas.microsoft.com/office/drawing/2014/main" id="{70D8096F-409C-4D02-A193-0B82861BA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447" y="306069"/>
            <a:ext cx="1678193" cy="11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72F76364-88E8-42BB-A3DB-3235923F1CA2}"/>
              </a:ext>
            </a:extLst>
          </p:cNvPr>
          <p:cNvSpPr/>
          <p:nvPr userDrawn="1"/>
        </p:nvSpPr>
        <p:spPr>
          <a:xfrm rot="5400000">
            <a:off x="5013712" y="-2155388"/>
            <a:ext cx="563991" cy="6858000"/>
          </a:xfrm>
          <a:custGeom>
            <a:avLst/>
            <a:gdLst>
              <a:gd name="connsiteX0" fmla="*/ 0 w 563991"/>
              <a:gd name="connsiteY0" fmla="*/ 6858000 h 6858000"/>
              <a:gd name="connsiteX1" fmla="*/ 0 w 563991"/>
              <a:gd name="connsiteY1" fmla="*/ 6748272 h 6858000"/>
              <a:gd name="connsiteX2" fmla="*/ 472551 w 563991"/>
              <a:gd name="connsiteY2" fmla="*/ 6748272 h 6858000"/>
              <a:gd name="connsiteX3" fmla="*/ 472551 w 563991"/>
              <a:gd name="connsiteY3" fmla="*/ 0 h 6858000"/>
              <a:gd name="connsiteX4" fmla="*/ 563991 w 563991"/>
              <a:gd name="connsiteY4" fmla="*/ 0 h 6858000"/>
              <a:gd name="connsiteX5" fmla="*/ 563991 w 563991"/>
              <a:gd name="connsiteY5" fmla="*/ 6858000 h 6858000"/>
              <a:gd name="connsiteX6" fmla="*/ 548640 w 563991"/>
              <a:gd name="connsiteY6" fmla="*/ 6858000 h 6858000"/>
              <a:gd name="connsiteX7" fmla="*/ 472551 w 56399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991" h="6858000">
                <a:moveTo>
                  <a:pt x="0" y="6858000"/>
                </a:moveTo>
                <a:lnTo>
                  <a:pt x="0" y="6748272"/>
                </a:lnTo>
                <a:lnTo>
                  <a:pt x="472551" y="6748272"/>
                </a:lnTo>
                <a:lnTo>
                  <a:pt x="472551" y="0"/>
                </a:lnTo>
                <a:lnTo>
                  <a:pt x="563991" y="0"/>
                </a:lnTo>
                <a:lnTo>
                  <a:pt x="563991" y="6858000"/>
                </a:lnTo>
                <a:lnTo>
                  <a:pt x="548640" y="6858000"/>
                </a:lnTo>
                <a:lnTo>
                  <a:pt x="472551" y="6858000"/>
                </a:lnTo>
                <a:close/>
              </a:path>
            </a:pathLst>
          </a:custGeom>
          <a:solidFill>
            <a:schemeClr val="accent5">
              <a:lumMod val="50000"/>
              <a:alpha val="88000"/>
            </a:schemeClr>
          </a:solidFill>
          <a:ln w="19050"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5">
            <a:extLst>
              <a:ext uri="{FF2B5EF4-FFF2-40B4-BE49-F238E27FC236}">
                <a16:creationId xmlns:a16="http://schemas.microsoft.com/office/drawing/2014/main" id="{5EEF7D3D-1E13-40A7-8BDC-F3872972C490}"/>
              </a:ext>
            </a:extLst>
          </p:cNvPr>
          <p:cNvSpPr/>
          <p:nvPr userDrawn="1"/>
        </p:nvSpPr>
        <p:spPr>
          <a:xfrm rot="5400000">
            <a:off x="6191099" y="-3004583"/>
            <a:ext cx="548640" cy="6869289"/>
          </a:xfrm>
          <a:custGeom>
            <a:avLst/>
            <a:gdLst>
              <a:gd name="connsiteX0" fmla="*/ 0 w 548640"/>
              <a:gd name="connsiteY0" fmla="*/ 6869289 h 6869289"/>
              <a:gd name="connsiteX1" fmla="*/ 0 w 548640"/>
              <a:gd name="connsiteY1" fmla="*/ 109728 h 6869289"/>
              <a:gd name="connsiteX2" fmla="*/ 0 w 548640"/>
              <a:gd name="connsiteY2" fmla="*/ 11289 h 6869289"/>
              <a:gd name="connsiteX3" fmla="*/ 0 w 548640"/>
              <a:gd name="connsiteY3" fmla="*/ 0 h 6869289"/>
              <a:gd name="connsiteX4" fmla="*/ 548640 w 548640"/>
              <a:gd name="connsiteY4" fmla="*/ 0 h 6869289"/>
              <a:gd name="connsiteX5" fmla="*/ 548640 w 548640"/>
              <a:gd name="connsiteY5" fmla="*/ 109728 h 6869289"/>
              <a:gd name="connsiteX6" fmla="*/ 91440 w 548640"/>
              <a:gd name="connsiteY6" fmla="*/ 109728 h 6869289"/>
              <a:gd name="connsiteX7" fmla="*/ 91440 w 548640"/>
              <a:gd name="connsiteY7" fmla="*/ 6869289 h 686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" h="6869289">
                <a:moveTo>
                  <a:pt x="0" y="6869289"/>
                </a:moveTo>
                <a:lnTo>
                  <a:pt x="0" y="109728"/>
                </a:lnTo>
                <a:lnTo>
                  <a:pt x="0" y="11289"/>
                </a:lnTo>
                <a:lnTo>
                  <a:pt x="0" y="0"/>
                </a:lnTo>
                <a:lnTo>
                  <a:pt x="548640" y="0"/>
                </a:lnTo>
                <a:lnTo>
                  <a:pt x="548640" y="109728"/>
                </a:lnTo>
                <a:lnTo>
                  <a:pt x="91440" y="109728"/>
                </a:lnTo>
                <a:lnTo>
                  <a:pt x="91440" y="6869289"/>
                </a:lnTo>
                <a:close/>
              </a:path>
            </a:pathLst>
          </a:custGeom>
          <a:solidFill>
            <a:schemeClr val="accent5">
              <a:lumMod val="50000"/>
              <a:alpha val="88000"/>
            </a:schemeClr>
          </a:solidFill>
          <a:ln w="19050"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CCDE5F0-5F15-4A62-AA8D-7292566FC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2449" y="1008674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2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BB093-175D-4FC4-9778-957F71879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57551-4BA9-4543-BFA7-5FE3109EC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EAD06-FD45-43F9-9822-4AC215424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75419" y="6555677"/>
            <a:ext cx="97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4F7FC-0AA6-4E1B-81F1-AB3FE51BA4B2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82FDD-F167-49AF-899E-7A2C23019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400" y="65556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4896-9E76-4F97-96EF-A453DBD86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412" y="25574"/>
            <a:ext cx="739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8940-AB3B-427C-A8C3-3763065FB9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EE3AFD-49B7-4988-83D8-3EDAD9CDEB23}"/>
              </a:ext>
            </a:extLst>
          </p:cNvPr>
          <p:cNvSpPr/>
          <p:nvPr userDrawn="1"/>
        </p:nvSpPr>
        <p:spPr>
          <a:xfrm>
            <a:off x="168973" y="119759"/>
            <a:ext cx="11207228" cy="1052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0F32C-1ABC-4AFA-8A64-75AFB66F3F00}"/>
              </a:ext>
            </a:extLst>
          </p:cNvPr>
          <p:cNvSpPr/>
          <p:nvPr userDrawn="1"/>
        </p:nvSpPr>
        <p:spPr>
          <a:xfrm>
            <a:off x="1101783" y="6513605"/>
            <a:ext cx="10720423" cy="1055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600" dirty="0"/>
          </a:p>
        </p:txBody>
      </p:sp>
      <p:pic>
        <p:nvPicPr>
          <p:cNvPr id="12" name="Picture 4" descr="Image result for georgian flag">
            <a:extLst>
              <a:ext uri="{FF2B5EF4-FFF2-40B4-BE49-F238E27FC236}">
                <a16:creationId xmlns:a16="http://schemas.microsoft.com/office/drawing/2014/main" id="{39229F97-742A-4107-AB19-27E26A3C22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2" y="6311900"/>
            <a:ext cx="744569" cy="49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50.png"/><Relationship Id="rId7" Type="http://schemas.openxmlformats.org/officeDocument/2006/relationships/image" Target="../media/image27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image" Target="../media/image14.png"/><Relationship Id="rId10" Type="http://schemas.openxmlformats.org/officeDocument/2006/relationships/image" Target="../media/image300.png"/><Relationship Id="rId4" Type="http://schemas.openxmlformats.org/officeDocument/2006/relationships/image" Target="../media/image250.png"/><Relationship Id="rId9" Type="http://schemas.openxmlformats.org/officeDocument/2006/relationships/image" Target="../media/image2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BC74-3688-478C-94D2-7AB96E762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871" y="0"/>
            <a:ext cx="8068235" cy="1484312"/>
          </a:xfrm>
        </p:spPr>
        <p:txBody>
          <a:bodyPr>
            <a:noAutofit/>
          </a:bodyPr>
          <a:lstStyle/>
          <a:p>
            <a:r>
              <a:rPr lang="en-US" sz="3600" b="1" dirty="0"/>
              <a:t>Deciphering Complexity: Machine Learning Insights into Chaotic Dynamical Systems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11532-E584-4910-9B2F-AFBBFF4D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FBB8-036B-42DF-92D7-90350D708724}" type="datetime1">
              <a:rPr lang="en-US" smtClean="0"/>
              <a:t>8/5/2024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EC461E-DBC4-4B3E-97F4-24B292D3B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546" y="5336409"/>
            <a:ext cx="4622800" cy="453531"/>
          </a:xfrm>
        </p:spPr>
        <p:txBody>
          <a:bodyPr>
            <a:normAutofit/>
          </a:bodyPr>
          <a:lstStyle/>
          <a:p>
            <a:r>
              <a:rPr lang="en-US" sz="2000" dirty="0" err="1"/>
              <a:t>Reporter:lazare</a:t>
            </a:r>
            <a:r>
              <a:rPr lang="en-US" sz="2000" dirty="0"/>
              <a:t> </a:t>
            </a:r>
            <a:r>
              <a:rPr lang="en-US" sz="2000" dirty="0" err="1"/>
              <a:t>osmanov</a:t>
            </a:r>
            <a:endParaRPr lang="en-US" sz="2000" dirty="0"/>
          </a:p>
        </p:txBody>
      </p:sp>
      <p:sp>
        <p:nvSpPr>
          <p:cNvPr id="5" name="AutoShape 4" descr="ICPS 2021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CPS 2021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თავისუფალი უნივერსიტეტი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r="63116"/>
          <a:stretch/>
        </p:blipFill>
        <p:spPr bwMode="auto">
          <a:xfrm>
            <a:off x="10282031" y="7937"/>
            <a:ext cx="1719469" cy="18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A2368E-77FD-4BB7-A321-10AC418BC844}"/>
              </a:ext>
            </a:extLst>
          </p:cNvPr>
          <p:cNvSpPr/>
          <p:nvPr/>
        </p:nvSpPr>
        <p:spPr>
          <a:xfrm>
            <a:off x="190500" y="7937"/>
            <a:ext cx="1502896" cy="1817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CDAD6-907F-4AF1-8464-18EF693992CD}"/>
              </a:ext>
            </a:extLst>
          </p:cNvPr>
          <p:cNvSpPr txBox="1"/>
          <p:nvPr/>
        </p:nvSpPr>
        <p:spPr>
          <a:xfrm>
            <a:off x="798067" y="2674174"/>
            <a:ext cx="6069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AI Poincare is a machine-learning algorithm that determines the number of conserved quantities in a system.</a:t>
            </a:r>
          </a:p>
          <a:p>
            <a:r>
              <a:rPr lang="en-US" sz="2000" dirty="0"/>
              <a:t>Our goal is to use the algorithm to solve some main problems that chaos theory presents us…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3C88EF-466A-4C28-B8F2-B78FB1256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2462152"/>
            <a:ext cx="548096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6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C51A6-47A0-477B-9C41-4D2BCFA0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" y="311786"/>
            <a:ext cx="11470790" cy="892492"/>
          </a:xfrm>
        </p:spPr>
        <p:txBody>
          <a:bodyPr/>
          <a:lstStyle/>
          <a:p>
            <a:pPr algn="ctr"/>
            <a:r>
              <a:rPr lang="en-US" dirty="0"/>
              <a:t>Primary results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FA616-809D-4B26-929B-CAE439CB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E9404-76AC-4F3E-AAEC-817DF4A0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DE5-CA67-4B96-AC5E-496D9972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A0E73F-B9E1-44A2-BDD3-B25DD908A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368"/>
            <a:ext cx="8153400" cy="47384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C401E4-9FE2-40D0-B37F-34FE020153F3}"/>
              </a:ext>
            </a:extLst>
          </p:cNvPr>
          <p:cNvSpPr txBox="1"/>
          <p:nvPr/>
        </p:nvSpPr>
        <p:spPr>
          <a:xfrm>
            <a:off x="8400571" y="3215530"/>
            <a:ext cx="3352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Both systems exhibit chaotic dynamics</a:t>
            </a:r>
          </a:p>
        </p:txBody>
      </p:sp>
    </p:spTree>
    <p:extLst>
      <p:ext uri="{BB962C8B-B14F-4D97-AF65-F5344CB8AC3E}">
        <p14:creationId xmlns:p14="http://schemas.microsoft.com/office/powerpoint/2010/main" val="6100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A6A5-D241-460D-B6AD-6AF9D4B7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047"/>
            <a:ext cx="10515600" cy="519953"/>
          </a:xfrm>
        </p:spPr>
        <p:txBody>
          <a:bodyPr>
            <a:normAutofit fontScale="90000"/>
          </a:bodyPr>
          <a:lstStyle/>
          <a:p>
            <a:r>
              <a:rPr lang="en-US" dirty="0"/>
              <a:t>Phase transitions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58353-A350-4094-8431-D5F202BE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EEEC1-4400-4C93-8E63-6D03F889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57E69-826E-48D2-9B30-B5E34370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90D3A-0FCB-4218-9E62-429823034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62" y="955417"/>
            <a:ext cx="6599492" cy="50906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73CA65-925D-4EF7-8AFE-CD7DAD194E64}"/>
              </a:ext>
            </a:extLst>
          </p:cNvPr>
          <p:cNvSpPr/>
          <p:nvPr/>
        </p:nvSpPr>
        <p:spPr>
          <a:xfrm>
            <a:off x="1219742" y="1219200"/>
            <a:ext cx="188259" cy="4401671"/>
          </a:xfrm>
          <a:prstGeom prst="rect">
            <a:avLst/>
          </a:prstGeom>
          <a:solidFill>
            <a:srgbClr val="7030A0">
              <a:alpha val="47000"/>
            </a:srgbClr>
          </a:solidFill>
          <a:ln>
            <a:solidFill>
              <a:srgbClr val="7030A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E0A780-B2B5-4A3F-8455-1A1CFF6A5AA5}"/>
              </a:ext>
            </a:extLst>
          </p:cNvPr>
          <p:cNvSpPr/>
          <p:nvPr/>
        </p:nvSpPr>
        <p:spPr>
          <a:xfrm>
            <a:off x="8299414" y="1219200"/>
            <a:ext cx="2672843" cy="771236"/>
          </a:xfrm>
          <a:prstGeom prst="rect">
            <a:avLst/>
          </a:prstGeom>
          <a:solidFill>
            <a:srgbClr val="7030A0">
              <a:alpha val="47000"/>
            </a:srgbClr>
          </a:solidFill>
          <a:ln>
            <a:solidFill>
              <a:srgbClr val="7030A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Integrable region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BB7446-2387-4EEE-9043-FD4602518DA9}"/>
              </a:ext>
            </a:extLst>
          </p:cNvPr>
          <p:cNvSpPr/>
          <p:nvPr/>
        </p:nvSpPr>
        <p:spPr>
          <a:xfrm>
            <a:off x="1408001" y="2466109"/>
            <a:ext cx="5467779" cy="315476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EDE719-5CC8-4A2D-BDDB-F0DADD07BF6F}"/>
              </a:ext>
            </a:extLst>
          </p:cNvPr>
          <p:cNvSpPr/>
          <p:nvPr/>
        </p:nvSpPr>
        <p:spPr>
          <a:xfrm>
            <a:off x="8299414" y="2447636"/>
            <a:ext cx="2672843" cy="77123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rgbClr val="FFFF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Chaotic region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32473-039E-4578-9D84-CB5329567A16}"/>
              </a:ext>
            </a:extLst>
          </p:cNvPr>
          <p:cNvSpPr/>
          <p:nvPr/>
        </p:nvSpPr>
        <p:spPr>
          <a:xfrm>
            <a:off x="3987227" y="2396836"/>
            <a:ext cx="385239" cy="260004"/>
          </a:xfrm>
          <a:prstGeom prst="rect">
            <a:avLst/>
          </a:prstGeom>
          <a:solidFill>
            <a:srgbClr val="00B050">
              <a:alpha val="39000"/>
            </a:srgbClr>
          </a:solidFill>
          <a:ln>
            <a:solidFill>
              <a:srgbClr val="00B05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73722E-CA17-4F38-9364-CA82A1D06F4A}"/>
              </a:ext>
            </a:extLst>
          </p:cNvPr>
          <p:cNvSpPr/>
          <p:nvPr/>
        </p:nvSpPr>
        <p:spPr>
          <a:xfrm>
            <a:off x="1403640" y="2396836"/>
            <a:ext cx="385239" cy="260004"/>
          </a:xfrm>
          <a:prstGeom prst="rect">
            <a:avLst/>
          </a:prstGeom>
          <a:solidFill>
            <a:srgbClr val="00B050">
              <a:alpha val="39000"/>
            </a:srgbClr>
          </a:solidFill>
          <a:ln>
            <a:solidFill>
              <a:srgbClr val="00B05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F90736-F5D2-4A33-BE82-9DE4A201D88B}"/>
              </a:ext>
            </a:extLst>
          </p:cNvPr>
          <p:cNvSpPr/>
          <p:nvPr/>
        </p:nvSpPr>
        <p:spPr>
          <a:xfrm>
            <a:off x="8299414" y="4849636"/>
            <a:ext cx="2672843" cy="771235"/>
          </a:xfrm>
          <a:prstGeom prst="rect">
            <a:avLst/>
          </a:prstGeom>
          <a:solidFill>
            <a:srgbClr val="00B050">
              <a:alpha val="39000"/>
            </a:srgbClr>
          </a:solidFill>
          <a:ln>
            <a:solidFill>
              <a:srgbClr val="00B05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Interesting region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D8DBE0-6772-4EAA-8B3D-BC8B86454A7F}"/>
              </a:ext>
            </a:extLst>
          </p:cNvPr>
          <p:cNvCxnSpPr>
            <a:cxnSpLocks/>
            <a:stCxn id="19" idx="2"/>
            <a:endCxn id="13" idx="0"/>
          </p:cNvCxnSpPr>
          <p:nvPr/>
        </p:nvCxnSpPr>
        <p:spPr>
          <a:xfrm>
            <a:off x="4179846" y="1822335"/>
            <a:ext cx="1" cy="57450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CE8CF62-7BF4-4B44-915B-F80D72828A26}"/>
              </a:ext>
            </a:extLst>
          </p:cNvPr>
          <p:cNvSpPr/>
          <p:nvPr/>
        </p:nvSpPr>
        <p:spPr>
          <a:xfrm>
            <a:off x="3740427" y="1562331"/>
            <a:ext cx="878838" cy="2600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Lets check</a:t>
            </a:r>
          </a:p>
        </p:txBody>
      </p:sp>
    </p:spTree>
    <p:extLst>
      <p:ext uri="{BB962C8B-B14F-4D97-AF65-F5344CB8AC3E}">
        <p14:creationId xmlns:p14="http://schemas.microsoft.com/office/powerpoint/2010/main" val="17033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A2E3-6064-4860-BD3B-A606E7CF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transitions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58CC-3983-4ADB-8CA1-90C15493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F3999-423D-4C57-84EE-CD288EB8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644E9-BEB5-40A9-B92B-CF7D1C22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1E181-C6C6-42A0-8127-E764F5295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0" y="2225319"/>
            <a:ext cx="11940619" cy="367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1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A967-B69F-40BB-A020-A7C93822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“Almost” conserved quantity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058BC-9653-45E4-80EF-E312E71D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D1DBF-D4CD-44FD-8BEB-2032AD16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D1ACD-1D98-4298-8DD9-002D7899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17927-6F25-4411-92F1-E10FB65F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8" y="2500378"/>
            <a:ext cx="5387807" cy="3299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B4348D-2CCF-4F01-BD65-BB8F33F2B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477" y="2500378"/>
            <a:ext cx="5829805" cy="3406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F8F04-D988-4F87-95B4-7176F96E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465" y="385666"/>
            <a:ext cx="3457100" cy="16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0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F300-BB8B-4DC0-86AC-A2CDFFE2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408"/>
            <a:ext cx="10515600" cy="567204"/>
          </a:xfrm>
        </p:spPr>
        <p:txBody>
          <a:bodyPr>
            <a:normAutofit fontScale="90000"/>
          </a:bodyPr>
          <a:lstStyle/>
          <a:p>
            <a:r>
              <a:rPr lang="en-US" dirty="0"/>
              <a:t>Almost integrable regions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4459-8100-4E12-8D3C-3E0AE2B2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9A962-F0BF-4229-977D-F75B4283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3DB74-CA8B-4ED0-BADD-168FEF48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14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7575B9-8E87-4727-8B23-87B89A0D812D}"/>
              </a:ext>
            </a:extLst>
          </p:cNvPr>
          <p:cNvSpPr/>
          <p:nvPr/>
        </p:nvSpPr>
        <p:spPr>
          <a:xfrm>
            <a:off x="7351139" y="3708850"/>
            <a:ext cx="4536142" cy="21664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BEAD6C-15D4-4A33-ACD6-76FBBB8D1E31}"/>
                  </a:ext>
                </a:extLst>
              </p:cNvPr>
              <p:cNvSpPr txBox="1"/>
              <p:nvPr/>
            </p:nvSpPr>
            <p:spPr>
              <a:xfrm>
                <a:off x="7910834" y="4627223"/>
                <a:ext cx="16224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ka-G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ka-GE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BEAD6C-15D4-4A33-ACD6-76FBBB8D1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34" y="4627223"/>
                <a:ext cx="16224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6B6E9D-4A20-46B5-A469-50A88D78DD57}"/>
                  </a:ext>
                </a:extLst>
              </p:cNvPr>
              <p:cNvSpPr txBox="1"/>
              <p:nvPr/>
            </p:nvSpPr>
            <p:spPr>
              <a:xfrm>
                <a:off x="10290491" y="4372282"/>
                <a:ext cx="1023229" cy="100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6B6E9D-4A20-46B5-A469-50A88D78D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491" y="4372282"/>
                <a:ext cx="1023229" cy="1002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38DCB67-798D-4803-9803-F870C886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0" y="794713"/>
            <a:ext cx="7214510" cy="5561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13109-6D56-4713-882F-E9E1480B8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690" y="293408"/>
            <a:ext cx="4487592" cy="33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668F-0646-496E-8B1D-782B045D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136"/>
            <a:ext cx="10515600" cy="488315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Integrable regions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081FA-9CEA-411E-846F-6CBE73C0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DD0AD-F216-42F8-AF74-DF7EF855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36843-0C02-432F-B6C5-FD96E2A0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CD680-A76B-49D3-BCFC-2220AFD06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6096000" cy="4736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87C0A4-9840-4DF3-807B-44574DC4A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0"/>
            <a:ext cx="6096000" cy="47559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9A6CE22-29FC-4D12-BA40-FF874E395E72}"/>
              </a:ext>
            </a:extLst>
          </p:cNvPr>
          <p:cNvSpPr txBox="1">
            <a:spLocks/>
          </p:cNvSpPr>
          <p:nvPr/>
        </p:nvSpPr>
        <p:spPr>
          <a:xfrm>
            <a:off x="1432560" y="804330"/>
            <a:ext cx="3611880" cy="4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Two bodies swinging on a rod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4CAA8B-2465-4529-939D-E4F1F363BE2C}"/>
              </a:ext>
            </a:extLst>
          </p:cNvPr>
          <p:cNvSpPr txBox="1">
            <a:spLocks/>
          </p:cNvSpPr>
          <p:nvPr/>
        </p:nvSpPr>
        <p:spPr>
          <a:xfrm>
            <a:off x="7338060" y="807938"/>
            <a:ext cx="3611880" cy="4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Henon-</a:t>
            </a:r>
            <a:r>
              <a:rPr lang="en-US" sz="2800" dirty="0" err="1"/>
              <a:t>Heiles</a:t>
            </a:r>
            <a:r>
              <a:rPr lang="en-US" sz="2800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56299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D75E-F9E3-4A01-B885-50A49813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922"/>
          </a:xfrm>
        </p:spPr>
        <p:txBody>
          <a:bodyPr>
            <a:normAutofit fontScale="90000"/>
          </a:bodyPr>
          <a:lstStyle/>
          <a:p>
            <a:r>
              <a:rPr lang="en-US" dirty="0"/>
              <a:t>Lyapunov exponent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823F-B907-4124-8928-FB8B5170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9B01D-7236-4066-A786-93A09131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4A1FA-0048-4A67-978A-2E944768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77DC0-A0EB-41FC-8E4A-6695AE98D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85" y="1155901"/>
            <a:ext cx="5238186" cy="1652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061D2-AF3F-4ABE-8B0E-2DC09D172F0C}"/>
                  </a:ext>
                </a:extLst>
              </p:cNvPr>
              <p:cNvSpPr txBox="1"/>
              <p:nvPr/>
            </p:nvSpPr>
            <p:spPr>
              <a:xfrm>
                <a:off x="3757774" y="1649062"/>
                <a:ext cx="1685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9061D2-AF3F-4ABE-8B0E-2DC09D172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774" y="1649062"/>
                <a:ext cx="1685365" cy="369332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11F237-0393-4ACC-BE42-9E3C68D7EA67}"/>
                  </a:ext>
                </a:extLst>
              </p:cNvPr>
              <p:cNvSpPr txBox="1"/>
              <p:nvPr/>
            </p:nvSpPr>
            <p:spPr>
              <a:xfrm>
                <a:off x="6548016" y="510228"/>
                <a:ext cx="121674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ka-G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ka-G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11F237-0393-4ACC-BE42-9E3C68D7E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16" y="510228"/>
                <a:ext cx="1216743" cy="369332"/>
              </a:xfrm>
              <a:prstGeom prst="rect">
                <a:avLst/>
              </a:prstGeom>
              <a:blipFill>
                <a:blip r:embed="rId4"/>
                <a:stretch>
                  <a:fillRect l="-4950" r="-990" b="-129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6BFF9A0-D7C9-4A1E-9A5E-AA2C06F01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92" y="2959832"/>
            <a:ext cx="5614703" cy="31599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780CFB-D0FA-44C9-84A3-F3849F891C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105" b="8773"/>
          <a:stretch/>
        </p:blipFill>
        <p:spPr>
          <a:xfrm>
            <a:off x="8497294" y="293409"/>
            <a:ext cx="3297611" cy="71063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758A707-9DC4-4BCD-9FD8-8F9D87F4FBA4}"/>
              </a:ext>
            </a:extLst>
          </p:cNvPr>
          <p:cNvGrpSpPr/>
          <p:nvPr/>
        </p:nvGrpSpPr>
        <p:grpSpPr>
          <a:xfrm>
            <a:off x="7883072" y="2302306"/>
            <a:ext cx="2362596" cy="1250344"/>
            <a:chOff x="3805917" y="3067566"/>
            <a:chExt cx="3115145" cy="17050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C1B978D-FF5F-4CA8-B71F-AAE938967886}"/>
                </a:ext>
              </a:extLst>
            </p:cNvPr>
            <p:cNvGrpSpPr/>
            <p:nvPr/>
          </p:nvGrpSpPr>
          <p:grpSpPr>
            <a:xfrm>
              <a:off x="3805917" y="3067566"/>
              <a:ext cx="3115145" cy="1705017"/>
              <a:chOff x="3805917" y="3067566"/>
              <a:chExt cx="3115145" cy="1705017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AF7A727-3593-46CA-A779-2688CD0B91B0}"/>
                  </a:ext>
                </a:extLst>
              </p:cNvPr>
              <p:cNvCxnSpPr/>
              <p:nvPr/>
            </p:nvCxnSpPr>
            <p:spPr>
              <a:xfrm>
                <a:off x="5337349" y="3074276"/>
                <a:ext cx="1583713" cy="8593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FEA5756-81EF-4BA8-8782-F53AE73E18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17143" y="3067566"/>
                <a:ext cx="1531432" cy="8322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D3FD34D-FDCD-4B3C-B0FA-6293D691B8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89630" y="3940309"/>
                <a:ext cx="1531432" cy="8322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E2B4E36-0895-4380-839A-83C79678FF70}"/>
                  </a:ext>
                </a:extLst>
              </p:cNvPr>
              <p:cNvCxnSpPr/>
              <p:nvPr/>
            </p:nvCxnSpPr>
            <p:spPr>
              <a:xfrm>
                <a:off x="3805917" y="3903832"/>
                <a:ext cx="1583713" cy="8593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576AD5-6DC8-46DA-9E84-2BB757C7017D}"/>
                </a:ext>
              </a:extLst>
            </p:cNvPr>
            <p:cNvSpPr/>
            <p:nvPr/>
          </p:nvSpPr>
          <p:spPr>
            <a:xfrm>
              <a:off x="4966138" y="3454400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41FB53-3F02-43F6-9EF5-9C9CD1A22746}"/>
                </a:ext>
              </a:extLst>
            </p:cNvPr>
            <p:cNvSpPr/>
            <p:nvPr/>
          </p:nvSpPr>
          <p:spPr>
            <a:xfrm>
              <a:off x="5165194" y="3244784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5D834AA-CA70-46C0-B500-8E341BF22AD7}"/>
                </a:ext>
              </a:extLst>
            </p:cNvPr>
            <p:cNvSpPr/>
            <p:nvPr/>
          </p:nvSpPr>
          <p:spPr>
            <a:xfrm>
              <a:off x="5147031" y="3721647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94BE4DF-E5FF-48ED-966E-B06674590D8F}"/>
                </a:ext>
              </a:extLst>
            </p:cNvPr>
            <p:cNvSpPr/>
            <p:nvPr/>
          </p:nvSpPr>
          <p:spPr>
            <a:xfrm>
              <a:off x="4484599" y="3720206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CD1FA33-780D-4FEC-B134-BC4CEB951105}"/>
                </a:ext>
              </a:extLst>
            </p:cNvPr>
            <p:cNvSpPr/>
            <p:nvPr/>
          </p:nvSpPr>
          <p:spPr>
            <a:xfrm>
              <a:off x="5575738" y="4064000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669C7D-869D-41D8-8AC0-FF087B169A85}"/>
                </a:ext>
              </a:extLst>
            </p:cNvPr>
            <p:cNvSpPr/>
            <p:nvPr/>
          </p:nvSpPr>
          <p:spPr>
            <a:xfrm>
              <a:off x="4508415" y="3990883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2D32E0-E3BB-42CD-92FA-482254E9AB9F}"/>
                </a:ext>
              </a:extLst>
            </p:cNvPr>
            <p:cNvSpPr/>
            <p:nvPr/>
          </p:nvSpPr>
          <p:spPr>
            <a:xfrm>
              <a:off x="4920584" y="3941598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77FB25-0D0C-45B7-827E-EECB272F8203}"/>
                </a:ext>
              </a:extLst>
            </p:cNvPr>
            <p:cNvSpPr/>
            <p:nvPr/>
          </p:nvSpPr>
          <p:spPr>
            <a:xfrm>
              <a:off x="4800790" y="4227147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9181401-9591-494A-8C5E-6248701EA5CF}"/>
                </a:ext>
              </a:extLst>
            </p:cNvPr>
            <p:cNvSpPr/>
            <p:nvPr/>
          </p:nvSpPr>
          <p:spPr>
            <a:xfrm>
              <a:off x="5184511" y="4121239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D3C010-A77D-49FC-AC30-059C1373C456}"/>
                </a:ext>
              </a:extLst>
            </p:cNvPr>
            <p:cNvSpPr/>
            <p:nvPr/>
          </p:nvSpPr>
          <p:spPr>
            <a:xfrm>
              <a:off x="5287071" y="4423622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E8BFFE1-D886-4B59-B9D0-5C989CDD77E6}"/>
                </a:ext>
              </a:extLst>
            </p:cNvPr>
            <p:cNvSpPr/>
            <p:nvPr/>
          </p:nvSpPr>
          <p:spPr>
            <a:xfrm>
              <a:off x="5315513" y="3902338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AEA3D0-0EF8-4551-86A4-D39D24756148}"/>
                </a:ext>
              </a:extLst>
            </p:cNvPr>
            <p:cNvSpPr/>
            <p:nvPr/>
          </p:nvSpPr>
          <p:spPr>
            <a:xfrm>
              <a:off x="5509929" y="3500571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392290-CF4C-4B2F-A161-36489B7A2F58}"/>
                </a:ext>
              </a:extLst>
            </p:cNvPr>
            <p:cNvSpPr/>
            <p:nvPr/>
          </p:nvSpPr>
          <p:spPr>
            <a:xfrm>
              <a:off x="5552600" y="3754291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77EDF59-E1F9-4285-B4DB-259557F937D0}"/>
                </a:ext>
              </a:extLst>
            </p:cNvPr>
            <p:cNvSpPr/>
            <p:nvPr/>
          </p:nvSpPr>
          <p:spPr>
            <a:xfrm>
              <a:off x="4835687" y="3710583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28A0E5-E726-4E50-A882-FAEC0195A8DB}"/>
                </a:ext>
              </a:extLst>
            </p:cNvPr>
            <p:cNvSpPr/>
            <p:nvPr/>
          </p:nvSpPr>
          <p:spPr>
            <a:xfrm>
              <a:off x="5827131" y="3502507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73DE2AE-21E2-4171-AF3A-362A531671DC}"/>
                </a:ext>
              </a:extLst>
            </p:cNvPr>
            <p:cNvSpPr/>
            <p:nvPr/>
          </p:nvSpPr>
          <p:spPr>
            <a:xfrm>
              <a:off x="5827132" y="3926033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8CB30AD-A6BB-41C0-A120-2C5355A38EE0}"/>
                </a:ext>
              </a:extLst>
            </p:cNvPr>
            <p:cNvSpPr/>
            <p:nvPr/>
          </p:nvSpPr>
          <p:spPr>
            <a:xfrm>
              <a:off x="5305340" y="3472844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F84F965-083F-46B6-A636-9947AD32A206}"/>
                </a:ext>
              </a:extLst>
            </p:cNvPr>
            <p:cNvSpPr/>
            <p:nvPr/>
          </p:nvSpPr>
          <p:spPr>
            <a:xfrm>
              <a:off x="4286447" y="3967482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DE7C0A7-83B9-47CD-A909-4CFF58DB2ACA}"/>
                </a:ext>
              </a:extLst>
            </p:cNvPr>
            <p:cNvSpPr/>
            <p:nvPr/>
          </p:nvSpPr>
          <p:spPr>
            <a:xfrm>
              <a:off x="4666922" y="3464450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47259F3-5F25-4C59-8CA7-255DA7490B5A}"/>
                </a:ext>
              </a:extLst>
            </p:cNvPr>
            <p:cNvSpPr/>
            <p:nvPr/>
          </p:nvSpPr>
          <p:spPr>
            <a:xfrm>
              <a:off x="5781453" y="4248956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3BDFDFC-9750-43A8-9BC7-99A0EC24C91A}"/>
                </a:ext>
              </a:extLst>
            </p:cNvPr>
            <p:cNvSpPr/>
            <p:nvPr/>
          </p:nvSpPr>
          <p:spPr>
            <a:xfrm>
              <a:off x="5470819" y="3259284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C702D9B-E74A-4B5E-A34C-56FDAA2271A9}"/>
                </a:ext>
              </a:extLst>
            </p:cNvPr>
            <p:cNvSpPr/>
            <p:nvPr/>
          </p:nvSpPr>
          <p:spPr>
            <a:xfrm>
              <a:off x="6190424" y="3687924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706E23C-13D6-4856-96F1-FAAE6FD373C2}"/>
                </a:ext>
              </a:extLst>
            </p:cNvPr>
            <p:cNvSpPr/>
            <p:nvPr/>
          </p:nvSpPr>
          <p:spPr>
            <a:xfrm>
              <a:off x="5859171" y="3744133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6DB980E-98A2-4A7F-8D53-5D5C4C659710}"/>
                </a:ext>
              </a:extLst>
            </p:cNvPr>
            <p:cNvSpPr/>
            <p:nvPr/>
          </p:nvSpPr>
          <p:spPr>
            <a:xfrm>
              <a:off x="5946394" y="4076676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F435398-F4EC-4040-84A6-F60FAD460236}"/>
                </a:ext>
              </a:extLst>
            </p:cNvPr>
            <p:cNvSpPr/>
            <p:nvPr/>
          </p:nvSpPr>
          <p:spPr>
            <a:xfrm>
              <a:off x="6198127" y="3901093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69DD2A8-BD59-4889-84A0-8965D7DEA6C8}"/>
                </a:ext>
              </a:extLst>
            </p:cNvPr>
            <p:cNvSpPr/>
            <p:nvPr/>
          </p:nvSpPr>
          <p:spPr>
            <a:xfrm>
              <a:off x="5530661" y="4248956"/>
              <a:ext cx="148233" cy="1387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DC44355-60CF-4D63-B00F-BCF2B00A257F}"/>
              </a:ext>
            </a:extLst>
          </p:cNvPr>
          <p:cNvCxnSpPr>
            <a:cxnSpLocks/>
          </p:cNvCxnSpPr>
          <p:nvPr/>
        </p:nvCxnSpPr>
        <p:spPr>
          <a:xfrm>
            <a:off x="7830832" y="2985588"/>
            <a:ext cx="1204071" cy="6340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7AEED79-EEFF-4D03-A7EB-4B3E44EE9DF3}"/>
              </a:ext>
            </a:extLst>
          </p:cNvPr>
          <p:cNvCxnSpPr>
            <a:cxnSpLocks/>
          </p:cNvCxnSpPr>
          <p:nvPr/>
        </p:nvCxnSpPr>
        <p:spPr>
          <a:xfrm flipH="1">
            <a:off x="9123848" y="2998436"/>
            <a:ext cx="1178032" cy="62118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63377A8-9EDF-4972-88AA-70AACFE0ADB1}"/>
                  </a:ext>
                </a:extLst>
              </p:cNvPr>
              <p:cNvSpPr txBox="1"/>
              <p:nvPr/>
            </p:nvSpPr>
            <p:spPr>
              <a:xfrm>
                <a:off x="8082278" y="3203526"/>
                <a:ext cx="356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63377A8-9EDF-4972-88AA-70AACFE0A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278" y="3203526"/>
                <a:ext cx="356123" cy="369332"/>
              </a:xfrm>
              <a:prstGeom prst="rect">
                <a:avLst/>
              </a:prstGeom>
              <a:blipFill>
                <a:blip r:embed="rId7"/>
                <a:stretch>
                  <a:fillRect l="-20690" r="-689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A76DFF6-944F-4F50-9105-5FFC9F8EA920}"/>
                  </a:ext>
                </a:extLst>
              </p:cNvPr>
              <p:cNvSpPr txBox="1"/>
              <p:nvPr/>
            </p:nvSpPr>
            <p:spPr>
              <a:xfrm>
                <a:off x="9691536" y="3296746"/>
                <a:ext cx="3632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A76DFF6-944F-4F50-9105-5FFC9F8EA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536" y="3296746"/>
                <a:ext cx="363241" cy="369332"/>
              </a:xfrm>
              <a:prstGeom prst="rect">
                <a:avLst/>
              </a:prstGeom>
              <a:blipFill>
                <a:blip r:embed="rId8"/>
                <a:stretch>
                  <a:fillRect l="-20339" r="-678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CFC2800-B89E-4BCA-86F8-69EA54CA5093}"/>
                  </a:ext>
                </a:extLst>
              </p:cNvPr>
              <p:cNvSpPr txBox="1"/>
              <p:nvPr/>
            </p:nvSpPr>
            <p:spPr>
              <a:xfrm>
                <a:off x="6843137" y="4015325"/>
                <a:ext cx="4438972" cy="14611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𝑀𝐿𝐸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+…+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02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+…+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02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CFC2800-B89E-4BCA-86F8-69EA54CA5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37" y="4015325"/>
                <a:ext cx="4438972" cy="14611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A69031-4132-42CE-B6B0-C63374498D8F}"/>
                  </a:ext>
                </a:extLst>
              </p:cNvPr>
              <p:cNvSpPr txBox="1"/>
              <p:nvPr/>
            </p:nvSpPr>
            <p:spPr>
              <a:xfrm>
                <a:off x="6302825" y="1657655"/>
                <a:ext cx="5194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𝑡𝑟𝑎𝑗𝑒𝑐𝑡𝑜𝑟𝑦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𝑡𝑟𝑎𝑗𝑒𝑐𝑡𝑜𝑟𝑦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_0)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A69031-4132-42CE-B6B0-C63374498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25" y="1657655"/>
                <a:ext cx="5194755" cy="276999"/>
              </a:xfrm>
              <a:prstGeom prst="rect">
                <a:avLst/>
              </a:prstGeom>
              <a:blipFill>
                <a:blip r:embed="rId10"/>
                <a:stretch>
                  <a:fillRect l="-235" t="-2222" r="-129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A2C19CC-E42B-41D7-8D29-C71E65A44575}"/>
              </a:ext>
            </a:extLst>
          </p:cNvPr>
          <p:cNvGrpSpPr/>
          <p:nvPr/>
        </p:nvGrpSpPr>
        <p:grpSpPr>
          <a:xfrm>
            <a:off x="5790932" y="1107564"/>
            <a:ext cx="6050547" cy="5211448"/>
            <a:chOff x="5790932" y="1107564"/>
            <a:chExt cx="6050547" cy="52114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88B72D-9B44-4AD9-BE7E-8984510CD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90932" y="1107564"/>
              <a:ext cx="6050547" cy="493058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57420E3-39B6-4582-BAF7-75135FCE3473}"/>
                </a:ext>
              </a:extLst>
            </p:cNvPr>
            <p:cNvSpPr txBox="1"/>
            <p:nvPr/>
          </p:nvSpPr>
          <p:spPr>
            <a:xfrm>
              <a:off x="10992480" y="6011235"/>
              <a:ext cx="8489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9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52" grpId="0"/>
      <p:bldP spid="53" grpId="0"/>
      <p:bldP spid="54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6813-88AF-4B67-89A1-AFCE1E9E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 exponent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E15B7-807B-4A9C-909E-29BCB859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3D245-1CB2-42BB-A41D-5D583C98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677BC-00F7-4023-BE09-241F0EE9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5BFF28-478F-4CF2-82E2-F7312A92F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"/>
          <a:stretch/>
        </p:blipFill>
        <p:spPr>
          <a:xfrm>
            <a:off x="199944" y="1690688"/>
            <a:ext cx="11792111" cy="40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3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C3A93-51CF-434E-838C-2E61A5F7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08655-F639-4385-95CD-9380143C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F8E5-2E69-4813-9A0F-7A5ECB06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6E6A0-6D1E-4058-84E7-5EDF8CEA1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27" y="2489799"/>
            <a:ext cx="3090332" cy="1738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C849CC4-059D-4EFD-A323-2080BB630E80}"/>
              </a:ext>
            </a:extLst>
          </p:cNvPr>
          <p:cNvSpPr/>
          <p:nvPr/>
        </p:nvSpPr>
        <p:spPr>
          <a:xfrm>
            <a:off x="93313" y="3025144"/>
            <a:ext cx="655782" cy="6676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3382A9-1228-4917-BF8E-5B3A61B508E4}"/>
              </a:ext>
            </a:extLst>
          </p:cNvPr>
          <p:cNvCxnSpPr>
            <a:cxnSpLocks/>
            <a:stCxn id="8" idx="7"/>
            <a:endCxn id="11" idx="1"/>
          </p:cNvCxnSpPr>
          <p:nvPr/>
        </p:nvCxnSpPr>
        <p:spPr>
          <a:xfrm flipV="1">
            <a:off x="653058" y="1306117"/>
            <a:ext cx="851795" cy="181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3DAA1D-98CE-4CA7-A41E-EC5E89D8966C}"/>
              </a:ext>
            </a:extLst>
          </p:cNvPr>
          <p:cNvCxnSpPr>
            <a:cxnSpLocks/>
            <a:stCxn id="8" idx="6"/>
            <a:endCxn id="7" idx="1"/>
          </p:cNvCxnSpPr>
          <p:nvPr/>
        </p:nvCxnSpPr>
        <p:spPr>
          <a:xfrm>
            <a:off x="749095" y="3358955"/>
            <a:ext cx="761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DA945-8053-4A7B-BE82-B185C7E5C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73"/>
          <a:stretch/>
        </p:blipFill>
        <p:spPr>
          <a:xfrm>
            <a:off x="1504853" y="418310"/>
            <a:ext cx="3090332" cy="1775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4A5446-96F2-444F-B588-0F2661394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8"/>
          <a:stretch/>
        </p:blipFill>
        <p:spPr>
          <a:xfrm>
            <a:off x="5361891" y="420439"/>
            <a:ext cx="3090332" cy="1775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C10348-27D2-40C6-8EBC-28DE87BE1F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83"/>
          <a:stretch/>
        </p:blipFill>
        <p:spPr>
          <a:xfrm>
            <a:off x="5361892" y="2483508"/>
            <a:ext cx="3090331" cy="178007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78BE66-9777-429F-993C-A70C0EB88097}"/>
              </a:ext>
            </a:extLst>
          </p:cNvPr>
          <p:cNvCxnSpPr>
            <a:cxnSpLocks/>
            <a:stCxn id="29" idx="3"/>
            <a:endCxn id="52" idx="1"/>
          </p:cNvCxnSpPr>
          <p:nvPr/>
        </p:nvCxnSpPr>
        <p:spPr>
          <a:xfrm>
            <a:off x="8452223" y="3373545"/>
            <a:ext cx="729228" cy="21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3C196D8-594B-4AFB-9AE6-9058B8AB6850}"/>
              </a:ext>
            </a:extLst>
          </p:cNvPr>
          <p:cNvCxnSpPr>
            <a:cxnSpLocks/>
            <a:stCxn id="26" idx="3"/>
            <a:endCxn id="52" idx="1"/>
          </p:cNvCxnSpPr>
          <p:nvPr/>
        </p:nvCxnSpPr>
        <p:spPr>
          <a:xfrm>
            <a:off x="8452223" y="1308246"/>
            <a:ext cx="729228" cy="2087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EA1ECB-30A0-4CF4-868F-96A94D6A9211}"/>
              </a:ext>
            </a:extLst>
          </p:cNvPr>
          <p:cNvCxnSpPr>
            <a:cxnSpLocks/>
            <a:endCxn id="52" idx="1"/>
          </p:cNvCxnSpPr>
          <p:nvPr/>
        </p:nvCxnSpPr>
        <p:spPr>
          <a:xfrm flipV="1">
            <a:off x="8414745" y="3395437"/>
            <a:ext cx="766706" cy="1992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7133EA0B-4BEC-4133-AAA2-0DB4CBD40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276" y="4521250"/>
            <a:ext cx="3073909" cy="17725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C2DF028-AD2B-49A6-84EF-93761CE0FEE9}"/>
              </a:ext>
            </a:extLst>
          </p:cNvPr>
          <p:cNvCxnSpPr>
            <a:cxnSpLocks/>
            <a:stCxn id="8" idx="5"/>
            <a:endCxn id="37" idx="1"/>
          </p:cNvCxnSpPr>
          <p:nvPr/>
        </p:nvCxnSpPr>
        <p:spPr>
          <a:xfrm>
            <a:off x="653058" y="3594995"/>
            <a:ext cx="868218" cy="181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98F9C6A0-9000-4FB2-8A50-A1B4B49A3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1891" y="4497091"/>
            <a:ext cx="3084858" cy="17853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46FDD39-468A-4F4E-B1E2-03D35C8F6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1451" y="2482864"/>
            <a:ext cx="2978545" cy="1825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C2EF550-F240-4D88-9A56-494470BB722A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>
            <a:off x="3050019" y="2193924"/>
            <a:ext cx="5474" cy="29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26BDB92-F93B-4141-9E4C-432C0D9E0025}"/>
              </a:ext>
            </a:extLst>
          </p:cNvPr>
          <p:cNvCxnSpPr>
            <a:cxnSpLocks/>
            <a:stCxn id="7" idx="2"/>
            <a:endCxn id="37" idx="0"/>
          </p:cNvCxnSpPr>
          <p:nvPr/>
        </p:nvCxnSpPr>
        <p:spPr>
          <a:xfrm>
            <a:off x="3055493" y="4228111"/>
            <a:ext cx="2738" cy="29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0B6326A-9430-4E4F-8CBB-66909E6A5603}"/>
              </a:ext>
            </a:extLst>
          </p:cNvPr>
          <p:cNvCxnSpPr>
            <a:cxnSpLocks/>
            <a:stCxn id="11" idx="3"/>
            <a:endCxn id="26" idx="1"/>
          </p:cNvCxnSpPr>
          <p:nvPr/>
        </p:nvCxnSpPr>
        <p:spPr>
          <a:xfrm>
            <a:off x="4595185" y="1306117"/>
            <a:ext cx="766706" cy="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42255AE-F423-4AF5-AAFE-C270BAD84198}"/>
              </a:ext>
            </a:extLst>
          </p:cNvPr>
          <p:cNvCxnSpPr>
            <a:cxnSpLocks/>
            <a:stCxn id="7" idx="3"/>
            <a:endCxn id="29" idx="1"/>
          </p:cNvCxnSpPr>
          <p:nvPr/>
        </p:nvCxnSpPr>
        <p:spPr>
          <a:xfrm>
            <a:off x="4600659" y="3358955"/>
            <a:ext cx="761233" cy="14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B27D5CC-2908-43DB-B9B6-7C13506BA319}"/>
              </a:ext>
            </a:extLst>
          </p:cNvPr>
          <p:cNvCxnSpPr>
            <a:cxnSpLocks/>
            <a:stCxn id="37" idx="3"/>
            <a:endCxn id="50" idx="1"/>
          </p:cNvCxnSpPr>
          <p:nvPr/>
        </p:nvCxnSpPr>
        <p:spPr>
          <a:xfrm flipV="1">
            <a:off x="4595185" y="5389769"/>
            <a:ext cx="76670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A58E0AE-59C6-4E69-A604-0A482A41008B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>
            <a:off x="4595185" y="1306117"/>
            <a:ext cx="766707" cy="2067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855DB40-801D-4FC9-8DB2-86E4D0A9A20F}"/>
              </a:ext>
            </a:extLst>
          </p:cNvPr>
          <p:cNvCxnSpPr>
            <a:cxnSpLocks/>
            <a:stCxn id="29" idx="1"/>
            <a:endCxn id="37" idx="3"/>
          </p:cNvCxnSpPr>
          <p:nvPr/>
        </p:nvCxnSpPr>
        <p:spPr>
          <a:xfrm flipH="1">
            <a:off x="4595185" y="3373545"/>
            <a:ext cx="766707" cy="2033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1DF7CE9-7093-46C7-BFF5-2D64D0D567A4}"/>
              </a:ext>
            </a:extLst>
          </p:cNvPr>
          <p:cNvCxnSpPr>
            <a:cxnSpLocks/>
            <a:stCxn id="26" idx="1"/>
            <a:endCxn id="7" idx="3"/>
          </p:cNvCxnSpPr>
          <p:nvPr/>
        </p:nvCxnSpPr>
        <p:spPr>
          <a:xfrm flipH="1">
            <a:off x="4600659" y="1308246"/>
            <a:ext cx="761232" cy="2050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9529C58-19BF-4755-88E2-32FE537BDE7A}"/>
              </a:ext>
            </a:extLst>
          </p:cNvPr>
          <p:cNvCxnSpPr>
            <a:cxnSpLocks/>
            <a:stCxn id="50" idx="1"/>
            <a:endCxn id="7" idx="3"/>
          </p:cNvCxnSpPr>
          <p:nvPr/>
        </p:nvCxnSpPr>
        <p:spPr>
          <a:xfrm flipH="1" flipV="1">
            <a:off x="4600659" y="3358955"/>
            <a:ext cx="761232" cy="2030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F2E2CC1-7EBA-4B33-82D6-82E6798D8CD8}"/>
              </a:ext>
            </a:extLst>
          </p:cNvPr>
          <p:cNvCxnSpPr>
            <a:cxnSpLocks/>
            <a:stCxn id="50" idx="1"/>
            <a:endCxn id="11" idx="3"/>
          </p:cNvCxnSpPr>
          <p:nvPr/>
        </p:nvCxnSpPr>
        <p:spPr>
          <a:xfrm flipH="1" flipV="1">
            <a:off x="4595185" y="1306117"/>
            <a:ext cx="766706" cy="4083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C3F2510-7F74-41EE-8F08-8BC129A729B2}"/>
              </a:ext>
            </a:extLst>
          </p:cNvPr>
          <p:cNvCxnSpPr>
            <a:cxnSpLocks/>
            <a:stCxn id="37" idx="3"/>
            <a:endCxn id="26" idx="1"/>
          </p:cNvCxnSpPr>
          <p:nvPr/>
        </p:nvCxnSpPr>
        <p:spPr>
          <a:xfrm flipV="1">
            <a:off x="4595185" y="1308246"/>
            <a:ext cx="766706" cy="4099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9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82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Thanks for your attention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2" descr="თავისუფალი უნივერსიტეტი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r="63116"/>
          <a:stretch/>
        </p:blipFill>
        <p:spPr bwMode="auto">
          <a:xfrm>
            <a:off x="155576" y="5949695"/>
            <a:ext cx="923924" cy="97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8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2C8C-9701-4492-8E58-D3480D05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779"/>
          </a:xfrm>
        </p:spPr>
        <p:txBody>
          <a:bodyPr/>
          <a:lstStyle/>
          <a:p>
            <a:r>
              <a:rPr lang="en-US" dirty="0"/>
              <a:t>What is the chaos?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A4F976-FDC2-4DFE-B20F-76327455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124399-8A8E-486E-81E4-28AC53076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 b="13591"/>
          <a:stretch/>
        </p:blipFill>
        <p:spPr bwMode="auto">
          <a:xfrm>
            <a:off x="0" y="2227401"/>
            <a:ext cx="3461785" cy="279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19120B-6667-4A83-9B29-8192DB7D820E}"/>
              </a:ext>
            </a:extLst>
          </p:cNvPr>
          <p:cNvSpPr txBox="1"/>
          <p:nvPr/>
        </p:nvSpPr>
        <p:spPr>
          <a:xfrm>
            <a:off x="1310135" y="1918740"/>
            <a:ext cx="96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Periodic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C2C7A50-E8CB-42B8-A456-CB47A145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52" y="1617283"/>
            <a:ext cx="4012096" cy="40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1E3902-AF55-4356-81C1-0E15A9BBAAC4}"/>
              </a:ext>
            </a:extLst>
          </p:cNvPr>
          <p:cNvSpPr txBox="1"/>
          <p:nvPr/>
        </p:nvSpPr>
        <p:spPr>
          <a:xfrm>
            <a:off x="5280820" y="1918740"/>
            <a:ext cx="16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Quasi-Periodic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7493ED-2386-43D6-A904-64A9055E3128}"/>
              </a:ext>
            </a:extLst>
          </p:cNvPr>
          <p:cNvSpPr/>
          <p:nvPr/>
        </p:nvSpPr>
        <p:spPr>
          <a:xfrm>
            <a:off x="9410238" y="3013501"/>
            <a:ext cx="1697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Chaos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CDE6DE6-D67C-4798-8606-E01A0B46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1143001"/>
            <a:ext cx="7624969" cy="49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6426B56-2418-4F72-8D6D-D21A787F8DFA}"/>
              </a:ext>
            </a:extLst>
          </p:cNvPr>
          <p:cNvSpPr/>
          <p:nvPr/>
        </p:nvSpPr>
        <p:spPr>
          <a:xfrm>
            <a:off x="0" y="2623930"/>
            <a:ext cx="12192000" cy="1580322"/>
          </a:xfrm>
          <a:prstGeom prst="rect">
            <a:avLst/>
          </a:prstGeom>
          <a:solidFill>
            <a:srgbClr val="00B0F0">
              <a:alpha val="73000"/>
            </a:srgbClr>
          </a:solidFill>
          <a:ln>
            <a:solidFill>
              <a:srgbClr val="00B0F0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 theoretical prediction is possible</a:t>
            </a:r>
          </a:p>
        </p:txBody>
      </p:sp>
    </p:spTree>
    <p:extLst>
      <p:ext uri="{BB962C8B-B14F-4D97-AF65-F5344CB8AC3E}">
        <p14:creationId xmlns:p14="http://schemas.microsoft.com/office/powerpoint/2010/main" val="5761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9B6F-7E86-422F-8531-B3189BB9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974"/>
          </a:xfrm>
        </p:spPr>
        <p:txBody>
          <a:bodyPr/>
          <a:lstStyle/>
          <a:p>
            <a:r>
              <a:rPr lang="en-US" dirty="0"/>
              <a:t>AI Poincare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0D997-F81A-4040-955B-68DFB5EA3F42}"/>
              </a:ext>
            </a:extLst>
          </p:cNvPr>
          <p:cNvSpPr/>
          <p:nvPr/>
        </p:nvSpPr>
        <p:spPr>
          <a:xfrm>
            <a:off x="168965" y="723143"/>
            <a:ext cx="11867322" cy="59957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797F5-7774-43F1-B5AC-1CE483356128}"/>
              </a:ext>
            </a:extLst>
          </p:cNvPr>
          <p:cNvCxnSpPr>
            <a:cxnSpLocks/>
          </p:cNvCxnSpPr>
          <p:nvPr/>
        </p:nvCxnSpPr>
        <p:spPr>
          <a:xfrm>
            <a:off x="3925957" y="723143"/>
            <a:ext cx="0" cy="5995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871610-C4F3-4683-B0B8-090B914FC6B5}"/>
              </a:ext>
            </a:extLst>
          </p:cNvPr>
          <p:cNvCxnSpPr>
            <a:cxnSpLocks/>
          </p:cNvCxnSpPr>
          <p:nvPr/>
        </p:nvCxnSpPr>
        <p:spPr>
          <a:xfrm>
            <a:off x="7875105" y="723143"/>
            <a:ext cx="0" cy="5995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D9978C3-1822-4410-B593-E7E2FE29179B}"/>
              </a:ext>
            </a:extLst>
          </p:cNvPr>
          <p:cNvSpPr/>
          <p:nvPr/>
        </p:nvSpPr>
        <p:spPr>
          <a:xfrm>
            <a:off x="4171130" y="1560962"/>
            <a:ext cx="510192" cy="439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8E394F-0374-4E07-9382-D702026CC0EF}"/>
              </a:ext>
            </a:extLst>
          </p:cNvPr>
          <p:cNvSpPr/>
          <p:nvPr/>
        </p:nvSpPr>
        <p:spPr>
          <a:xfrm>
            <a:off x="3978725" y="3413147"/>
            <a:ext cx="510192" cy="439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7A3CDA-D8E4-4415-BB6C-6F8A30741C47}"/>
                  </a:ext>
                </a:extLst>
              </p:cNvPr>
              <p:cNvSpPr txBox="1"/>
              <p:nvPr/>
            </p:nvSpPr>
            <p:spPr>
              <a:xfrm>
                <a:off x="3977890" y="5297038"/>
                <a:ext cx="3845283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𝑝𝑢𝑙𝑙𝑒𝑑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𝑝𝑜𝑖𝑛𝑡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7A3CDA-D8E4-4415-BB6C-6F8A30741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90" y="5297038"/>
                <a:ext cx="3845283" cy="778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8CA8100-3715-48B0-BD08-6E7D1FCBF9D1}"/>
              </a:ext>
            </a:extLst>
          </p:cNvPr>
          <p:cNvSpPr/>
          <p:nvPr/>
        </p:nvSpPr>
        <p:spPr>
          <a:xfrm>
            <a:off x="8226217" y="1640291"/>
            <a:ext cx="510192" cy="439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445F39-C828-4515-AE4E-647709740CB4}"/>
              </a:ext>
            </a:extLst>
          </p:cNvPr>
          <p:cNvSpPr/>
          <p:nvPr/>
        </p:nvSpPr>
        <p:spPr>
          <a:xfrm>
            <a:off x="8155793" y="2987998"/>
            <a:ext cx="3576697" cy="556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estimate the dimensionality of local tangent space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1CF44D-BB7A-48CD-A90E-774ACDB99946}"/>
              </a:ext>
            </a:extLst>
          </p:cNvPr>
          <p:cNvSpPr/>
          <p:nvPr/>
        </p:nvSpPr>
        <p:spPr>
          <a:xfrm>
            <a:off x="8355503" y="5652376"/>
            <a:ext cx="3200386" cy="64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Calculate the average of the values of dimension</a:t>
            </a:r>
          </a:p>
        </p:txBody>
      </p:sp>
      <p:pic>
        <p:nvPicPr>
          <p:cNvPr id="24" name="Picture 2" descr="Manifold - Wikipedia">
            <a:extLst>
              <a:ext uri="{FF2B5EF4-FFF2-40B4-BE49-F238E27FC236}">
                <a16:creationId xmlns:a16="http://schemas.microsoft.com/office/drawing/2014/main" id="{C5DCCCEE-2F18-4C14-AEFB-DBD7828D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91" y="968371"/>
            <a:ext cx="3598035" cy="191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294646-ECD5-41C5-94C9-6E683070E119}"/>
              </a:ext>
            </a:extLst>
          </p:cNvPr>
          <p:cNvGrpSpPr/>
          <p:nvPr/>
        </p:nvGrpSpPr>
        <p:grpSpPr>
          <a:xfrm>
            <a:off x="4513352" y="3326171"/>
            <a:ext cx="2747817" cy="1609295"/>
            <a:chOff x="4922896" y="3687743"/>
            <a:chExt cx="2747817" cy="16092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DFA92F-E5BD-4828-9249-887C86756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0306" r="4538"/>
            <a:stretch/>
          </p:blipFill>
          <p:spPr>
            <a:xfrm>
              <a:off x="4960077" y="3687743"/>
              <a:ext cx="2710636" cy="150473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33537E-2DE1-4824-9504-B47E8E743DAC}"/>
                </a:ext>
              </a:extLst>
            </p:cNvPr>
            <p:cNvSpPr/>
            <p:nvPr/>
          </p:nvSpPr>
          <p:spPr>
            <a:xfrm>
              <a:off x="4922896" y="4790661"/>
              <a:ext cx="212305" cy="506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6A681E3-EBF2-4C04-BFA3-B4BD37AE14EE}"/>
              </a:ext>
            </a:extLst>
          </p:cNvPr>
          <p:cNvCxnSpPr>
            <a:cxnSpLocks/>
            <a:stCxn id="32" idx="2"/>
          </p:cNvCxnSpPr>
          <p:nvPr/>
        </p:nvCxnSpPr>
        <p:spPr>
          <a:xfrm rot="5400000">
            <a:off x="3965450" y="2864823"/>
            <a:ext cx="2236184" cy="507617"/>
          </a:xfrm>
          <a:prstGeom prst="bentConnector3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11B69-5D46-458A-B6B7-063EAA5A70FF}"/>
              </a:ext>
            </a:extLst>
          </p:cNvPr>
          <p:cNvSpPr/>
          <p:nvPr/>
        </p:nvSpPr>
        <p:spPr>
          <a:xfrm>
            <a:off x="5126736" y="1691085"/>
            <a:ext cx="421227" cy="309454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96FB72-3C35-49B6-B559-1ABF941FD831}"/>
              </a:ext>
            </a:extLst>
          </p:cNvPr>
          <p:cNvGrpSpPr/>
          <p:nvPr/>
        </p:nvGrpSpPr>
        <p:grpSpPr>
          <a:xfrm>
            <a:off x="459510" y="868238"/>
            <a:ext cx="3208017" cy="2758190"/>
            <a:chOff x="459511" y="868237"/>
            <a:chExt cx="3166530" cy="305585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457831-B33B-4335-B330-E5B560A27560}"/>
                </a:ext>
              </a:extLst>
            </p:cNvPr>
            <p:cNvSpPr/>
            <p:nvPr/>
          </p:nvSpPr>
          <p:spPr>
            <a:xfrm>
              <a:off x="459511" y="868237"/>
              <a:ext cx="3166530" cy="30558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5AED9D-08F4-42D6-AAE8-CF99A44FA5A6}"/>
                </a:ext>
              </a:extLst>
            </p:cNvPr>
            <p:cNvSpPr/>
            <p:nvPr/>
          </p:nvSpPr>
          <p:spPr>
            <a:xfrm rot="2810108">
              <a:off x="1120204" y="949735"/>
              <a:ext cx="1706880" cy="2916121"/>
            </a:xfrm>
            <a:prstGeom prst="ellipse">
              <a:avLst/>
            </a:prstGeom>
            <a:solidFill>
              <a:srgbClr val="7030A0">
                <a:alpha val="7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C25206-6DC7-4C0B-9FD2-6DA87A413E8E}"/>
              </a:ext>
            </a:extLst>
          </p:cNvPr>
          <p:cNvGrpSpPr/>
          <p:nvPr/>
        </p:nvGrpSpPr>
        <p:grpSpPr>
          <a:xfrm>
            <a:off x="441791" y="3771523"/>
            <a:ext cx="3208017" cy="2758190"/>
            <a:chOff x="459511" y="868237"/>
            <a:chExt cx="3166530" cy="30558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F8082A-877B-4A2E-8AAE-A1BA61FE717A}"/>
                </a:ext>
              </a:extLst>
            </p:cNvPr>
            <p:cNvSpPr/>
            <p:nvPr/>
          </p:nvSpPr>
          <p:spPr>
            <a:xfrm>
              <a:off x="459511" y="868237"/>
              <a:ext cx="3166530" cy="30558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D38D19-F2A3-487A-8692-2DBC1CF484EC}"/>
                </a:ext>
              </a:extLst>
            </p:cNvPr>
            <p:cNvSpPr/>
            <p:nvPr/>
          </p:nvSpPr>
          <p:spPr>
            <a:xfrm rot="2810108">
              <a:off x="679935" y="1288049"/>
              <a:ext cx="2499582" cy="2257881"/>
            </a:xfrm>
            <a:prstGeom prst="ellipse">
              <a:avLst/>
            </a:prstGeom>
            <a:solidFill>
              <a:srgbClr val="7030A0">
                <a:alpha val="7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762668-4104-4458-97C1-BC5F39A13418}"/>
              </a:ext>
            </a:extLst>
          </p:cNvPr>
          <p:cNvGrpSpPr/>
          <p:nvPr/>
        </p:nvGrpSpPr>
        <p:grpSpPr>
          <a:xfrm>
            <a:off x="8320387" y="937484"/>
            <a:ext cx="3115145" cy="1705017"/>
            <a:chOff x="8327252" y="1175912"/>
            <a:chExt cx="3115145" cy="170501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5BF6C7B-18A1-4C70-80F1-BABD7163431A}"/>
                </a:ext>
              </a:extLst>
            </p:cNvPr>
            <p:cNvGrpSpPr/>
            <p:nvPr/>
          </p:nvGrpSpPr>
          <p:grpSpPr>
            <a:xfrm>
              <a:off x="8327252" y="1175912"/>
              <a:ext cx="3115145" cy="1705017"/>
              <a:chOff x="3805917" y="3067566"/>
              <a:chExt cx="3115145" cy="170501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8C72A88-6F8C-4205-964C-6E3731460E8A}"/>
                  </a:ext>
                </a:extLst>
              </p:cNvPr>
              <p:cNvGrpSpPr/>
              <p:nvPr/>
            </p:nvGrpSpPr>
            <p:grpSpPr>
              <a:xfrm>
                <a:off x="3805917" y="3067566"/>
                <a:ext cx="3115145" cy="1705017"/>
                <a:chOff x="3805917" y="3067566"/>
                <a:chExt cx="3115145" cy="170501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48AAF1FE-EF73-44B8-A97A-E9DAACA99B17}"/>
                    </a:ext>
                  </a:extLst>
                </p:cNvPr>
                <p:cNvCxnSpPr/>
                <p:nvPr/>
              </p:nvCxnSpPr>
              <p:spPr>
                <a:xfrm>
                  <a:off x="5337349" y="3074276"/>
                  <a:ext cx="1583713" cy="85932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8B2E540D-A4D9-46D3-B453-617FD84D4E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17143" y="3067566"/>
                  <a:ext cx="1531432" cy="8322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3130C927-3430-46FA-B169-2323FECE77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89630" y="3940309"/>
                  <a:ext cx="1531432" cy="8322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D2BBABDC-39DC-4E47-887D-0CD0F381BCAF}"/>
                    </a:ext>
                  </a:extLst>
                </p:cNvPr>
                <p:cNvCxnSpPr/>
                <p:nvPr/>
              </p:nvCxnSpPr>
              <p:spPr>
                <a:xfrm>
                  <a:off x="3805917" y="3903832"/>
                  <a:ext cx="1583713" cy="85932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CF60E96-597E-4944-A806-1D49E7ABA223}"/>
                  </a:ext>
                </a:extLst>
              </p:cNvPr>
              <p:cNvSpPr/>
              <p:nvPr/>
            </p:nvSpPr>
            <p:spPr>
              <a:xfrm>
                <a:off x="4966138" y="3454400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8CC1FDE-2256-45B1-A2A5-55C3226FA45E}"/>
                  </a:ext>
                </a:extLst>
              </p:cNvPr>
              <p:cNvSpPr/>
              <p:nvPr/>
            </p:nvSpPr>
            <p:spPr>
              <a:xfrm>
                <a:off x="5165194" y="3244784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4F1C4A6-BF73-46C3-A42E-E86263B3236C}"/>
                  </a:ext>
                </a:extLst>
              </p:cNvPr>
              <p:cNvSpPr/>
              <p:nvPr/>
            </p:nvSpPr>
            <p:spPr>
              <a:xfrm>
                <a:off x="5151883" y="3693586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3EE26A7-7EA9-4941-8FBC-0C8229A7B67D}"/>
                  </a:ext>
                </a:extLst>
              </p:cNvPr>
              <p:cNvSpPr/>
              <p:nvPr/>
            </p:nvSpPr>
            <p:spPr>
              <a:xfrm>
                <a:off x="4484599" y="3720206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0BB85EC-1937-4522-95BA-9247E61209A1}"/>
                  </a:ext>
                </a:extLst>
              </p:cNvPr>
              <p:cNvSpPr/>
              <p:nvPr/>
            </p:nvSpPr>
            <p:spPr>
              <a:xfrm>
                <a:off x="5575738" y="4064000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E3DC8DA-11C3-4749-933F-9451E056FF2E}"/>
                  </a:ext>
                </a:extLst>
              </p:cNvPr>
              <p:cNvSpPr/>
              <p:nvPr/>
            </p:nvSpPr>
            <p:spPr>
              <a:xfrm>
                <a:off x="4508415" y="3990883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24F55C4-3EFE-4500-97E2-F349ACD07A89}"/>
                  </a:ext>
                </a:extLst>
              </p:cNvPr>
              <p:cNvSpPr/>
              <p:nvPr/>
            </p:nvSpPr>
            <p:spPr>
              <a:xfrm>
                <a:off x="4920584" y="3941598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6B5AFC4-3C26-4EA9-AC21-7A7D319D7D05}"/>
                  </a:ext>
                </a:extLst>
              </p:cNvPr>
              <p:cNvSpPr/>
              <p:nvPr/>
            </p:nvSpPr>
            <p:spPr>
              <a:xfrm>
                <a:off x="4800790" y="4227147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27FCD2F-1039-4197-843C-7549FC9D112C}"/>
                  </a:ext>
                </a:extLst>
              </p:cNvPr>
              <p:cNvSpPr/>
              <p:nvPr/>
            </p:nvSpPr>
            <p:spPr>
              <a:xfrm>
                <a:off x="5184511" y="4121239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489E72C-4679-4C3D-BCB5-2C7D9D4CF6B4}"/>
                  </a:ext>
                </a:extLst>
              </p:cNvPr>
              <p:cNvSpPr/>
              <p:nvPr/>
            </p:nvSpPr>
            <p:spPr>
              <a:xfrm>
                <a:off x="5287071" y="4423622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6594BDC-BF50-446E-8899-C2CF4B29BAF8}"/>
                  </a:ext>
                </a:extLst>
              </p:cNvPr>
              <p:cNvSpPr/>
              <p:nvPr/>
            </p:nvSpPr>
            <p:spPr>
              <a:xfrm>
                <a:off x="5395342" y="4005403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1B5EB36-75BE-43B8-B2B0-6ABB08B971C3}"/>
                  </a:ext>
                </a:extLst>
              </p:cNvPr>
              <p:cNvSpPr/>
              <p:nvPr/>
            </p:nvSpPr>
            <p:spPr>
              <a:xfrm>
                <a:off x="5509929" y="3500571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E96FBD5-B759-4794-8E75-3C7C0D3E8DA5}"/>
                  </a:ext>
                </a:extLst>
              </p:cNvPr>
              <p:cNvSpPr/>
              <p:nvPr/>
            </p:nvSpPr>
            <p:spPr>
              <a:xfrm>
                <a:off x="5552600" y="3754291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A7A6301-1317-4CC9-BE46-FA17160B1CEF}"/>
                  </a:ext>
                </a:extLst>
              </p:cNvPr>
              <p:cNvSpPr/>
              <p:nvPr/>
            </p:nvSpPr>
            <p:spPr>
              <a:xfrm>
                <a:off x="4835687" y="3710583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3903C72-8890-4E18-9EFB-B173281F7A10}"/>
                  </a:ext>
                </a:extLst>
              </p:cNvPr>
              <p:cNvSpPr/>
              <p:nvPr/>
            </p:nvSpPr>
            <p:spPr>
              <a:xfrm>
                <a:off x="5827131" y="3502507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B626122-D878-47F5-8A92-622033592502}"/>
                  </a:ext>
                </a:extLst>
              </p:cNvPr>
              <p:cNvSpPr/>
              <p:nvPr/>
            </p:nvSpPr>
            <p:spPr>
              <a:xfrm>
                <a:off x="5827132" y="3926033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23A2346-C9EC-4C60-99B9-48177BE602FB}"/>
                  </a:ext>
                </a:extLst>
              </p:cNvPr>
              <p:cNvSpPr/>
              <p:nvPr/>
            </p:nvSpPr>
            <p:spPr>
              <a:xfrm>
                <a:off x="5305340" y="3472844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0F2AC53-4E5D-4053-8A30-A30F59C0797F}"/>
                  </a:ext>
                </a:extLst>
              </p:cNvPr>
              <p:cNvSpPr/>
              <p:nvPr/>
            </p:nvSpPr>
            <p:spPr>
              <a:xfrm>
                <a:off x="4286447" y="3967482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D7BB41A-BE3C-43EC-AF53-34782AF37190}"/>
                  </a:ext>
                </a:extLst>
              </p:cNvPr>
              <p:cNvSpPr/>
              <p:nvPr/>
            </p:nvSpPr>
            <p:spPr>
              <a:xfrm>
                <a:off x="4666922" y="3464450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D86CF2E-7CBC-48B2-A622-B37A1436608E}"/>
                  </a:ext>
                </a:extLst>
              </p:cNvPr>
              <p:cNvSpPr/>
              <p:nvPr/>
            </p:nvSpPr>
            <p:spPr>
              <a:xfrm>
                <a:off x="5781453" y="4248956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E137B82-3D7D-4DDB-B4A2-E1192B9E6939}"/>
                  </a:ext>
                </a:extLst>
              </p:cNvPr>
              <p:cNvSpPr/>
              <p:nvPr/>
            </p:nvSpPr>
            <p:spPr>
              <a:xfrm>
                <a:off x="5470819" y="3259284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3D2D500-0129-4581-9FE4-1BE9DABAA056}"/>
                  </a:ext>
                </a:extLst>
              </p:cNvPr>
              <p:cNvSpPr/>
              <p:nvPr/>
            </p:nvSpPr>
            <p:spPr>
              <a:xfrm>
                <a:off x="6190424" y="3687924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DC01D45-557E-4B25-A96C-F1942B08D59E}"/>
                  </a:ext>
                </a:extLst>
              </p:cNvPr>
              <p:cNvSpPr/>
              <p:nvPr/>
            </p:nvSpPr>
            <p:spPr>
              <a:xfrm>
                <a:off x="5859171" y="3744133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3DDA5A5-CE60-479D-B12B-DDFEAB52BE96}"/>
                  </a:ext>
                </a:extLst>
              </p:cNvPr>
              <p:cNvSpPr/>
              <p:nvPr/>
            </p:nvSpPr>
            <p:spPr>
              <a:xfrm>
                <a:off x="5946394" y="4076676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FF43F38-0C59-4F8C-8B99-C960A9DA020B}"/>
                  </a:ext>
                </a:extLst>
              </p:cNvPr>
              <p:cNvSpPr/>
              <p:nvPr/>
            </p:nvSpPr>
            <p:spPr>
              <a:xfrm>
                <a:off x="6198127" y="3901093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A163177-4B43-4590-8342-D978AB154769}"/>
                  </a:ext>
                </a:extLst>
              </p:cNvPr>
              <p:cNvSpPr/>
              <p:nvPr/>
            </p:nvSpPr>
            <p:spPr>
              <a:xfrm>
                <a:off x="5530661" y="4248956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886AD53-856F-4C49-B55E-533F175DDD23}"/>
                </a:ext>
              </a:extLst>
            </p:cNvPr>
            <p:cNvSpPr/>
            <p:nvPr/>
          </p:nvSpPr>
          <p:spPr>
            <a:xfrm>
              <a:off x="9774776" y="1935570"/>
              <a:ext cx="148233" cy="1387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8B988CB-44EE-425A-97B2-BB8857F9C2B5}"/>
              </a:ext>
            </a:extLst>
          </p:cNvPr>
          <p:cNvGrpSpPr/>
          <p:nvPr/>
        </p:nvGrpSpPr>
        <p:grpSpPr>
          <a:xfrm>
            <a:off x="8997068" y="3934012"/>
            <a:ext cx="1917255" cy="1210245"/>
            <a:chOff x="8942163" y="3922153"/>
            <a:chExt cx="1917255" cy="1210245"/>
          </a:xfrm>
        </p:grpSpPr>
        <p:pic>
          <p:nvPicPr>
            <p:cNvPr id="70" name="Picture 2" descr="Manifold - Wikipedia">
              <a:extLst>
                <a:ext uri="{FF2B5EF4-FFF2-40B4-BE49-F238E27FC236}">
                  <a16:creationId xmlns:a16="http://schemas.microsoft.com/office/drawing/2014/main" id="{0B1C109B-F69B-49FE-8AE8-0A04C8815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2163" y="3922153"/>
              <a:ext cx="1917255" cy="1210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E6519C9-1805-46AE-83F4-37A3CE94B37E}"/>
                </a:ext>
              </a:extLst>
            </p:cNvPr>
            <p:cNvSpPr/>
            <p:nvPr/>
          </p:nvSpPr>
          <p:spPr>
            <a:xfrm>
              <a:off x="9199424" y="3949700"/>
              <a:ext cx="157598" cy="131410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DFAA1BB-6B87-4900-A8BE-9056003CFF16}"/>
                </a:ext>
              </a:extLst>
            </p:cNvPr>
            <p:cNvSpPr/>
            <p:nvPr/>
          </p:nvSpPr>
          <p:spPr>
            <a:xfrm>
              <a:off x="9674107" y="4037679"/>
              <a:ext cx="120570" cy="110616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4FA5C49-1C7F-4A36-BDAD-9816A9712D60}"/>
                </a:ext>
              </a:extLst>
            </p:cNvPr>
            <p:cNvSpPr/>
            <p:nvPr/>
          </p:nvSpPr>
          <p:spPr>
            <a:xfrm>
              <a:off x="9099948" y="4446584"/>
              <a:ext cx="176617" cy="161382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3DFB81B-05D7-4D2D-9A0D-22433C24692D}"/>
                </a:ext>
              </a:extLst>
            </p:cNvPr>
            <p:cNvSpPr/>
            <p:nvPr/>
          </p:nvSpPr>
          <p:spPr>
            <a:xfrm>
              <a:off x="10334273" y="4037679"/>
              <a:ext cx="176617" cy="161382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47AB672-DA74-4355-955F-5BE1AD828382}"/>
                </a:ext>
              </a:extLst>
            </p:cNvPr>
            <p:cNvSpPr/>
            <p:nvPr/>
          </p:nvSpPr>
          <p:spPr>
            <a:xfrm>
              <a:off x="9858684" y="4353349"/>
              <a:ext cx="176617" cy="161382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3F95D74-AD58-4196-9324-573B0C796A6A}"/>
                </a:ext>
              </a:extLst>
            </p:cNvPr>
            <p:cNvSpPr/>
            <p:nvPr/>
          </p:nvSpPr>
          <p:spPr>
            <a:xfrm>
              <a:off x="10379420" y="4317350"/>
              <a:ext cx="176617" cy="161382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2D97361-7854-4126-BE9F-A7089F2DD332}"/>
                </a:ext>
              </a:extLst>
            </p:cNvPr>
            <p:cNvSpPr/>
            <p:nvPr/>
          </p:nvSpPr>
          <p:spPr>
            <a:xfrm>
              <a:off x="9526145" y="4955539"/>
              <a:ext cx="64008" cy="60617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5A76D32-B313-47D9-A9AB-8A600A589D34}"/>
                </a:ext>
              </a:extLst>
            </p:cNvPr>
            <p:cNvSpPr/>
            <p:nvPr/>
          </p:nvSpPr>
          <p:spPr>
            <a:xfrm>
              <a:off x="9794676" y="5008049"/>
              <a:ext cx="64008" cy="60617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2379FBE-4396-4484-8657-BAA745D0438D}"/>
                </a:ext>
              </a:extLst>
            </p:cNvPr>
            <p:cNvSpPr/>
            <p:nvPr/>
          </p:nvSpPr>
          <p:spPr>
            <a:xfrm>
              <a:off x="9248615" y="4800600"/>
              <a:ext cx="64008" cy="60617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2E9EF2A-3318-4A13-81B4-CBF4E2A26C81}"/>
                </a:ext>
              </a:extLst>
            </p:cNvPr>
            <p:cNvSpPr/>
            <p:nvPr/>
          </p:nvSpPr>
          <p:spPr>
            <a:xfrm>
              <a:off x="9710768" y="4871438"/>
              <a:ext cx="64008" cy="60617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36B163F-FD4E-4E0B-A313-B7AF3AE8EC2F}"/>
                </a:ext>
              </a:extLst>
            </p:cNvPr>
            <p:cNvSpPr/>
            <p:nvPr/>
          </p:nvSpPr>
          <p:spPr>
            <a:xfrm>
              <a:off x="10073376" y="4868616"/>
              <a:ext cx="64008" cy="60617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E39BCC8-DD65-4BF3-A2CD-72041D49A89A}"/>
                </a:ext>
              </a:extLst>
            </p:cNvPr>
            <p:cNvSpPr/>
            <p:nvPr/>
          </p:nvSpPr>
          <p:spPr>
            <a:xfrm>
              <a:off x="10445421" y="4674727"/>
              <a:ext cx="102555" cy="87225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A62D4A5-67F7-4045-85F1-69A6892EF1C3}"/>
                </a:ext>
              </a:extLst>
            </p:cNvPr>
            <p:cNvSpPr/>
            <p:nvPr/>
          </p:nvSpPr>
          <p:spPr>
            <a:xfrm>
              <a:off x="10334273" y="4983396"/>
              <a:ext cx="45719" cy="47650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4F64C-68A4-4B5D-BB6E-E4E19DD6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1" grpId="0" animBg="1"/>
      <p:bldP spid="23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5251-9FBD-4F44-A0BA-43922DEC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A149-9991-475C-A2A9-7B5F4018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F422-5B6B-4DBD-9CBB-49477433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0AE5C-A573-479D-B11D-82C397F2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83B013-18B5-4307-8D2A-2DA9F0FA2FCF}"/>
              </a:ext>
            </a:extLst>
          </p:cNvPr>
          <p:cNvSpPr/>
          <p:nvPr/>
        </p:nvSpPr>
        <p:spPr>
          <a:xfrm>
            <a:off x="3306871" y="3429000"/>
            <a:ext cx="275573" cy="29123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E4B67E-D870-41A3-B32F-78D510B7F2E4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3582444" y="2042160"/>
            <a:ext cx="2127193" cy="1472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DDFA8F0-624B-4A7F-A441-F6B9F41629C0}"/>
              </a:ext>
            </a:extLst>
          </p:cNvPr>
          <p:cNvSpPr/>
          <p:nvPr/>
        </p:nvSpPr>
        <p:spPr>
          <a:xfrm>
            <a:off x="5669280" y="1793580"/>
            <a:ext cx="275573" cy="29123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6102FB-D7EB-423E-ABEC-B8916C63FA99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5904496" y="2042160"/>
            <a:ext cx="2922526" cy="3255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DA74F1F-396C-4198-A57E-761AF8610E9B}"/>
              </a:ext>
            </a:extLst>
          </p:cNvPr>
          <p:cNvSpPr/>
          <p:nvPr/>
        </p:nvSpPr>
        <p:spPr>
          <a:xfrm>
            <a:off x="8786665" y="5255491"/>
            <a:ext cx="275573" cy="2912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98A7DC-1124-4862-BC9F-952B36A7D80E}"/>
              </a:ext>
            </a:extLst>
          </p:cNvPr>
          <p:cNvCxnSpPr>
            <a:stCxn id="7" idx="5"/>
            <a:endCxn id="18" idx="2"/>
          </p:cNvCxnSpPr>
          <p:nvPr/>
        </p:nvCxnSpPr>
        <p:spPr>
          <a:xfrm>
            <a:off x="3542087" y="3677580"/>
            <a:ext cx="5244578" cy="172352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127C6E7-17E3-46C7-9ECC-7D2578910FF3}"/>
              </a:ext>
            </a:extLst>
          </p:cNvPr>
          <p:cNvSpPr txBox="1"/>
          <p:nvPr/>
        </p:nvSpPr>
        <p:spPr>
          <a:xfrm>
            <a:off x="5881988" y="4539343"/>
            <a:ext cx="56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B0B3F-3D13-430A-B615-86262F678C8A}"/>
              </a:ext>
            </a:extLst>
          </p:cNvPr>
          <p:cNvSpPr/>
          <p:nvPr/>
        </p:nvSpPr>
        <p:spPr>
          <a:xfrm>
            <a:off x="0" y="2758381"/>
            <a:ext cx="12192000" cy="1107391"/>
          </a:xfrm>
          <a:prstGeom prst="rect">
            <a:avLst/>
          </a:prstGeom>
          <a:solidFill>
            <a:srgbClr val="00B0F0">
              <a:alpha val="56000"/>
            </a:srgbClr>
          </a:solidFill>
          <a:ln>
            <a:solidFill>
              <a:schemeClr val="accent1">
                <a:shade val="50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Algorithm tries to minimize d</a:t>
            </a:r>
          </a:p>
        </p:txBody>
      </p:sp>
    </p:spTree>
    <p:extLst>
      <p:ext uri="{BB962C8B-B14F-4D97-AF65-F5344CB8AC3E}">
        <p14:creationId xmlns:p14="http://schemas.microsoft.com/office/powerpoint/2010/main" val="26287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8" grpId="0" animBg="1"/>
      <p:bldP spid="23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9B6F-7E86-422F-8531-B3189BB9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974"/>
          </a:xfrm>
        </p:spPr>
        <p:txBody>
          <a:bodyPr/>
          <a:lstStyle/>
          <a:p>
            <a:r>
              <a:rPr lang="en-US" dirty="0"/>
              <a:t>AI Poincare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0D997-F81A-4040-955B-68DFB5EA3F42}"/>
              </a:ext>
            </a:extLst>
          </p:cNvPr>
          <p:cNvSpPr/>
          <p:nvPr/>
        </p:nvSpPr>
        <p:spPr>
          <a:xfrm>
            <a:off x="168965" y="723143"/>
            <a:ext cx="11867322" cy="59957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797F5-7774-43F1-B5AC-1CE483356128}"/>
              </a:ext>
            </a:extLst>
          </p:cNvPr>
          <p:cNvCxnSpPr>
            <a:cxnSpLocks/>
          </p:cNvCxnSpPr>
          <p:nvPr/>
        </p:nvCxnSpPr>
        <p:spPr>
          <a:xfrm>
            <a:off x="3925957" y="723143"/>
            <a:ext cx="0" cy="5995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871610-C4F3-4683-B0B8-090B914FC6B5}"/>
              </a:ext>
            </a:extLst>
          </p:cNvPr>
          <p:cNvCxnSpPr>
            <a:cxnSpLocks/>
          </p:cNvCxnSpPr>
          <p:nvPr/>
        </p:nvCxnSpPr>
        <p:spPr>
          <a:xfrm>
            <a:off x="7875105" y="723143"/>
            <a:ext cx="0" cy="5995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D9978C3-1822-4410-B593-E7E2FE29179B}"/>
              </a:ext>
            </a:extLst>
          </p:cNvPr>
          <p:cNvSpPr/>
          <p:nvPr/>
        </p:nvSpPr>
        <p:spPr>
          <a:xfrm>
            <a:off x="4171130" y="1560962"/>
            <a:ext cx="510192" cy="439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8E394F-0374-4E07-9382-D702026CC0EF}"/>
              </a:ext>
            </a:extLst>
          </p:cNvPr>
          <p:cNvSpPr/>
          <p:nvPr/>
        </p:nvSpPr>
        <p:spPr>
          <a:xfrm>
            <a:off x="3978725" y="3413147"/>
            <a:ext cx="510192" cy="439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7A3CDA-D8E4-4415-BB6C-6F8A30741C47}"/>
                  </a:ext>
                </a:extLst>
              </p:cNvPr>
              <p:cNvSpPr txBox="1"/>
              <p:nvPr/>
            </p:nvSpPr>
            <p:spPr>
              <a:xfrm>
                <a:off x="3977890" y="5297038"/>
                <a:ext cx="3845283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𝑝𝑢𝑙𝑙𝑒𝑑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𝑝𝑜𝑖𝑛𝑡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7A3CDA-D8E4-4415-BB6C-6F8A30741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90" y="5297038"/>
                <a:ext cx="3845283" cy="778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8CA8100-3715-48B0-BD08-6E7D1FCBF9D1}"/>
              </a:ext>
            </a:extLst>
          </p:cNvPr>
          <p:cNvSpPr/>
          <p:nvPr/>
        </p:nvSpPr>
        <p:spPr>
          <a:xfrm>
            <a:off x="8226217" y="1640291"/>
            <a:ext cx="510192" cy="439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445F39-C828-4515-AE4E-647709740CB4}"/>
              </a:ext>
            </a:extLst>
          </p:cNvPr>
          <p:cNvSpPr/>
          <p:nvPr/>
        </p:nvSpPr>
        <p:spPr>
          <a:xfrm>
            <a:off x="8155793" y="2987998"/>
            <a:ext cx="3576697" cy="556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estimate the dimensionality of local tangent space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1CF44D-BB7A-48CD-A90E-774ACDB99946}"/>
              </a:ext>
            </a:extLst>
          </p:cNvPr>
          <p:cNvSpPr/>
          <p:nvPr/>
        </p:nvSpPr>
        <p:spPr>
          <a:xfrm>
            <a:off x="8355503" y="5652376"/>
            <a:ext cx="3200386" cy="64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Calculate the average of the values of dimension</a:t>
            </a:r>
          </a:p>
        </p:txBody>
      </p:sp>
      <p:pic>
        <p:nvPicPr>
          <p:cNvPr id="24" name="Picture 2" descr="Manifold - Wikipedia">
            <a:extLst>
              <a:ext uri="{FF2B5EF4-FFF2-40B4-BE49-F238E27FC236}">
                <a16:creationId xmlns:a16="http://schemas.microsoft.com/office/drawing/2014/main" id="{C5DCCCEE-2F18-4C14-AEFB-DBD7828D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91" y="968371"/>
            <a:ext cx="3598035" cy="191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294646-ECD5-41C5-94C9-6E683070E119}"/>
              </a:ext>
            </a:extLst>
          </p:cNvPr>
          <p:cNvGrpSpPr/>
          <p:nvPr/>
        </p:nvGrpSpPr>
        <p:grpSpPr>
          <a:xfrm>
            <a:off x="4513352" y="3326171"/>
            <a:ext cx="2747817" cy="1609295"/>
            <a:chOff x="4922896" y="3687743"/>
            <a:chExt cx="2747817" cy="16092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DFA92F-E5BD-4828-9249-887C86756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0306" r="4538"/>
            <a:stretch/>
          </p:blipFill>
          <p:spPr>
            <a:xfrm>
              <a:off x="4960077" y="3687743"/>
              <a:ext cx="2710636" cy="150473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33537E-2DE1-4824-9504-B47E8E743DAC}"/>
                </a:ext>
              </a:extLst>
            </p:cNvPr>
            <p:cNvSpPr/>
            <p:nvPr/>
          </p:nvSpPr>
          <p:spPr>
            <a:xfrm>
              <a:off x="4922896" y="4790661"/>
              <a:ext cx="212305" cy="506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6A681E3-EBF2-4C04-BFA3-B4BD37AE14EE}"/>
              </a:ext>
            </a:extLst>
          </p:cNvPr>
          <p:cNvCxnSpPr>
            <a:cxnSpLocks/>
            <a:stCxn id="32" idx="2"/>
          </p:cNvCxnSpPr>
          <p:nvPr/>
        </p:nvCxnSpPr>
        <p:spPr>
          <a:xfrm rot="5400000">
            <a:off x="3965450" y="2864823"/>
            <a:ext cx="2236184" cy="507617"/>
          </a:xfrm>
          <a:prstGeom prst="bentConnector3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11B69-5D46-458A-B6B7-063EAA5A70FF}"/>
              </a:ext>
            </a:extLst>
          </p:cNvPr>
          <p:cNvSpPr/>
          <p:nvPr/>
        </p:nvSpPr>
        <p:spPr>
          <a:xfrm>
            <a:off x="5126736" y="1691085"/>
            <a:ext cx="421227" cy="309454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96FB72-3C35-49B6-B559-1ABF941FD831}"/>
              </a:ext>
            </a:extLst>
          </p:cNvPr>
          <p:cNvGrpSpPr/>
          <p:nvPr/>
        </p:nvGrpSpPr>
        <p:grpSpPr>
          <a:xfrm>
            <a:off x="459510" y="868238"/>
            <a:ext cx="3208017" cy="2758190"/>
            <a:chOff x="459511" y="868237"/>
            <a:chExt cx="3166530" cy="305585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457831-B33B-4335-B330-E5B560A27560}"/>
                </a:ext>
              </a:extLst>
            </p:cNvPr>
            <p:cNvSpPr/>
            <p:nvPr/>
          </p:nvSpPr>
          <p:spPr>
            <a:xfrm>
              <a:off x="459511" y="868237"/>
              <a:ext cx="3166530" cy="30558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5AED9D-08F4-42D6-AAE8-CF99A44FA5A6}"/>
                </a:ext>
              </a:extLst>
            </p:cNvPr>
            <p:cNvSpPr/>
            <p:nvPr/>
          </p:nvSpPr>
          <p:spPr>
            <a:xfrm rot="2810108">
              <a:off x="1120204" y="949735"/>
              <a:ext cx="1706880" cy="2916121"/>
            </a:xfrm>
            <a:prstGeom prst="ellipse">
              <a:avLst/>
            </a:prstGeom>
            <a:solidFill>
              <a:srgbClr val="7030A0">
                <a:alpha val="7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C25206-6DC7-4C0B-9FD2-6DA87A413E8E}"/>
              </a:ext>
            </a:extLst>
          </p:cNvPr>
          <p:cNvGrpSpPr/>
          <p:nvPr/>
        </p:nvGrpSpPr>
        <p:grpSpPr>
          <a:xfrm>
            <a:off x="441791" y="3771523"/>
            <a:ext cx="3208017" cy="2758190"/>
            <a:chOff x="459511" y="868237"/>
            <a:chExt cx="3166530" cy="30558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F8082A-877B-4A2E-8AAE-A1BA61FE717A}"/>
                </a:ext>
              </a:extLst>
            </p:cNvPr>
            <p:cNvSpPr/>
            <p:nvPr/>
          </p:nvSpPr>
          <p:spPr>
            <a:xfrm>
              <a:off x="459511" y="868237"/>
              <a:ext cx="3166530" cy="30558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D38D19-F2A3-487A-8692-2DBC1CF484EC}"/>
                </a:ext>
              </a:extLst>
            </p:cNvPr>
            <p:cNvSpPr/>
            <p:nvPr/>
          </p:nvSpPr>
          <p:spPr>
            <a:xfrm rot="2810108">
              <a:off x="679935" y="1288049"/>
              <a:ext cx="2499582" cy="2257881"/>
            </a:xfrm>
            <a:prstGeom prst="ellipse">
              <a:avLst/>
            </a:prstGeom>
            <a:solidFill>
              <a:srgbClr val="7030A0">
                <a:alpha val="7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762668-4104-4458-97C1-BC5F39A13418}"/>
              </a:ext>
            </a:extLst>
          </p:cNvPr>
          <p:cNvGrpSpPr/>
          <p:nvPr/>
        </p:nvGrpSpPr>
        <p:grpSpPr>
          <a:xfrm>
            <a:off x="8320387" y="937484"/>
            <a:ext cx="3115145" cy="1705017"/>
            <a:chOff x="8327252" y="1175912"/>
            <a:chExt cx="3115145" cy="170501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5BF6C7B-18A1-4C70-80F1-BABD7163431A}"/>
                </a:ext>
              </a:extLst>
            </p:cNvPr>
            <p:cNvGrpSpPr/>
            <p:nvPr/>
          </p:nvGrpSpPr>
          <p:grpSpPr>
            <a:xfrm>
              <a:off x="8327252" y="1175912"/>
              <a:ext cx="3115145" cy="1705017"/>
              <a:chOff x="3805917" y="3067566"/>
              <a:chExt cx="3115145" cy="170501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8C72A88-6F8C-4205-964C-6E3731460E8A}"/>
                  </a:ext>
                </a:extLst>
              </p:cNvPr>
              <p:cNvGrpSpPr/>
              <p:nvPr/>
            </p:nvGrpSpPr>
            <p:grpSpPr>
              <a:xfrm>
                <a:off x="3805917" y="3067566"/>
                <a:ext cx="3115145" cy="1705017"/>
                <a:chOff x="3805917" y="3067566"/>
                <a:chExt cx="3115145" cy="170501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48AAF1FE-EF73-44B8-A97A-E9DAACA99B17}"/>
                    </a:ext>
                  </a:extLst>
                </p:cNvPr>
                <p:cNvCxnSpPr/>
                <p:nvPr/>
              </p:nvCxnSpPr>
              <p:spPr>
                <a:xfrm>
                  <a:off x="5337349" y="3074276"/>
                  <a:ext cx="1583713" cy="85932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8B2E540D-A4D9-46D3-B453-617FD84D4E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17143" y="3067566"/>
                  <a:ext cx="1531432" cy="8322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3130C927-3430-46FA-B169-2323FECE77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89630" y="3940309"/>
                  <a:ext cx="1531432" cy="8322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D2BBABDC-39DC-4E47-887D-0CD0F381BCAF}"/>
                    </a:ext>
                  </a:extLst>
                </p:cNvPr>
                <p:cNvCxnSpPr/>
                <p:nvPr/>
              </p:nvCxnSpPr>
              <p:spPr>
                <a:xfrm>
                  <a:off x="3805917" y="3903832"/>
                  <a:ext cx="1583713" cy="85932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CF60E96-597E-4944-A806-1D49E7ABA223}"/>
                  </a:ext>
                </a:extLst>
              </p:cNvPr>
              <p:cNvSpPr/>
              <p:nvPr/>
            </p:nvSpPr>
            <p:spPr>
              <a:xfrm>
                <a:off x="4966138" y="3454400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8CC1FDE-2256-45B1-A2A5-55C3226FA45E}"/>
                  </a:ext>
                </a:extLst>
              </p:cNvPr>
              <p:cNvSpPr/>
              <p:nvPr/>
            </p:nvSpPr>
            <p:spPr>
              <a:xfrm>
                <a:off x="5165194" y="3244784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4F1C4A6-BF73-46C3-A42E-E86263B3236C}"/>
                  </a:ext>
                </a:extLst>
              </p:cNvPr>
              <p:cNvSpPr/>
              <p:nvPr/>
            </p:nvSpPr>
            <p:spPr>
              <a:xfrm>
                <a:off x="5151883" y="3693586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3EE26A7-7EA9-4941-8FBC-0C8229A7B67D}"/>
                  </a:ext>
                </a:extLst>
              </p:cNvPr>
              <p:cNvSpPr/>
              <p:nvPr/>
            </p:nvSpPr>
            <p:spPr>
              <a:xfrm>
                <a:off x="4484599" y="3720206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0BB85EC-1937-4522-95BA-9247E61209A1}"/>
                  </a:ext>
                </a:extLst>
              </p:cNvPr>
              <p:cNvSpPr/>
              <p:nvPr/>
            </p:nvSpPr>
            <p:spPr>
              <a:xfrm>
                <a:off x="5575738" y="4064000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E3DC8DA-11C3-4749-933F-9451E056FF2E}"/>
                  </a:ext>
                </a:extLst>
              </p:cNvPr>
              <p:cNvSpPr/>
              <p:nvPr/>
            </p:nvSpPr>
            <p:spPr>
              <a:xfrm>
                <a:off x="4508415" y="3990883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24F55C4-3EFE-4500-97E2-F349ACD07A89}"/>
                  </a:ext>
                </a:extLst>
              </p:cNvPr>
              <p:cNvSpPr/>
              <p:nvPr/>
            </p:nvSpPr>
            <p:spPr>
              <a:xfrm>
                <a:off x="4920584" y="3941598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6B5AFC4-3C26-4EA9-AC21-7A7D319D7D05}"/>
                  </a:ext>
                </a:extLst>
              </p:cNvPr>
              <p:cNvSpPr/>
              <p:nvPr/>
            </p:nvSpPr>
            <p:spPr>
              <a:xfrm>
                <a:off x="4800790" y="4227147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27FCD2F-1039-4197-843C-7549FC9D112C}"/>
                  </a:ext>
                </a:extLst>
              </p:cNvPr>
              <p:cNvSpPr/>
              <p:nvPr/>
            </p:nvSpPr>
            <p:spPr>
              <a:xfrm>
                <a:off x="5184511" y="4121239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489E72C-4679-4C3D-BCB5-2C7D9D4CF6B4}"/>
                  </a:ext>
                </a:extLst>
              </p:cNvPr>
              <p:cNvSpPr/>
              <p:nvPr/>
            </p:nvSpPr>
            <p:spPr>
              <a:xfrm>
                <a:off x="5287071" y="4423622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6594BDC-BF50-446E-8899-C2CF4B29BAF8}"/>
                  </a:ext>
                </a:extLst>
              </p:cNvPr>
              <p:cNvSpPr/>
              <p:nvPr/>
            </p:nvSpPr>
            <p:spPr>
              <a:xfrm>
                <a:off x="5395342" y="4005403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1B5EB36-75BE-43B8-B2B0-6ABB08B971C3}"/>
                  </a:ext>
                </a:extLst>
              </p:cNvPr>
              <p:cNvSpPr/>
              <p:nvPr/>
            </p:nvSpPr>
            <p:spPr>
              <a:xfrm>
                <a:off x="5509929" y="3500571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E96FBD5-B759-4794-8E75-3C7C0D3E8DA5}"/>
                  </a:ext>
                </a:extLst>
              </p:cNvPr>
              <p:cNvSpPr/>
              <p:nvPr/>
            </p:nvSpPr>
            <p:spPr>
              <a:xfrm>
                <a:off x="5552600" y="3754291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A7A6301-1317-4CC9-BE46-FA17160B1CEF}"/>
                  </a:ext>
                </a:extLst>
              </p:cNvPr>
              <p:cNvSpPr/>
              <p:nvPr/>
            </p:nvSpPr>
            <p:spPr>
              <a:xfrm>
                <a:off x="4835687" y="3710583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3903C72-8890-4E18-9EFB-B173281F7A10}"/>
                  </a:ext>
                </a:extLst>
              </p:cNvPr>
              <p:cNvSpPr/>
              <p:nvPr/>
            </p:nvSpPr>
            <p:spPr>
              <a:xfrm>
                <a:off x="5827131" y="3502507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B626122-D878-47F5-8A92-622033592502}"/>
                  </a:ext>
                </a:extLst>
              </p:cNvPr>
              <p:cNvSpPr/>
              <p:nvPr/>
            </p:nvSpPr>
            <p:spPr>
              <a:xfrm>
                <a:off x="5827132" y="3926033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23A2346-C9EC-4C60-99B9-48177BE602FB}"/>
                  </a:ext>
                </a:extLst>
              </p:cNvPr>
              <p:cNvSpPr/>
              <p:nvPr/>
            </p:nvSpPr>
            <p:spPr>
              <a:xfrm>
                <a:off x="5305340" y="3472844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0F2AC53-4E5D-4053-8A30-A30F59C0797F}"/>
                  </a:ext>
                </a:extLst>
              </p:cNvPr>
              <p:cNvSpPr/>
              <p:nvPr/>
            </p:nvSpPr>
            <p:spPr>
              <a:xfrm>
                <a:off x="4286447" y="3967482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D7BB41A-BE3C-43EC-AF53-34782AF37190}"/>
                  </a:ext>
                </a:extLst>
              </p:cNvPr>
              <p:cNvSpPr/>
              <p:nvPr/>
            </p:nvSpPr>
            <p:spPr>
              <a:xfrm>
                <a:off x="4666922" y="3464450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D86CF2E-7CBC-48B2-A622-B37A1436608E}"/>
                  </a:ext>
                </a:extLst>
              </p:cNvPr>
              <p:cNvSpPr/>
              <p:nvPr/>
            </p:nvSpPr>
            <p:spPr>
              <a:xfrm>
                <a:off x="5781453" y="4248956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E137B82-3D7D-4DDB-B4A2-E1192B9E6939}"/>
                  </a:ext>
                </a:extLst>
              </p:cNvPr>
              <p:cNvSpPr/>
              <p:nvPr/>
            </p:nvSpPr>
            <p:spPr>
              <a:xfrm>
                <a:off x="5470819" y="3259284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3D2D500-0129-4581-9FE4-1BE9DABAA056}"/>
                  </a:ext>
                </a:extLst>
              </p:cNvPr>
              <p:cNvSpPr/>
              <p:nvPr/>
            </p:nvSpPr>
            <p:spPr>
              <a:xfrm>
                <a:off x="6190424" y="3687924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DC01D45-557E-4B25-A96C-F1942B08D59E}"/>
                  </a:ext>
                </a:extLst>
              </p:cNvPr>
              <p:cNvSpPr/>
              <p:nvPr/>
            </p:nvSpPr>
            <p:spPr>
              <a:xfrm>
                <a:off x="5859171" y="3744133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3DDA5A5-CE60-479D-B12B-DDFEAB52BE96}"/>
                  </a:ext>
                </a:extLst>
              </p:cNvPr>
              <p:cNvSpPr/>
              <p:nvPr/>
            </p:nvSpPr>
            <p:spPr>
              <a:xfrm>
                <a:off x="5946394" y="4076676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FF43F38-0C59-4F8C-8B99-C960A9DA020B}"/>
                  </a:ext>
                </a:extLst>
              </p:cNvPr>
              <p:cNvSpPr/>
              <p:nvPr/>
            </p:nvSpPr>
            <p:spPr>
              <a:xfrm>
                <a:off x="6198127" y="3901093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A163177-4B43-4590-8342-D978AB154769}"/>
                  </a:ext>
                </a:extLst>
              </p:cNvPr>
              <p:cNvSpPr/>
              <p:nvPr/>
            </p:nvSpPr>
            <p:spPr>
              <a:xfrm>
                <a:off x="5530661" y="4248956"/>
                <a:ext cx="148233" cy="13871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886AD53-856F-4C49-B55E-533F175DDD23}"/>
                </a:ext>
              </a:extLst>
            </p:cNvPr>
            <p:cNvSpPr/>
            <p:nvPr/>
          </p:nvSpPr>
          <p:spPr>
            <a:xfrm>
              <a:off x="9774776" y="1935570"/>
              <a:ext cx="148233" cy="1387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8B988CB-44EE-425A-97B2-BB8857F9C2B5}"/>
              </a:ext>
            </a:extLst>
          </p:cNvPr>
          <p:cNvGrpSpPr/>
          <p:nvPr/>
        </p:nvGrpSpPr>
        <p:grpSpPr>
          <a:xfrm>
            <a:off x="8997068" y="3934012"/>
            <a:ext cx="1917255" cy="1210245"/>
            <a:chOff x="8942163" y="3922153"/>
            <a:chExt cx="1917255" cy="1210245"/>
          </a:xfrm>
        </p:grpSpPr>
        <p:pic>
          <p:nvPicPr>
            <p:cNvPr id="70" name="Picture 2" descr="Manifold - Wikipedia">
              <a:extLst>
                <a:ext uri="{FF2B5EF4-FFF2-40B4-BE49-F238E27FC236}">
                  <a16:creationId xmlns:a16="http://schemas.microsoft.com/office/drawing/2014/main" id="{0B1C109B-F69B-49FE-8AE8-0A04C8815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2163" y="3922153"/>
              <a:ext cx="1917255" cy="1210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E6519C9-1805-46AE-83F4-37A3CE94B37E}"/>
                </a:ext>
              </a:extLst>
            </p:cNvPr>
            <p:cNvSpPr/>
            <p:nvPr/>
          </p:nvSpPr>
          <p:spPr>
            <a:xfrm>
              <a:off x="9199424" y="3949700"/>
              <a:ext cx="157598" cy="131410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DFAA1BB-6B87-4900-A8BE-9056003CFF16}"/>
                </a:ext>
              </a:extLst>
            </p:cNvPr>
            <p:cNvSpPr/>
            <p:nvPr/>
          </p:nvSpPr>
          <p:spPr>
            <a:xfrm>
              <a:off x="9674107" y="4037679"/>
              <a:ext cx="120570" cy="110616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4FA5C49-1C7F-4A36-BDAD-9816A9712D60}"/>
                </a:ext>
              </a:extLst>
            </p:cNvPr>
            <p:cNvSpPr/>
            <p:nvPr/>
          </p:nvSpPr>
          <p:spPr>
            <a:xfrm>
              <a:off x="9099948" y="4446584"/>
              <a:ext cx="176617" cy="161382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3DFB81B-05D7-4D2D-9A0D-22433C24692D}"/>
                </a:ext>
              </a:extLst>
            </p:cNvPr>
            <p:cNvSpPr/>
            <p:nvPr/>
          </p:nvSpPr>
          <p:spPr>
            <a:xfrm>
              <a:off x="10334273" y="4037679"/>
              <a:ext cx="176617" cy="161382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47AB672-DA74-4355-955F-5BE1AD828382}"/>
                </a:ext>
              </a:extLst>
            </p:cNvPr>
            <p:cNvSpPr/>
            <p:nvPr/>
          </p:nvSpPr>
          <p:spPr>
            <a:xfrm>
              <a:off x="9858684" y="4353349"/>
              <a:ext cx="176617" cy="161382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3F95D74-AD58-4196-9324-573B0C796A6A}"/>
                </a:ext>
              </a:extLst>
            </p:cNvPr>
            <p:cNvSpPr/>
            <p:nvPr/>
          </p:nvSpPr>
          <p:spPr>
            <a:xfrm>
              <a:off x="10379420" y="4317350"/>
              <a:ext cx="176617" cy="161382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2D97361-7854-4126-BE9F-A7089F2DD332}"/>
                </a:ext>
              </a:extLst>
            </p:cNvPr>
            <p:cNvSpPr/>
            <p:nvPr/>
          </p:nvSpPr>
          <p:spPr>
            <a:xfrm>
              <a:off x="9526145" y="4955539"/>
              <a:ext cx="64008" cy="60617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5A76D32-B313-47D9-A9AB-8A600A589D34}"/>
                </a:ext>
              </a:extLst>
            </p:cNvPr>
            <p:cNvSpPr/>
            <p:nvPr/>
          </p:nvSpPr>
          <p:spPr>
            <a:xfrm>
              <a:off x="9794676" y="5008049"/>
              <a:ext cx="64008" cy="60617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2379FBE-4396-4484-8657-BAA745D0438D}"/>
                </a:ext>
              </a:extLst>
            </p:cNvPr>
            <p:cNvSpPr/>
            <p:nvPr/>
          </p:nvSpPr>
          <p:spPr>
            <a:xfrm>
              <a:off x="9248615" y="4800600"/>
              <a:ext cx="64008" cy="60617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2E9EF2A-3318-4A13-81B4-CBF4E2A26C81}"/>
                </a:ext>
              </a:extLst>
            </p:cNvPr>
            <p:cNvSpPr/>
            <p:nvPr/>
          </p:nvSpPr>
          <p:spPr>
            <a:xfrm>
              <a:off x="9710768" y="4871438"/>
              <a:ext cx="64008" cy="60617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36B163F-FD4E-4E0B-A313-B7AF3AE8EC2F}"/>
                </a:ext>
              </a:extLst>
            </p:cNvPr>
            <p:cNvSpPr/>
            <p:nvPr/>
          </p:nvSpPr>
          <p:spPr>
            <a:xfrm>
              <a:off x="10073376" y="4868616"/>
              <a:ext cx="64008" cy="60617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E39BCC8-DD65-4BF3-A2CD-72041D49A89A}"/>
                </a:ext>
              </a:extLst>
            </p:cNvPr>
            <p:cNvSpPr/>
            <p:nvPr/>
          </p:nvSpPr>
          <p:spPr>
            <a:xfrm>
              <a:off x="10445421" y="4674727"/>
              <a:ext cx="102555" cy="87225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A62D4A5-67F7-4045-85F1-69A6892EF1C3}"/>
                </a:ext>
              </a:extLst>
            </p:cNvPr>
            <p:cNvSpPr/>
            <p:nvPr/>
          </p:nvSpPr>
          <p:spPr>
            <a:xfrm>
              <a:off x="10334273" y="4983396"/>
              <a:ext cx="45719" cy="47650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4F64C-68A4-4B5D-BB6E-E4E19DD6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196954-766C-4C28-97F9-FD7E8DE73553}"/>
              </a:ext>
            </a:extLst>
          </p:cNvPr>
          <p:cNvSpPr/>
          <p:nvPr/>
        </p:nvSpPr>
        <p:spPr>
          <a:xfrm>
            <a:off x="377688" y="1690688"/>
            <a:ext cx="4721087" cy="421419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9A9F2-01E6-45B5-9785-C2A2D670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</a:t>
            </a:r>
          </a:p>
        </p:txBody>
      </p:sp>
      <p:pic>
        <p:nvPicPr>
          <p:cNvPr id="4098" name="Picture 2" descr="Pre-profiling factors influencing serum microRNA levels | SpringerLink">
            <a:extLst>
              <a:ext uri="{FF2B5EF4-FFF2-40B4-BE49-F238E27FC236}">
                <a16:creationId xmlns:a16="http://schemas.microsoft.com/office/drawing/2014/main" id="{A2D14B5F-7906-4732-8EAF-FA3757A24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b="2729"/>
          <a:stretch/>
        </p:blipFill>
        <p:spPr bwMode="auto">
          <a:xfrm>
            <a:off x="555970" y="1875287"/>
            <a:ext cx="4364521" cy="384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B67FD-48E5-4FAC-A971-789FA1C40206}"/>
                  </a:ext>
                </a:extLst>
              </p:cNvPr>
              <p:cNvSpPr/>
              <p:nvPr/>
            </p:nvSpPr>
            <p:spPr>
              <a:xfrm>
                <a:off x="8729997" y="1717297"/>
                <a:ext cx="3345554" cy="9386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&gt;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B67FD-48E5-4FAC-A971-789FA1C40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997" y="1717297"/>
                <a:ext cx="3345554" cy="938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F9B5A2-5165-4E36-A0A5-8E12300FCBF3}"/>
                  </a:ext>
                </a:extLst>
              </p:cNvPr>
              <p:cNvSpPr/>
              <p:nvPr/>
            </p:nvSpPr>
            <p:spPr>
              <a:xfrm>
                <a:off x="5277057" y="1717297"/>
                <a:ext cx="3207595" cy="92679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𝑝𝑟𝑜𝑗𝑒𝑐𝑡𝑖𝑜𝑛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F9B5A2-5165-4E36-A0A5-8E12300FC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57" y="1717297"/>
                <a:ext cx="3207595" cy="926795"/>
              </a:xfrm>
              <a:prstGeom prst="rect">
                <a:avLst/>
              </a:prstGeom>
              <a:blipFill>
                <a:blip r:embed="rId4"/>
                <a:stretch>
                  <a:fillRect l="-378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C6261C-FE0B-4FBA-B4AE-1E8E9041C405}"/>
                  </a:ext>
                </a:extLst>
              </p:cNvPr>
              <p:cNvSpPr/>
              <p:nvPr/>
            </p:nvSpPr>
            <p:spPr>
              <a:xfrm>
                <a:off x="5277057" y="2840594"/>
                <a:ext cx="4848588" cy="9386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−&lt;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&gt;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−&lt;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C6261C-FE0B-4FBA-B4AE-1E8E9041C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57" y="2840594"/>
                <a:ext cx="4848588" cy="938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7FD235-5883-4488-84A6-0CE71E4D5B47}"/>
                  </a:ext>
                </a:extLst>
              </p:cNvPr>
              <p:cNvSpPr/>
              <p:nvPr/>
            </p:nvSpPr>
            <p:spPr>
              <a:xfrm>
                <a:off x="10303927" y="2840594"/>
                <a:ext cx="1771624" cy="9386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7FD235-5883-4488-84A6-0CE71E4D5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927" y="2840594"/>
                <a:ext cx="1771624" cy="938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8C3072-B5A5-4CC6-A365-49136B521E3B}"/>
                  </a:ext>
                </a:extLst>
              </p:cNvPr>
              <p:cNvSpPr/>
              <p:nvPr/>
            </p:nvSpPr>
            <p:spPr>
              <a:xfrm>
                <a:off x="5277059" y="3963892"/>
                <a:ext cx="4848586" cy="9386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8C3072-B5A5-4CC6-A365-49136B521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59" y="3963892"/>
                <a:ext cx="4848586" cy="938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8A787F-8BA1-49BC-A7D1-7C39990D5AC5}"/>
                  </a:ext>
                </a:extLst>
              </p:cNvPr>
              <p:cNvSpPr/>
              <p:nvPr/>
            </p:nvSpPr>
            <p:spPr>
              <a:xfrm>
                <a:off x="10303929" y="3963891"/>
                <a:ext cx="1771624" cy="9386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8A787F-8BA1-49BC-A7D1-7C39990D5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929" y="3963891"/>
                <a:ext cx="1771624" cy="938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1D2964-7AC7-4C5B-A734-B97B5C75DE8D}"/>
                  </a:ext>
                </a:extLst>
              </p:cNvPr>
              <p:cNvSpPr/>
              <p:nvPr/>
            </p:nvSpPr>
            <p:spPr>
              <a:xfrm>
                <a:off x="7844185" y="5254209"/>
                <a:ext cx="1771624" cy="61195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1D2964-7AC7-4C5B-A734-B97B5C75D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185" y="5254209"/>
                <a:ext cx="1771624" cy="6119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370ED85-0B81-4A70-93B9-DDE88675C29E}"/>
              </a:ext>
            </a:extLst>
          </p:cNvPr>
          <p:cNvSpPr/>
          <p:nvPr/>
        </p:nvSpPr>
        <p:spPr>
          <a:xfrm>
            <a:off x="980606" y="6071899"/>
            <a:ext cx="10515599" cy="61195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eigenvalue is too small we decrease the dimension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AFE51-4A84-435F-A908-9304FBD4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6E47-DBC7-4091-846F-B9AD298F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278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calculation of conserved quantities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C4C38-4761-4ECD-9895-96204F93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7063"/>
            <a:ext cx="3761152" cy="227681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4A3118DA-6024-4A79-8332-624E0D925FDA}"/>
              </a:ext>
            </a:extLst>
          </p:cNvPr>
          <p:cNvSpPr/>
          <p:nvPr/>
        </p:nvSpPr>
        <p:spPr>
          <a:xfrm>
            <a:off x="8882826" y="5488658"/>
            <a:ext cx="122060" cy="44585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FC3BA-56B3-4A38-B26A-C3C748E0D6D3}"/>
              </a:ext>
            </a:extLst>
          </p:cNvPr>
          <p:cNvSpPr/>
          <p:nvPr/>
        </p:nvSpPr>
        <p:spPr>
          <a:xfrm>
            <a:off x="7215602" y="5994010"/>
            <a:ext cx="3456510" cy="4458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Clear indication of 2 conserved quantities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5438F58-FB81-468C-A315-A50042A8C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348" y="2851323"/>
            <a:ext cx="4477017" cy="2631108"/>
          </a:xfrm>
          <a:prstGeom prst="rect">
            <a:avLst/>
          </a:prstGeom>
        </p:spPr>
      </p:pic>
      <p:graphicFrame>
        <p:nvGraphicFramePr>
          <p:cNvPr id="50" name="Table 220">
            <a:extLst>
              <a:ext uri="{FF2B5EF4-FFF2-40B4-BE49-F238E27FC236}">
                <a16:creationId xmlns:a16="http://schemas.microsoft.com/office/drawing/2014/main" id="{0918A23E-EAB7-41A3-A85A-D237D454DDB7}"/>
              </a:ext>
            </a:extLst>
          </p:cNvPr>
          <p:cNvGraphicFramePr>
            <a:graphicFrameLocks noGrp="1"/>
          </p:cNvGraphicFramePr>
          <p:nvPr/>
        </p:nvGraphicFramePr>
        <p:xfrm>
          <a:off x="7215602" y="2039713"/>
          <a:ext cx="34565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67">
                  <a:extLst>
                    <a:ext uri="{9D8B030D-6E8A-4147-A177-3AD203B41FA5}">
                      <a16:colId xmlns:a16="http://schemas.microsoft.com/office/drawing/2014/main" val="3100876371"/>
                    </a:ext>
                  </a:extLst>
                </a:gridCol>
                <a:gridCol w="257167">
                  <a:extLst>
                    <a:ext uri="{9D8B030D-6E8A-4147-A177-3AD203B41FA5}">
                      <a16:colId xmlns:a16="http://schemas.microsoft.com/office/drawing/2014/main" val="847694848"/>
                    </a:ext>
                  </a:extLst>
                </a:gridCol>
                <a:gridCol w="257167">
                  <a:extLst>
                    <a:ext uri="{9D8B030D-6E8A-4147-A177-3AD203B41FA5}">
                      <a16:colId xmlns:a16="http://schemas.microsoft.com/office/drawing/2014/main" val="765536492"/>
                    </a:ext>
                  </a:extLst>
                </a:gridCol>
                <a:gridCol w="257167">
                  <a:extLst>
                    <a:ext uri="{9D8B030D-6E8A-4147-A177-3AD203B41FA5}">
                      <a16:colId xmlns:a16="http://schemas.microsoft.com/office/drawing/2014/main" val="341262555"/>
                    </a:ext>
                  </a:extLst>
                </a:gridCol>
                <a:gridCol w="257167">
                  <a:extLst>
                    <a:ext uri="{9D8B030D-6E8A-4147-A177-3AD203B41FA5}">
                      <a16:colId xmlns:a16="http://schemas.microsoft.com/office/drawing/2014/main" val="2319357577"/>
                    </a:ext>
                  </a:extLst>
                </a:gridCol>
                <a:gridCol w="257167">
                  <a:extLst>
                    <a:ext uri="{9D8B030D-6E8A-4147-A177-3AD203B41FA5}">
                      <a16:colId xmlns:a16="http://schemas.microsoft.com/office/drawing/2014/main" val="49488827"/>
                    </a:ext>
                  </a:extLst>
                </a:gridCol>
                <a:gridCol w="257167">
                  <a:extLst>
                    <a:ext uri="{9D8B030D-6E8A-4147-A177-3AD203B41FA5}">
                      <a16:colId xmlns:a16="http://schemas.microsoft.com/office/drawing/2014/main" val="4264445718"/>
                    </a:ext>
                  </a:extLst>
                </a:gridCol>
                <a:gridCol w="257167">
                  <a:extLst>
                    <a:ext uri="{9D8B030D-6E8A-4147-A177-3AD203B41FA5}">
                      <a16:colId xmlns:a16="http://schemas.microsoft.com/office/drawing/2014/main" val="1984721587"/>
                    </a:ext>
                  </a:extLst>
                </a:gridCol>
                <a:gridCol w="257167">
                  <a:extLst>
                    <a:ext uri="{9D8B030D-6E8A-4147-A177-3AD203B41FA5}">
                      <a16:colId xmlns:a16="http://schemas.microsoft.com/office/drawing/2014/main" val="1983562710"/>
                    </a:ext>
                  </a:extLst>
                </a:gridCol>
                <a:gridCol w="328731">
                  <a:extLst>
                    <a:ext uri="{9D8B030D-6E8A-4147-A177-3AD203B41FA5}">
                      <a16:colId xmlns:a16="http://schemas.microsoft.com/office/drawing/2014/main" val="1307351861"/>
                    </a:ext>
                  </a:extLst>
                </a:gridCol>
                <a:gridCol w="298942">
                  <a:extLst>
                    <a:ext uri="{9D8B030D-6E8A-4147-A177-3AD203B41FA5}">
                      <a16:colId xmlns:a16="http://schemas.microsoft.com/office/drawing/2014/main" val="3847695361"/>
                    </a:ext>
                  </a:extLst>
                </a:gridCol>
                <a:gridCol w="257167">
                  <a:extLst>
                    <a:ext uri="{9D8B030D-6E8A-4147-A177-3AD203B41FA5}">
                      <a16:colId xmlns:a16="http://schemas.microsoft.com/office/drawing/2014/main" val="301182667"/>
                    </a:ext>
                  </a:extLst>
                </a:gridCol>
                <a:gridCol w="257167">
                  <a:extLst>
                    <a:ext uri="{9D8B030D-6E8A-4147-A177-3AD203B41FA5}">
                      <a16:colId xmlns:a16="http://schemas.microsoft.com/office/drawing/2014/main" val="4129207813"/>
                    </a:ext>
                  </a:extLst>
                </a:gridCol>
              </a:tblGrid>
              <a:tr h="262402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47237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BD5C4B38-EBB5-4F93-AB77-7EE38E79B8F1}"/>
              </a:ext>
            </a:extLst>
          </p:cNvPr>
          <p:cNvSpPr txBox="1"/>
          <p:nvPr/>
        </p:nvSpPr>
        <p:spPr>
          <a:xfrm>
            <a:off x="7711996" y="1555075"/>
            <a:ext cx="308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of the length scale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F71E22-1064-49ED-8B57-9755D2BCD018}"/>
              </a:ext>
            </a:extLst>
          </p:cNvPr>
          <p:cNvSpPr/>
          <p:nvPr/>
        </p:nvSpPr>
        <p:spPr>
          <a:xfrm>
            <a:off x="7568352" y="3822452"/>
            <a:ext cx="233498" cy="399377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C2ACB647-8E11-4470-8E30-46CCAF1E9456}"/>
              </a:ext>
            </a:extLst>
          </p:cNvPr>
          <p:cNvCxnSpPr>
            <a:cxnSpLocks/>
            <a:stCxn id="52" idx="0"/>
          </p:cNvCxnSpPr>
          <p:nvPr/>
        </p:nvCxnSpPr>
        <p:spPr>
          <a:xfrm rot="16200000" flipV="1">
            <a:off x="6928176" y="3065526"/>
            <a:ext cx="1416979" cy="96873"/>
          </a:xfrm>
          <a:prstGeom prst="bentConnector3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62B12F6-77C4-49DB-B4D3-636ACBCEABD0}"/>
              </a:ext>
            </a:extLst>
          </p:cNvPr>
          <p:cNvSpPr/>
          <p:nvPr/>
        </p:nvSpPr>
        <p:spPr>
          <a:xfrm>
            <a:off x="8421442" y="2960803"/>
            <a:ext cx="233498" cy="1972791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265FDB9D-0EA1-4A3F-A8B2-BAE060490165}"/>
              </a:ext>
            </a:extLst>
          </p:cNvPr>
          <p:cNvCxnSpPr>
            <a:cxnSpLocks/>
            <a:stCxn id="54" idx="0"/>
          </p:cNvCxnSpPr>
          <p:nvPr/>
        </p:nvCxnSpPr>
        <p:spPr>
          <a:xfrm rot="5400000" flipH="1" flipV="1">
            <a:off x="8318900" y="2624764"/>
            <a:ext cx="555330" cy="116749"/>
          </a:xfrm>
          <a:prstGeom prst="bentConnector3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D2F115A-1BA7-4D42-9797-424BC5717058}"/>
              </a:ext>
            </a:extLst>
          </p:cNvPr>
          <p:cNvSpPr/>
          <p:nvPr/>
        </p:nvSpPr>
        <p:spPr>
          <a:xfrm>
            <a:off x="8269780" y="4540827"/>
            <a:ext cx="1165165" cy="392767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3864FB0-6FB9-4BAD-A6AD-D27E51BABE5F}"/>
              </a:ext>
            </a:extLst>
          </p:cNvPr>
          <p:cNvCxnSpPr>
            <a:cxnSpLocks/>
          </p:cNvCxnSpPr>
          <p:nvPr/>
        </p:nvCxnSpPr>
        <p:spPr>
          <a:xfrm flipV="1">
            <a:off x="4619229" y="2327294"/>
            <a:ext cx="2346347" cy="720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EF29E56-8D34-4388-A52A-069C95EF48FF}"/>
              </a:ext>
            </a:extLst>
          </p:cNvPr>
          <p:cNvCxnSpPr>
            <a:cxnSpLocks/>
          </p:cNvCxnSpPr>
          <p:nvPr/>
        </p:nvCxnSpPr>
        <p:spPr>
          <a:xfrm flipV="1">
            <a:off x="4619229" y="2282191"/>
            <a:ext cx="2346347" cy="350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EF34623-E4DC-42C0-AB09-DD7659E290A0}"/>
              </a:ext>
            </a:extLst>
          </p:cNvPr>
          <p:cNvCxnSpPr>
            <a:cxnSpLocks/>
          </p:cNvCxnSpPr>
          <p:nvPr/>
        </p:nvCxnSpPr>
        <p:spPr>
          <a:xfrm>
            <a:off x="4619229" y="2217813"/>
            <a:ext cx="2346347" cy="33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A1BC451-5B47-46B9-952F-E80DE38597E9}"/>
              </a:ext>
            </a:extLst>
          </p:cNvPr>
          <p:cNvCxnSpPr>
            <a:cxnSpLocks/>
          </p:cNvCxnSpPr>
          <p:nvPr/>
        </p:nvCxnSpPr>
        <p:spPr>
          <a:xfrm flipV="1">
            <a:off x="4619229" y="2264464"/>
            <a:ext cx="2346347" cy="17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FA556B8-5A7C-4CD2-BDB3-1C2E0208D70C}"/>
              </a:ext>
            </a:extLst>
          </p:cNvPr>
          <p:cNvCxnSpPr>
            <a:cxnSpLocks/>
          </p:cNvCxnSpPr>
          <p:nvPr/>
        </p:nvCxnSpPr>
        <p:spPr>
          <a:xfrm>
            <a:off x="4619229" y="2075456"/>
            <a:ext cx="2346347" cy="14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A7A2EB0-9359-4574-93A7-40A2E19FF124}"/>
              </a:ext>
            </a:extLst>
          </p:cNvPr>
          <p:cNvCxnSpPr>
            <a:cxnSpLocks/>
          </p:cNvCxnSpPr>
          <p:nvPr/>
        </p:nvCxnSpPr>
        <p:spPr>
          <a:xfrm>
            <a:off x="4619229" y="1948998"/>
            <a:ext cx="2346347" cy="230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86A1AB0-9056-471D-ADA2-32836D386662}"/>
              </a:ext>
            </a:extLst>
          </p:cNvPr>
          <p:cNvCxnSpPr>
            <a:cxnSpLocks/>
          </p:cNvCxnSpPr>
          <p:nvPr/>
        </p:nvCxnSpPr>
        <p:spPr>
          <a:xfrm>
            <a:off x="4619229" y="1853580"/>
            <a:ext cx="2346347" cy="288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BF721E44-0D30-4773-A27F-B5ED48B9E2E6}"/>
              </a:ext>
            </a:extLst>
          </p:cNvPr>
          <p:cNvSpPr/>
          <p:nvPr/>
        </p:nvSpPr>
        <p:spPr>
          <a:xfrm>
            <a:off x="376299" y="4081240"/>
            <a:ext cx="5592709" cy="198663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162752D-C2D8-4889-8A11-1E62E40C6F2E}"/>
                  </a:ext>
                </a:extLst>
              </p:cNvPr>
              <p:cNvSpPr txBox="1"/>
              <p:nvPr/>
            </p:nvSpPr>
            <p:spPr>
              <a:xfrm>
                <a:off x="1198506" y="4958500"/>
                <a:ext cx="39482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162752D-C2D8-4889-8A11-1E62E40C6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06" y="4958500"/>
                <a:ext cx="3948293" cy="276999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A911D-A808-4068-9BA8-2027B97B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1" grpId="0"/>
      <p:bldP spid="52" grpId="0" animBg="1"/>
      <p:bldP spid="54" grpId="0" animBg="1"/>
      <p:bldP spid="59" grpId="0" animBg="1"/>
      <p:bldP spid="89" grpId="0" animBg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C6F7-4620-43F6-8C50-5DABF1B3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93" y="266138"/>
            <a:ext cx="7113035" cy="726551"/>
          </a:xfrm>
        </p:spPr>
        <p:txBody>
          <a:bodyPr/>
          <a:lstStyle/>
          <a:p>
            <a:r>
              <a:rPr lang="en-US" dirty="0"/>
              <a:t>Two masses swinging on a rod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4EB41-00B9-4C54-A0CD-DE7C1E68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8FA25-F1B3-4747-8DE2-4B69CA4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94060-F9B9-47B4-8490-B6AAB7C6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E5042-D812-44E3-8B95-406521B44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452" y="309402"/>
            <a:ext cx="2765488" cy="196163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48B2F-0CE1-4122-BE10-FB5162274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75" y="2503496"/>
            <a:ext cx="5939082" cy="3738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10E7E6-2369-4701-A995-A0D6FE61F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18" y="3548924"/>
            <a:ext cx="5532258" cy="2382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729353-705C-47BA-A6E8-B40E52715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5"/>
          <a:stretch/>
        </p:blipFill>
        <p:spPr>
          <a:xfrm>
            <a:off x="6096000" y="1302450"/>
            <a:ext cx="2294965" cy="1221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E0B22F-5832-4AA6-AEFA-F5008E0BA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439" y="1244463"/>
            <a:ext cx="2656270" cy="1910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FB1A79-E8FC-407A-8451-74B0FF94B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890" y="1257793"/>
            <a:ext cx="2667883" cy="18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C6F7-4620-43F6-8C50-5DABF1B3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93" y="266138"/>
            <a:ext cx="7113035" cy="726551"/>
          </a:xfrm>
        </p:spPr>
        <p:txBody>
          <a:bodyPr/>
          <a:lstStyle/>
          <a:p>
            <a:r>
              <a:rPr lang="en-US" dirty="0"/>
              <a:t>Henon-</a:t>
            </a:r>
            <a:r>
              <a:rPr lang="en-US" dirty="0" err="1"/>
              <a:t>Heiles</a:t>
            </a:r>
            <a:r>
              <a:rPr lang="en-US" dirty="0"/>
              <a:t> system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4EB41-00B9-4C54-A0CD-DE7C1E68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8EC-1E0C-4FA5-A225-252732A1397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8FA25-F1B3-4747-8DE2-4B69CA4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94060-F9B9-47B4-8490-B6AAB7C6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940-AB3B-427C-A8C3-3763065FB9FE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50AFC-30E8-451A-BA5C-B990A9F52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547" y="917401"/>
            <a:ext cx="3774453" cy="2811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7559E4-5793-4375-A820-5BC3CA3CD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92" y="3653850"/>
            <a:ext cx="8733625" cy="27520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DA6AB2-2525-40A8-A986-6F5B934C0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92" y="902611"/>
            <a:ext cx="4134427" cy="257210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8B5688-240B-41A2-A913-92B3D70D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16" y="3653850"/>
            <a:ext cx="3212391" cy="26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8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26748</TotalTime>
  <Words>313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Custom Design</vt:lpstr>
      <vt:lpstr>Deciphering Complexity: Machine Learning Insights into Chaotic Dynamical Systems</vt:lpstr>
      <vt:lpstr>What is the chaos?</vt:lpstr>
      <vt:lpstr>AI Poincare </vt:lpstr>
      <vt:lpstr>Training </vt:lpstr>
      <vt:lpstr>AI Poincare </vt:lpstr>
      <vt:lpstr>PCA</vt:lpstr>
      <vt:lpstr>Final calculation of conserved quantities</vt:lpstr>
      <vt:lpstr>Two masses swinging on a rod</vt:lpstr>
      <vt:lpstr>Henon-Heiles system </vt:lpstr>
      <vt:lpstr>Primary results </vt:lpstr>
      <vt:lpstr>Phase transitions </vt:lpstr>
      <vt:lpstr>Phase transitions</vt:lpstr>
      <vt:lpstr>“Almost” conserved quantity </vt:lpstr>
      <vt:lpstr>Almost integrable regions</vt:lpstr>
      <vt:lpstr>Integrable regions </vt:lpstr>
      <vt:lpstr>Lyapunov exponent </vt:lpstr>
      <vt:lpstr>Lyapunov exponent </vt:lpstr>
      <vt:lpstr>PowerPoint Presentation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Juansher Jejelava</dc:creator>
  <cp:lastModifiedBy>lazare osmanovi</cp:lastModifiedBy>
  <cp:revision>403</cp:revision>
  <dcterms:created xsi:type="dcterms:W3CDTF">2019-06-16T19:17:29Z</dcterms:created>
  <dcterms:modified xsi:type="dcterms:W3CDTF">2024-08-05T07:39:30Z</dcterms:modified>
</cp:coreProperties>
</file>