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sldIdLst>
    <p:sldId id="256" r:id="rId5"/>
    <p:sldId id="257" r:id="rId6"/>
    <p:sldId id="285" r:id="rId7"/>
    <p:sldId id="286" r:id="rId8"/>
    <p:sldId id="258" r:id="rId9"/>
    <p:sldId id="287" r:id="rId10"/>
    <p:sldId id="263" r:id="rId11"/>
    <p:sldId id="291" r:id="rId12"/>
    <p:sldId id="288" r:id="rId13"/>
    <p:sldId id="292" r:id="rId14"/>
    <p:sldId id="290" r:id="rId15"/>
    <p:sldId id="293" r:id="rId16"/>
    <p:sldId id="294" r:id="rId17"/>
    <p:sldId id="295" r:id="rId18"/>
    <p:sldId id="296" r:id="rId19"/>
    <p:sldId id="297" r:id="rId20"/>
    <p:sldId id="298" r:id="rId21"/>
    <p:sldId id="299" r:id="rId22"/>
    <p:sldId id="274" r:id="rId23"/>
    <p:sldId id="300" r:id="rId24"/>
    <p:sldId id="301" r:id="rId25"/>
    <p:sldId id="264" r:id="rId26"/>
    <p:sldId id="302" r:id="rId27"/>
    <p:sldId id="260" r:id="rId28"/>
    <p:sldId id="30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79" d="100"/>
          <a:sy n="79" d="100"/>
        </p:scale>
        <p:origin x="7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04796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18253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79214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38855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8746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76861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1967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1460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48497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969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8/6/2024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07626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8/6/2024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1059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green dots&#10;&#10;Description automatically generated">
            <a:extLst>
              <a:ext uri="{FF2B5EF4-FFF2-40B4-BE49-F238E27FC236}">
                <a16:creationId xmlns:a16="http://schemas.microsoft.com/office/drawing/2014/main" id="{5A06EEF6-3EAC-2329-3DA1-FDD1B0DF0730}"/>
              </a:ext>
            </a:extLst>
          </p:cNvPr>
          <p:cNvPicPr>
            <a:picLocks noChangeAspect="1"/>
          </p:cNvPicPr>
          <p:nvPr/>
        </p:nvPicPr>
        <p:blipFill rotWithShape="1">
          <a:blip r:embed="rId2"/>
          <a:srcRect b="25000"/>
          <a:stretch/>
        </p:blipFill>
        <p:spPr>
          <a:xfrm>
            <a:off x="0" y="10"/>
            <a:ext cx="12192000" cy="6857990"/>
          </a:xfrm>
          <a:prstGeom prst="rect">
            <a:avLst/>
          </a:prstGeom>
        </p:spPr>
      </p:pic>
      <p:sp useBgFill="1">
        <p:nvSpPr>
          <p:cNvPr id="11" name="Rectangle 10">
            <a:extLst>
              <a:ext uri="{FF2B5EF4-FFF2-40B4-BE49-F238E27FC236}">
                <a16:creationId xmlns:a16="http://schemas.microsoft.com/office/drawing/2014/main" id="{D30DD7D3-2712-4491-B2C2-5FC23330C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51" y="1066800"/>
            <a:ext cx="5699422"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FD0734C-004D-4938-8EA0-2C3867A11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0419" y="5780876"/>
            <a:ext cx="570258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E69C5B-0974-24C6-15C8-644815A00FBF}"/>
              </a:ext>
            </a:extLst>
          </p:cNvPr>
          <p:cNvSpPr>
            <a:spLocks noGrp="1"/>
          </p:cNvSpPr>
          <p:nvPr>
            <p:ph type="ctrTitle"/>
          </p:nvPr>
        </p:nvSpPr>
        <p:spPr>
          <a:xfrm>
            <a:off x="616941" y="723197"/>
            <a:ext cx="6579642" cy="2738530"/>
          </a:xfrm>
        </p:spPr>
        <p:txBody>
          <a:bodyPr anchor="t">
            <a:normAutofit/>
          </a:bodyPr>
          <a:lstStyle/>
          <a:p>
            <a:r>
              <a:rPr lang="en-US" dirty="0"/>
              <a:t>Measuring Fast Radio Burst(FRB) Scintillations Using CHIME Catalog1 Data</a:t>
            </a:r>
          </a:p>
        </p:txBody>
      </p:sp>
      <p:sp>
        <p:nvSpPr>
          <p:cNvPr id="3" name="Subtitle 2">
            <a:extLst>
              <a:ext uri="{FF2B5EF4-FFF2-40B4-BE49-F238E27FC236}">
                <a16:creationId xmlns:a16="http://schemas.microsoft.com/office/drawing/2014/main" id="{41FAC3E7-95A7-2710-0074-DC99244F9539}"/>
              </a:ext>
            </a:extLst>
          </p:cNvPr>
          <p:cNvSpPr>
            <a:spLocks noGrp="1"/>
          </p:cNvSpPr>
          <p:nvPr>
            <p:ph type="subTitle" idx="1"/>
          </p:nvPr>
        </p:nvSpPr>
        <p:spPr>
          <a:xfrm>
            <a:off x="1607915" y="4602189"/>
            <a:ext cx="4597694" cy="933760"/>
          </a:xfrm>
        </p:spPr>
        <p:txBody>
          <a:bodyPr>
            <a:normAutofit/>
          </a:bodyPr>
          <a:lstStyle/>
          <a:p>
            <a:r>
              <a:rPr lang="en-US" dirty="0"/>
              <a:t>ANANT SINGH</a:t>
            </a:r>
          </a:p>
          <a:p>
            <a:r>
              <a:rPr lang="en-US" sz="1200" dirty="0"/>
              <a:t>UNIVERSITY OF DELHI</a:t>
            </a:r>
          </a:p>
        </p:txBody>
      </p:sp>
      <p:pic>
        <p:nvPicPr>
          <p:cNvPr id="2050" name="Picture 2">
            <a:extLst>
              <a:ext uri="{FF2B5EF4-FFF2-40B4-BE49-F238E27FC236}">
                <a16:creationId xmlns:a16="http://schemas.microsoft.com/office/drawing/2014/main" id="{BEC8AD7C-156D-3A4D-6D2A-E8308DD31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640" y="3043005"/>
            <a:ext cx="2615408" cy="261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2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787940" y="214010"/>
            <a:ext cx="10363200" cy="1187570"/>
          </a:xfrm>
        </p:spPr>
        <p:txBody>
          <a:bodyPr/>
          <a:lstStyle/>
          <a:p>
            <a:r>
              <a:rPr lang="en-US" dirty="0"/>
              <a:t>Example of scintillations</a:t>
            </a:r>
          </a:p>
        </p:txBody>
      </p:sp>
      <p:pic>
        <p:nvPicPr>
          <p:cNvPr id="7" name="Picture 6">
            <a:extLst>
              <a:ext uri="{FF2B5EF4-FFF2-40B4-BE49-F238E27FC236}">
                <a16:creationId xmlns:a16="http://schemas.microsoft.com/office/drawing/2014/main" id="{1A752D8E-6355-BFAF-AF55-5B114A9DEC24}"/>
              </a:ext>
            </a:extLst>
          </p:cNvPr>
          <p:cNvPicPr>
            <a:picLocks noChangeAspect="1"/>
          </p:cNvPicPr>
          <p:nvPr/>
        </p:nvPicPr>
        <p:blipFill>
          <a:blip r:embed="rId2"/>
          <a:stretch>
            <a:fillRect/>
          </a:stretch>
        </p:blipFill>
        <p:spPr>
          <a:xfrm>
            <a:off x="532743" y="1070721"/>
            <a:ext cx="4718489" cy="4789337"/>
          </a:xfrm>
          <a:prstGeom prst="rect">
            <a:avLst/>
          </a:prstGeom>
        </p:spPr>
      </p:pic>
      <p:pic>
        <p:nvPicPr>
          <p:cNvPr id="9" name="Picture 8">
            <a:extLst>
              <a:ext uri="{FF2B5EF4-FFF2-40B4-BE49-F238E27FC236}">
                <a16:creationId xmlns:a16="http://schemas.microsoft.com/office/drawing/2014/main" id="{AC188220-0EF1-BA93-3B3A-0A1F4B78DD45}"/>
              </a:ext>
            </a:extLst>
          </p:cNvPr>
          <p:cNvPicPr>
            <a:picLocks noChangeAspect="1"/>
          </p:cNvPicPr>
          <p:nvPr/>
        </p:nvPicPr>
        <p:blipFill>
          <a:blip r:embed="rId3"/>
          <a:stretch>
            <a:fillRect/>
          </a:stretch>
        </p:blipFill>
        <p:spPr>
          <a:xfrm>
            <a:off x="6940770" y="1034153"/>
            <a:ext cx="4640094" cy="4789337"/>
          </a:xfrm>
          <a:prstGeom prst="rect">
            <a:avLst/>
          </a:prstGeom>
        </p:spPr>
      </p:pic>
      <p:sp>
        <p:nvSpPr>
          <p:cNvPr id="10" name="TextBox 9">
            <a:extLst>
              <a:ext uri="{FF2B5EF4-FFF2-40B4-BE49-F238E27FC236}">
                <a16:creationId xmlns:a16="http://schemas.microsoft.com/office/drawing/2014/main" id="{4210F49D-D9CD-468C-C281-A71C8A6CBCB7}"/>
              </a:ext>
            </a:extLst>
          </p:cNvPr>
          <p:cNvSpPr txBox="1"/>
          <p:nvPr/>
        </p:nvSpPr>
        <p:spPr>
          <a:xfrm>
            <a:off x="262647" y="5850329"/>
            <a:ext cx="5638800" cy="608821"/>
          </a:xfrm>
          <a:prstGeom prst="rect">
            <a:avLst/>
          </a:prstGeom>
          <a:noFill/>
        </p:spPr>
        <p:txBody>
          <a:bodyPr wrap="square" rtlCol="0">
            <a:spAutoFit/>
          </a:bodyPr>
          <a:lstStyle/>
          <a:p>
            <a:pPr algn="ctr">
              <a:lnSpc>
                <a:spcPct val="150000"/>
              </a:lnSpc>
            </a:pPr>
            <a:r>
              <a:rPr lang="en-US" sz="1200" dirty="0"/>
              <a:t>The waterfall plot of FRB20190124C from 590MHz to 630MHz. </a:t>
            </a:r>
          </a:p>
          <a:p>
            <a:pPr algn="ctr">
              <a:lnSpc>
                <a:spcPct val="150000"/>
              </a:lnSpc>
            </a:pPr>
            <a:r>
              <a:rPr lang="en-US" sz="1200" dirty="0"/>
              <a:t>Alternating bright-dark spectra in the data indicate the presence of scintillations</a:t>
            </a:r>
            <a:endParaRPr lang="en-IN" sz="1200" dirty="0"/>
          </a:p>
        </p:txBody>
      </p:sp>
      <p:sp>
        <p:nvSpPr>
          <p:cNvPr id="11" name="TextBox 10">
            <a:extLst>
              <a:ext uri="{FF2B5EF4-FFF2-40B4-BE49-F238E27FC236}">
                <a16:creationId xmlns:a16="http://schemas.microsoft.com/office/drawing/2014/main" id="{BDCCBDA6-C7C5-63E8-5E8C-95469ED0693E}"/>
              </a:ext>
            </a:extLst>
          </p:cNvPr>
          <p:cNvSpPr txBox="1"/>
          <p:nvPr/>
        </p:nvSpPr>
        <p:spPr>
          <a:xfrm>
            <a:off x="7433156" y="5816541"/>
            <a:ext cx="4313653" cy="608821"/>
          </a:xfrm>
          <a:prstGeom prst="rect">
            <a:avLst/>
          </a:prstGeom>
          <a:noFill/>
        </p:spPr>
        <p:txBody>
          <a:bodyPr wrap="square" rtlCol="0">
            <a:spAutoFit/>
          </a:bodyPr>
          <a:lstStyle/>
          <a:p>
            <a:pPr algn="ctr">
              <a:lnSpc>
                <a:spcPct val="150000"/>
              </a:lnSpc>
            </a:pPr>
            <a:r>
              <a:rPr lang="en-US" sz="1200" dirty="0"/>
              <a:t>The waterfall plot of FRB20180729A from 590MHz to 630MHz. No scintillation observed</a:t>
            </a:r>
            <a:endParaRPr lang="en-IN" sz="1200" dirty="0"/>
          </a:p>
        </p:txBody>
      </p:sp>
    </p:spTree>
    <p:extLst>
      <p:ext uri="{BB962C8B-B14F-4D97-AF65-F5344CB8AC3E}">
        <p14:creationId xmlns:p14="http://schemas.microsoft.com/office/powerpoint/2010/main" val="35384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Methodology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162109"/>
            <a:ext cx="6994187" cy="4090230"/>
          </a:xfrm>
        </p:spPr>
        <p:txBody>
          <a:bodyPr>
            <a:normAutofit/>
          </a:bodyPr>
          <a:lstStyle/>
          <a:p>
            <a:r>
              <a:rPr lang="en-US" dirty="0"/>
              <a:t>We downloaded the FRB data from CHIME/FRB Catalog1 database and produced waterfall plots containing the time series spectrum data for the FRBs. This helped us to get a visual look into the burst and get familiar with its spectrum, RFI (Radio-Frequency Interference) masking, SNR value calculations, time series plot and spectrum plot. </a:t>
            </a:r>
          </a:p>
          <a:p>
            <a:r>
              <a:rPr lang="en-US" dirty="0"/>
              <a:t>We plotted the waterfall plots and the SNR values of all the 536 FRBs available on the CHIME/FRB Catalog1</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3B958408-2467-8BD7-EAC2-DC997723F936}"/>
              </a:ext>
            </a:extLst>
          </p:cNvPr>
          <p:cNvPicPr>
            <a:picLocks noChangeAspect="1"/>
          </p:cNvPicPr>
          <p:nvPr/>
        </p:nvPicPr>
        <p:blipFill>
          <a:blip r:embed="rId2"/>
          <a:stretch>
            <a:fillRect/>
          </a:stretch>
        </p:blipFill>
        <p:spPr>
          <a:xfrm>
            <a:off x="7801580" y="194553"/>
            <a:ext cx="3978612" cy="5603068"/>
          </a:xfrm>
          <a:prstGeom prst="rect">
            <a:avLst/>
          </a:prstGeom>
        </p:spPr>
      </p:pic>
      <p:sp>
        <p:nvSpPr>
          <p:cNvPr id="6" name="TextBox 5">
            <a:extLst>
              <a:ext uri="{FF2B5EF4-FFF2-40B4-BE49-F238E27FC236}">
                <a16:creationId xmlns:a16="http://schemas.microsoft.com/office/drawing/2014/main" id="{67D0F908-F4B2-4611-C153-A2FDF0FB7122}"/>
              </a:ext>
            </a:extLst>
          </p:cNvPr>
          <p:cNvSpPr txBox="1"/>
          <p:nvPr/>
        </p:nvSpPr>
        <p:spPr>
          <a:xfrm>
            <a:off x="7679987" y="5797621"/>
            <a:ext cx="4191001" cy="830997"/>
          </a:xfrm>
          <a:prstGeom prst="rect">
            <a:avLst/>
          </a:prstGeom>
          <a:noFill/>
        </p:spPr>
        <p:txBody>
          <a:bodyPr wrap="square" rtlCol="0">
            <a:spAutoFit/>
          </a:bodyPr>
          <a:lstStyle/>
          <a:p>
            <a:pPr algn="ctr"/>
            <a:r>
              <a:rPr lang="en-US" sz="1200" dirty="0"/>
              <a:t>The waterfall plot of FRB20180725A. </a:t>
            </a:r>
          </a:p>
          <a:p>
            <a:pPr algn="ctr"/>
            <a:r>
              <a:rPr lang="en-US" sz="1200" dirty="0"/>
              <a:t>Waterfall plots are used to show how the recorded data(frequency in our example) is changing over time and it helps to visualize the data from the bursts</a:t>
            </a:r>
            <a:endParaRPr lang="en-IN" sz="1200" dirty="0"/>
          </a:p>
        </p:txBody>
      </p:sp>
    </p:spTree>
    <p:extLst>
      <p:ext uri="{BB962C8B-B14F-4D97-AF65-F5344CB8AC3E}">
        <p14:creationId xmlns:p14="http://schemas.microsoft.com/office/powerpoint/2010/main" val="165101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Methodology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370448"/>
            <a:ext cx="10363200" cy="4090230"/>
          </a:xfrm>
        </p:spPr>
        <p:txBody>
          <a:bodyPr>
            <a:normAutofit/>
          </a:bodyPr>
          <a:lstStyle/>
          <a:p>
            <a:r>
              <a:rPr lang="en-US" dirty="0"/>
              <a:t>We then selected the 50 brightest bursts, i.e., having the highest signal to noise ratio (SNR value) from the dataset and filter the data using the RFI masking and renormalize it.</a:t>
            </a:r>
          </a:p>
          <a:p>
            <a:r>
              <a:rPr lang="en-US" dirty="0"/>
              <a:t>Then we fit a cubic spline to our data which will give us a smoothed spectrum. The spline has knots separated by 7MHz. </a:t>
            </a:r>
          </a:p>
          <a:p>
            <a:r>
              <a:rPr lang="en-US" dirty="0"/>
              <a:t>The knot separation is chosen so the noise from system temperature in the data could be eliminated while preserving the significantly smaller scintillation structures. </a:t>
            </a:r>
          </a:p>
        </p:txBody>
      </p:sp>
    </p:spTree>
    <p:extLst>
      <p:ext uri="{BB962C8B-B14F-4D97-AF65-F5344CB8AC3E}">
        <p14:creationId xmlns:p14="http://schemas.microsoft.com/office/powerpoint/2010/main" val="114791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Methodology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068889"/>
            <a:ext cx="10363200" cy="4108175"/>
          </a:xfrm>
        </p:spPr>
        <p:txBody>
          <a:bodyPr>
            <a:normAutofit fontScale="92500"/>
          </a:bodyPr>
          <a:lstStyle/>
          <a:p>
            <a:r>
              <a:rPr lang="en-US" dirty="0"/>
              <a:t>In our study, scintillation bandwidths are almost all below 2MHz. </a:t>
            </a:r>
          </a:p>
          <a:p>
            <a:r>
              <a:rPr lang="en-US" dirty="0"/>
              <a:t>We divide our data with this fitted spline and the result is a new set of spectrum values that have been adjusted based on the smoothed function, which we may refer as </a:t>
            </a:r>
            <a:r>
              <a:rPr lang="en-US" b="1" dirty="0"/>
              <a:t>smoothed spectrum</a:t>
            </a:r>
            <a:r>
              <a:rPr lang="en-US" dirty="0"/>
              <a:t>.</a:t>
            </a:r>
          </a:p>
          <a:p>
            <a:r>
              <a:rPr lang="en-US" dirty="0"/>
              <a:t>We slice our smoothed spectrum data into smaller sub-bands. This will help to analyze specific portions of the data in more detail and look into the scintillations present in that sub-band. The choice of sub-band was carried out by the following method: </a:t>
            </a:r>
            <a:r>
              <a:rPr lang="en-US" dirty="0" err="1"/>
              <a:t>Δν</a:t>
            </a:r>
            <a:r>
              <a:rPr lang="en-US" dirty="0"/>
              <a:t> ≈ 0.189ν Putting ν = 400, we get a sub-band limit of around 75MHz or less. </a:t>
            </a:r>
          </a:p>
          <a:p>
            <a:r>
              <a:rPr lang="en-US" dirty="0"/>
              <a:t>In our study, we chose 40MHz sub-bands from this data from the regions across the full 400-800MHz frequency range where the noise is not way too large as compared to the data.</a:t>
            </a:r>
          </a:p>
        </p:txBody>
      </p:sp>
    </p:spTree>
    <p:extLst>
      <p:ext uri="{BB962C8B-B14F-4D97-AF65-F5344CB8AC3E}">
        <p14:creationId xmlns:p14="http://schemas.microsoft.com/office/powerpoint/2010/main" val="261753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Methodology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068890"/>
            <a:ext cx="10363200" cy="829954"/>
          </a:xfrm>
        </p:spPr>
        <p:txBody>
          <a:bodyPr>
            <a:normAutofit/>
          </a:bodyPr>
          <a:lstStyle/>
          <a:p>
            <a:r>
              <a:rPr lang="en-US" dirty="0"/>
              <a:t>We calculate the Autocorrelation Function for each of the 40MHz sub-bands of the smoothed spectrum data. Autocorrelation for discrete data sets is calculated as:</a:t>
            </a:r>
          </a:p>
          <a:p>
            <a:pPr marL="0" indent="0">
              <a:buNone/>
            </a:pPr>
            <a:endParaRPr lang="en-US" dirty="0"/>
          </a:p>
        </p:txBody>
      </p:sp>
      <p:pic>
        <p:nvPicPr>
          <p:cNvPr id="5" name="Picture 4">
            <a:extLst>
              <a:ext uri="{FF2B5EF4-FFF2-40B4-BE49-F238E27FC236}">
                <a16:creationId xmlns:a16="http://schemas.microsoft.com/office/drawing/2014/main" id="{8FC4999F-198F-1AAD-7A58-29F3F895514A}"/>
              </a:ext>
            </a:extLst>
          </p:cNvPr>
          <p:cNvPicPr>
            <a:picLocks noChangeAspect="1"/>
          </p:cNvPicPr>
          <p:nvPr/>
        </p:nvPicPr>
        <p:blipFill>
          <a:blip r:embed="rId2"/>
          <a:stretch>
            <a:fillRect/>
          </a:stretch>
        </p:blipFill>
        <p:spPr>
          <a:xfrm>
            <a:off x="1527789" y="2838399"/>
            <a:ext cx="4214225" cy="1181202"/>
          </a:xfrm>
          <a:prstGeom prst="rect">
            <a:avLst/>
          </a:prstGeom>
        </p:spPr>
      </p:pic>
      <p:sp>
        <p:nvSpPr>
          <p:cNvPr id="6" name="Content Placeholder 2">
            <a:extLst>
              <a:ext uri="{FF2B5EF4-FFF2-40B4-BE49-F238E27FC236}">
                <a16:creationId xmlns:a16="http://schemas.microsoft.com/office/drawing/2014/main" id="{8974CC33-2CF1-7D77-489D-742C0301D9EA}"/>
              </a:ext>
            </a:extLst>
          </p:cNvPr>
          <p:cNvSpPr txBox="1">
            <a:spLocks/>
          </p:cNvSpPr>
          <p:nvPr/>
        </p:nvSpPr>
        <p:spPr>
          <a:xfrm>
            <a:off x="914400" y="4254510"/>
            <a:ext cx="5418306" cy="25645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Auto correlation is used to show how the data points are related with their own time-delayed version. We plot them for the positive time-lags, in which a peak region in the plot signifies the data being correlated with itself in/near that region.</a:t>
            </a:r>
          </a:p>
        </p:txBody>
      </p:sp>
      <p:pic>
        <p:nvPicPr>
          <p:cNvPr id="8" name="Picture 7">
            <a:extLst>
              <a:ext uri="{FF2B5EF4-FFF2-40B4-BE49-F238E27FC236}">
                <a16:creationId xmlns:a16="http://schemas.microsoft.com/office/drawing/2014/main" id="{15B03EA3-5206-0EC7-08F8-FA2759E2852B}"/>
              </a:ext>
            </a:extLst>
          </p:cNvPr>
          <p:cNvPicPr>
            <a:picLocks noChangeAspect="1"/>
          </p:cNvPicPr>
          <p:nvPr/>
        </p:nvPicPr>
        <p:blipFill>
          <a:blip r:embed="rId3"/>
          <a:stretch>
            <a:fillRect/>
          </a:stretch>
        </p:blipFill>
        <p:spPr>
          <a:xfrm>
            <a:off x="6696867" y="2898844"/>
            <a:ext cx="4807263" cy="3178135"/>
          </a:xfrm>
          <a:prstGeom prst="rect">
            <a:avLst/>
          </a:prstGeom>
        </p:spPr>
      </p:pic>
      <p:sp>
        <p:nvSpPr>
          <p:cNvPr id="9" name="TextBox 8">
            <a:extLst>
              <a:ext uri="{FF2B5EF4-FFF2-40B4-BE49-F238E27FC236}">
                <a16:creationId xmlns:a16="http://schemas.microsoft.com/office/drawing/2014/main" id="{60086EF8-4624-EC3A-4CD5-802E8BF272F2}"/>
              </a:ext>
            </a:extLst>
          </p:cNvPr>
          <p:cNvSpPr txBox="1"/>
          <p:nvPr/>
        </p:nvSpPr>
        <p:spPr>
          <a:xfrm>
            <a:off x="7015185" y="6047796"/>
            <a:ext cx="4375905" cy="608821"/>
          </a:xfrm>
          <a:prstGeom prst="rect">
            <a:avLst/>
          </a:prstGeom>
          <a:noFill/>
        </p:spPr>
        <p:txBody>
          <a:bodyPr wrap="square" rtlCol="0">
            <a:spAutoFit/>
          </a:bodyPr>
          <a:lstStyle/>
          <a:p>
            <a:pPr algn="ctr">
              <a:lnSpc>
                <a:spcPct val="150000"/>
              </a:lnSpc>
            </a:pPr>
            <a:r>
              <a:rPr lang="en-US" sz="1200" dirty="0"/>
              <a:t>The renormalized autocorrelation plot of a portion of spectrum data of FRB20180729A, the </a:t>
            </a:r>
            <a:r>
              <a:rPr lang="en-US" sz="1200" dirty="0" err="1"/>
              <a:t>subband</a:t>
            </a:r>
            <a:r>
              <a:rPr lang="en-US" sz="1200" dirty="0"/>
              <a:t> from 600MHz to 630MHz</a:t>
            </a:r>
            <a:endParaRPr lang="en-IN" sz="1200" dirty="0"/>
          </a:p>
        </p:txBody>
      </p:sp>
    </p:spTree>
    <p:extLst>
      <p:ext uri="{BB962C8B-B14F-4D97-AF65-F5344CB8AC3E}">
        <p14:creationId xmlns:p14="http://schemas.microsoft.com/office/powerpoint/2010/main" val="352673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Methodology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370448"/>
            <a:ext cx="10363200" cy="4156812"/>
          </a:xfrm>
        </p:spPr>
        <p:txBody>
          <a:bodyPr>
            <a:normAutofit/>
          </a:bodyPr>
          <a:lstStyle/>
          <a:p>
            <a:r>
              <a:rPr lang="en-US" dirty="0"/>
              <a:t>We find the best fit parameters for </a:t>
            </a:r>
            <a:r>
              <a:rPr lang="en-US" dirty="0" err="1"/>
              <a:t>ν_dc</a:t>
            </a:r>
            <a:r>
              <a:rPr lang="en-US" dirty="0"/>
              <a:t> - the decorrelation bandwidth, i.e. the frequency range over which the data becomes decorrelated; and m - the modulation index whose value depends on how bright/dark a </a:t>
            </a:r>
            <a:r>
              <a:rPr lang="en-US" dirty="0" err="1"/>
              <a:t>scintle</a:t>
            </a:r>
            <a:r>
              <a:rPr lang="en-US" dirty="0"/>
              <a:t> is ranging from 0 to 1. </a:t>
            </a:r>
          </a:p>
          <a:p>
            <a:r>
              <a:rPr lang="en-US" dirty="0"/>
              <a:t>We use the model:</a:t>
            </a:r>
          </a:p>
          <a:p>
            <a:r>
              <a:rPr lang="en-US" dirty="0"/>
              <a:t>The fitted parameter plot will then be plotted against the autocorrelation plots for each sub-band of an FRB. We can notice a steep rise in the start and then the curve flattens out, suggesting the presence of scintillation. The width of the rise in the auto-correlation function plot tells us the de-correlation bandwidth(</a:t>
            </a:r>
            <a:r>
              <a:rPr lang="en-US" dirty="0" err="1"/>
              <a:t>ν_dc</a:t>
            </a:r>
            <a:r>
              <a:rPr lang="en-US" dirty="0"/>
              <a:t>) of the scintillation.</a:t>
            </a:r>
          </a:p>
        </p:txBody>
      </p:sp>
      <p:pic>
        <p:nvPicPr>
          <p:cNvPr id="5" name="Picture 4">
            <a:extLst>
              <a:ext uri="{FF2B5EF4-FFF2-40B4-BE49-F238E27FC236}">
                <a16:creationId xmlns:a16="http://schemas.microsoft.com/office/drawing/2014/main" id="{908CB40B-6ADB-3770-B78E-D45E9F96D3B4}"/>
              </a:ext>
            </a:extLst>
          </p:cNvPr>
          <p:cNvPicPr>
            <a:picLocks noChangeAspect="1"/>
          </p:cNvPicPr>
          <p:nvPr/>
        </p:nvPicPr>
        <p:blipFill>
          <a:blip r:embed="rId2"/>
          <a:stretch>
            <a:fillRect/>
          </a:stretch>
        </p:blipFill>
        <p:spPr>
          <a:xfrm>
            <a:off x="3344610" y="3429000"/>
            <a:ext cx="1981372" cy="815411"/>
          </a:xfrm>
          <a:prstGeom prst="rect">
            <a:avLst/>
          </a:prstGeom>
        </p:spPr>
      </p:pic>
    </p:spTree>
    <p:extLst>
      <p:ext uri="{BB962C8B-B14F-4D97-AF65-F5344CB8AC3E}">
        <p14:creationId xmlns:p14="http://schemas.microsoft.com/office/powerpoint/2010/main" val="167045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Methodology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370448"/>
            <a:ext cx="10363200" cy="4090230"/>
          </a:xfrm>
        </p:spPr>
        <p:txBody>
          <a:bodyPr>
            <a:normAutofit/>
          </a:bodyPr>
          <a:lstStyle/>
          <a:p>
            <a:r>
              <a:rPr lang="en-US" dirty="0"/>
              <a:t>The fitted value of </a:t>
            </a:r>
            <a:r>
              <a:rPr lang="en-US" dirty="0" err="1"/>
              <a:t>ν_dc</a:t>
            </a:r>
            <a:r>
              <a:rPr lang="en-US" dirty="0"/>
              <a:t> is then plotted against the frequency, as it is expected to follow a frequency-dependent power law, given by:</a:t>
            </a:r>
          </a:p>
          <a:p>
            <a:pPr marL="0" indent="0">
              <a:buNone/>
            </a:pPr>
            <a:endParaRPr lang="en-US" dirty="0"/>
          </a:p>
          <a:p>
            <a:r>
              <a:rPr lang="en-US" dirty="0"/>
              <a:t>The data points should be well within the power-law curve.</a:t>
            </a:r>
          </a:p>
        </p:txBody>
      </p:sp>
      <p:pic>
        <p:nvPicPr>
          <p:cNvPr id="5" name="Picture 4">
            <a:extLst>
              <a:ext uri="{FF2B5EF4-FFF2-40B4-BE49-F238E27FC236}">
                <a16:creationId xmlns:a16="http://schemas.microsoft.com/office/drawing/2014/main" id="{735D1413-5286-1E33-01B2-8364BA9BD3B4}"/>
              </a:ext>
            </a:extLst>
          </p:cNvPr>
          <p:cNvPicPr>
            <a:picLocks noChangeAspect="1"/>
          </p:cNvPicPr>
          <p:nvPr/>
        </p:nvPicPr>
        <p:blipFill>
          <a:blip r:embed="rId2"/>
          <a:stretch>
            <a:fillRect/>
          </a:stretch>
        </p:blipFill>
        <p:spPr>
          <a:xfrm>
            <a:off x="6096000" y="2743141"/>
            <a:ext cx="2720576" cy="685859"/>
          </a:xfrm>
          <a:prstGeom prst="rect">
            <a:avLst/>
          </a:prstGeom>
        </p:spPr>
      </p:pic>
    </p:spTree>
    <p:extLst>
      <p:ext uri="{BB962C8B-B14F-4D97-AF65-F5344CB8AC3E}">
        <p14:creationId xmlns:p14="http://schemas.microsoft.com/office/powerpoint/2010/main" val="220580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Methodology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370448"/>
            <a:ext cx="10363200" cy="4090230"/>
          </a:xfrm>
        </p:spPr>
        <p:txBody>
          <a:bodyPr>
            <a:normAutofit/>
          </a:bodyPr>
          <a:lstStyle/>
          <a:p>
            <a:r>
              <a:rPr lang="en-US" dirty="0"/>
              <a:t>We now calculate the scintillation time scale using </a:t>
            </a:r>
            <a:r>
              <a:rPr lang="en-US" dirty="0" err="1"/>
              <a:t>ν_dc</a:t>
            </a:r>
            <a:r>
              <a:rPr lang="en-US" dirty="0"/>
              <a:t> by using the formula.</a:t>
            </a:r>
          </a:p>
          <a:p>
            <a:r>
              <a:rPr lang="en-US" dirty="0"/>
              <a:t>We use assume C_1 = 1 for the ISM in the Milky Way. This obtained timescale is then compared with the predicted timescales from the NE2001 model. </a:t>
            </a:r>
          </a:p>
          <a:p>
            <a:r>
              <a:rPr lang="en-US" dirty="0"/>
              <a:t>Scintillation timescale is the characteristic time over which the intensity of a scintillating object fluctuates. The study of scintillation timescales be used to learn about the properties of the scattering medium, such as its density and velocity </a:t>
            </a:r>
          </a:p>
        </p:txBody>
      </p:sp>
      <p:pic>
        <p:nvPicPr>
          <p:cNvPr id="5" name="Picture 4">
            <a:extLst>
              <a:ext uri="{FF2B5EF4-FFF2-40B4-BE49-F238E27FC236}">
                <a16:creationId xmlns:a16="http://schemas.microsoft.com/office/drawing/2014/main" id="{6FFE34F8-5341-4387-D79C-D02DDBD61A92}"/>
              </a:ext>
            </a:extLst>
          </p:cNvPr>
          <p:cNvPicPr>
            <a:picLocks noChangeAspect="1"/>
          </p:cNvPicPr>
          <p:nvPr/>
        </p:nvPicPr>
        <p:blipFill>
          <a:blip r:embed="rId2"/>
          <a:stretch>
            <a:fillRect/>
          </a:stretch>
        </p:blipFill>
        <p:spPr>
          <a:xfrm>
            <a:off x="9747080" y="2227930"/>
            <a:ext cx="1508891" cy="670618"/>
          </a:xfrm>
          <a:prstGeom prst="rect">
            <a:avLst/>
          </a:prstGeom>
        </p:spPr>
      </p:pic>
    </p:spTree>
    <p:extLst>
      <p:ext uri="{BB962C8B-B14F-4D97-AF65-F5344CB8AC3E}">
        <p14:creationId xmlns:p14="http://schemas.microsoft.com/office/powerpoint/2010/main" val="392953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Results</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525296" y="2098073"/>
            <a:ext cx="6507803" cy="3115952"/>
          </a:xfrm>
        </p:spPr>
        <p:txBody>
          <a:bodyPr>
            <a:noAutofit/>
          </a:bodyPr>
          <a:lstStyle/>
          <a:p>
            <a:pPr marL="0" indent="0" algn="ctr">
              <a:buNone/>
            </a:pPr>
            <a:endParaRPr lang="en-US" b="0" i="0" dirty="0">
              <a:solidFill>
                <a:srgbClr val="3D3934"/>
              </a:solidFill>
              <a:effectLst/>
            </a:endParaRPr>
          </a:p>
          <a:p>
            <a:pPr marL="0" indent="0" algn="ctr">
              <a:buNone/>
            </a:pPr>
            <a:r>
              <a:rPr lang="en-US" b="1" u="sng" dirty="0"/>
              <a:t>An example:</a:t>
            </a:r>
          </a:p>
          <a:p>
            <a:pPr marL="0" indent="0" algn="ctr">
              <a:buNone/>
            </a:pPr>
            <a:r>
              <a:rPr lang="en-US" dirty="0"/>
              <a:t>The plot of autocorrelation of spectrum data against frequency lags for each sub-band of FRB20190124C</a:t>
            </a:r>
          </a:p>
        </p:txBody>
      </p:sp>
      <p:pic>
        <p:nvPicPr>
          <p:cNvPr id="7" name="Picture 6">
            <a:extLst>
              <a:ext uri="{FF2B5EF4-FFF2-40B4-BE49-F238E27FC236}">
                <a16:creationId xmlns:a16="http://schemas.microsoft.com/office/drawing/2014/main" id="{C6D98547-FE6B-66C7-3F58-63E32437D5EE}"/>
              </a:ext>
            </a:extLst>
          </p:cNvPr>
          <p:cNvPicPr>
            <a:picLocks noChangeAspect="1"/>
          </p:cNvPicPr>
          <p:nvPr/>
        </p:nvPicPr>
        <p:blipFill>
          <a:blip r:embed="rId2"/>
          <a:stretch>
            <a:fillRect/>
          </a:stretch>
        </p:blipFill>
        <p:spPr>
          <a:xfrm>
            <a:off x="7033099" y="184823"/>
            <a:ext cx="4758674" cy="6574059"/>
          </a:xfrm>
          <a:prstGeom prst="rect">
            <a:avLst/>
          </a:prstGeom>
        </p:spPr>
      </p:pic>
    </p:spTree>
    <p:extLst>
      <p:ext uri="{BB962C8B-B14F-4D97-AF65-F5344CB8AC3E}">
        <p14:creationId xmlns:p14="http://schemas.microsoft.com/office/powerpoint/2010/main" val="220726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10B7-0681-2DF8-16ED-A3890CF42390}"/>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46B07DC-BEEA-D83D-D84D-721B7F46654B}"/>
              </a:ext>
            </a:extLst>
          </p:cNvPr>
          <p:cNvSpPr>
            <a:spLocks noGrp="1"/>
          </p:cNvSpPr>
          <p:nvPr>
            <p:ph idx="1"/>
          </p:nvPr>
        </p:nvSpPr>
        <p:spPr>
          <a:xfrm>
            <a:off x="914399" y="2559171"/>
            <a:ext cx="4105073" cy="3382658"/>
          </a:xfrm>
        </p:spPr>
        <p:txBody>
          <a:bodyPr>
            <a:normAutofit/>
          </a:bodyPr>
          <a:lstStyle/>
          <a:p>
            <a:pPr marL="0" indent="0">
              <a:buNone/>
            </a:pPr>
            <a:r>
              <a:rPr lang="en-US" dirty="0"/>
              <a:t>Plot for the frequency dependence of the decorrelation bandwidths.</a:t>
            </a:r>
          </a:p>
          <a:p>
            <a:pPr marL="0" indent="0">
              <a:buNone/>
            </a:pPr>
            <a:endParaRPr lang="en-US" dirty="0"/>
          </a:p>
          <a:p>
            <a:pPr marL="0" indent="0">
              <a:buNone/>
            </a:pPr>
            <a:r>
              <a:rPr lang="en-US" dirty="0"/>
              <a:t>As can be seen, the data seems to agree with the power curve.</a:t>
            </a:r>
          </a:p>
        </p:txBody>
      </p:sp>
      <p:pic>
        <p:nvPicPr>
          <p:cNvPr id="5" name="Picture 4">
            <a:extLst>
              <a:ext uri="{FF2B5EF4-FFF2-40B4-BE49-F238E27FC236}">
                <a16:creationId xmlns:a16="http://schemas.microsoft.com/office/drawing/2014/main" id="{F25219AE-F1F9-AC34-8DF6-C609DBFA73F1}"/>
              </a:ext>
            </a:extLst>
          </p:cNvPr>
          <p:cNvPicPr>
            <a:picLocks noChangeAspect="1"/>
          </p:cNvPicPr>
          <p:nvPr/>
        </p:nvPicPr>
        <p:blipFill>
          <a:blip r:embed="rId2"/>
          <a:stretch>
            <a:fillRect/>
          </a:stretch>
        </p:blipFill>
        <p:spPr>
          <a:xfrm>
            <a:off x="6096000" y="1211388"/>
            <a:ext cx="5723116" cy="4435224"/>
          </a:xfrm>
          <a:prstGeom prst="rect">
            <a:avLst/>
          </a:prstGeom>
        </p:spPr>
      </p:pic>
    </p:spTree>
    <p:extLst>
      <p:ext uri="{BB962C8B-B14F-4D97-AF65-F5344CB8AC3E}">
        <p14:creationId xmlns:p14="http://schemas.microsoft.com/office/powerpoint/2010/main" val="50225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390B-25F8-11D5-041C-9B4EE33DD6E7}"/>
              </a:ext>
            </a:extLst>
          </p:cNvPr>
          <p:cNvSpPr>
            <a:spLocks noGrp="1"/>
          </p:cNvSpPr>
          <p:nvPr>
            <p:ph type="title"/>
          </p:nvPr>
        </p:nvSpPr>
        <p:spPr/>
        <p:txBody>
          <a:bodyPr/>
          <a:lstStyle/>
          <a:p>
            <a:r>
              <a:rPr lang="en-US" dirty="0"/>
              <a:t>What are Fast Radio Bursts (FRB)?</a:t>
            </a:r>
          </a:p>
        </p:txBody>
      </p:sp>
      <p:sp>
        <p:nvSpPr>
          <p:cNvPr id="3" name="Content Placeholder 2">
            <a:extLst>
              <a:ext uri="{FF2B5EF4-FFF2-40B4-BE49-F238E27FC236}">
                <a16:creationId xmlns:a16="http://schemas.microsoft.com/office/drawing/2014/main" id="{895ABEB1-88C3-594E-FB84-483DD2B30546}"/>
              </a:ext>
            </a:extLst>
          </p:cNvPr>
          <p:cNvSpPr>
            <a:spLocks noGrp="1"/>
          </p:cNvSpPr>
          <p:nvPr>
            <p:ph idx="1"/>
          </p:nvPr>
        </p:nvSpPr>
        <p:spPr>
          <a:xfrm>
            <a:off x="876300" y="2559171"/>
            <a:ext cx="10363200" cy="3382658"/>
          </a:xfrm>
        </p:spPr>
        <p:txBody>
          <a:bodyPr/>
          <a:lstStyle/>
          <a:p>
            <a:pPr>
              <a:buFont typeface="Arial" panose="020B0604020202020204" pitchFamily="34" charset="0"/>
              <a:buChar char="•"/>
            </a:pPr>
            <a:r>
              <a:rPr lang="en-US" b="0" i="0" dirty="0">
                <a:solidFill>
                  <a:srgbClr val="3D3934"/>
                </a:solidFill>
                <a:effectLst/>
              </a:rPr>
              <a:t>Fast radio bursts (</a:t>
            </a:r>
            <a:r>
              <a:rPr lang="en-US" b="1" i="0" dirty="0">
                <a:solidFill>
                  <a:srgbClr val="3D3934"/>
                </a:solidFill>
                <a:effectLst/>
              </a:rPr>
              <a:t>FRBs</a:t>
            </a:r>
            <a:r>
              <a:rPr lang="en-US" b="0" i="0" dirty="0">
                <a:solidFill>
                  <a:srgbClr val="3D3934"/>
                </a:solidFill>
                <a:effectLst/>
              </a:rPr>
              <a:t>) are millisecond-duration bursts of radio waves that mostly originate from outside our galaxy. </a:t>
            </a:r>
          </a:p>
          <a:p>
            <a:pPr>
              <a:buFont typeface="Arial" panose="020B0604020202020204" pitchFamily="34" charset="0"/>
              <a:buChar char="•"/>
            </a:pPr>
            <a:r>
              <a:rPr lang="en-US" dirty="0">
                <a:solidFill>
                  <a:srgbClr val="3D3934"/>
                </a:solidFill>
              </a:rPr>
              <a:t>Although their origin is still a mystery, studies have hinted at magnetar being a probable explanation. Other theories suspect neutron star-white dwarf mergers as possible cause.</a:t>
            </a:r>
          </a:p>
          <a:p>
            <a:pPr>
              <a:buFont typeface="Arial" panose="020B0604020202020204" pitchFamily="34" charset="0"/>
              <a:buChar char="•"/>
            </a:pPr>
            <a:r>
              <a:rPr lang="en-US" dirty="0">
                <a:solidFill>
                  <a:srgbClr val="3D3934"/>
                </a:solidFill>
              </a:rPr>
              <a:t>Although there are some recent studies showing a preference for the magnetar model, but more study is needed to say anything conclusively.</a:t>
            </a:r>
            <a:endParaRPr lang="en-US" dirty="0"/>
          </a:p>
        </p:txBody>
      </p:sp>
      <p:pic>
        <p:nvPicPr>
          <p:cNvPr id="1026" name="Picture 2" descr="Enigmatic Radio Burst Illuminates a Galaxy's Tranquil ​Halo | ESO">
            <a:extLst>
              <a:ext uri="{FF2B5EF4-FFF2-40B4-BE49-F238E27FC236}">
                <a16:creationId xmlns:a16="http://schemas.microsoft.com/office/drawing/2014/main" id="{3C7453C8-4C26-6456-476C-9902F9AB6892}"/>
              </a:ext>
            </a:extLst>
          </p:cNvPr>
          <p:cNvPicPr>
            <a:picLocks noChangeAspect="1" noChangeArrowheads="1"/>
          </p:cNvPicPr>
          <p:nvPr/>
        </p:nvPicPr>
        <p:blipFill>
          <a:blip r:embed="rId2">
            <a:alphaModFix amt="76000"/>
            <a:extLst>
              <a:ext uri="{28A0092B-C50C-407E-A947-70E740481C1C}">
                <a14:useLocalDpi xmlns:a14="http://schemas.microsoft.com/office/drawing/2010/main" val="0"/>
              </a:ext>
            </a:extLst>
          </a:blip>
          <a:srcRect/>
          <a:stretch>
            <a:fillRect/>
          </a:stretch>
        </p:blipFill>
        <p:spPr bwMode="auto">
          <a:xfrm>
            <a:off x="8861898" y="4711478"/>
            <a:ext cx="3160308" cy="203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5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10B7-0681-2DF8-16ED-A3890CF42390}"/>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46B07DC-BEEA-D83D-D84D-721B7F46654B}"/>
              </a:ext>
            </a:extLst>
          </p:cNvPr>
          <p:cNvSpPr>
            <a:spLocks noGrp="1"/>
          </p:cNvSpPr>
          <p:nvPr>
            <p:ph idx="1"/>
          </p:nvPr>
        </p:nvSpPr>
        <p:spPr>
          <a:xfrm>
            <a:off x="914399" y="2335433"/>
            <a:ext cx="4513635" cy="4036182"/>
          </a:xfrm>
        </p:spPr>
        <p:txBody>
          <a:bodyPr>
            <a:normAutofit fontScale="92500" lnSpcReduction="10000"/>
          </a:bodyPr>
          <a:lstStyle/>
          <a:p>
            <a:pPr marL="0" indent="0">
              <a:buNone/>
            </a:pPr>
            <a:r>
              <a:rPr lang="en-US" b="0" i="0" dirty="0">
                <a:solidFill>
                  <a:srgbClr val="000000"/>
                </a:solidFill>
                <a:effectLst/>
              </a:rPr>
              <a:t>The empirical distribution of scintillation timescales compared to NE2001 predictions at 600MHz. </a:t>
            </a:r>
            <a:r>
              <a:rPr lang="en-US" b="0" i="1" dirty="0">
                <a:solidFill>
                  <a:srgbClr val="000000"/>
                </a:solidFill>
                <a:effectLst/>
              </a:rPr>
              <a:t>The gray line is the y = x line.</a:t>
            </a:r>
          </a:p>
          <a:p>
            <a:pPr marL="0" indent="0">
              <a:buNone/>
            </a:pPr>
            <a:endParaRPr lang="en-US" i="1" dirty="0">
              <a:solidFill>
                <a:srgbClr val="000000"/>
              </a:solidFill>
            </a:endParaRPr>
          </a:p>
          <a:p>
            <a:pPr marL="0" indent="0">
              <a:buNone/>
            </a:pPr>
            <a:r>
              <a:rPr lang="en-US" dirty="0">
                <a:solidFill>
                  <a:srgbClr val="000000"/>
                </a:solidFill>
              </a:rPr>
              <a:t>The green dot represents the FRB20190124C.</a:t>
            </a:r>
          </a:p>
          <a:p>
            <a:pPr marL="0" indent="0">
              <a:buNone/>
            </a:pPr>
            <a:r>
              <a:rPr lang="en-US" dirty="0">
                <a:solidFill>
                  <a:srgbClr val="000000"/>
                </a:solidFill>
              </a:rPr>
              <a:t>As can be seen, almost all the FRBs are in agreement with the NE2001 predictions for electron density distributions in the line of sight.</a:t>
            </a:r>
            <a:endParaRPr lang="en-US" dirty="0"/>
          </a:p>
        </p:txBody>
      </p:sp>
      <p:pic>
        <p:nvPicPr>
          <p:cNvPr id="6" name="Picture 5">
            <a:extLst>
              <a:ext uri="{FF2B5EF4-FFF2-40B4-BE49-F238E27FC236}">
                <a16:creationId xmlns:a16="http://schemas.microsoft.com/office/drawing/2014/main" id="{77692A88-DD34-F13E-A9FA-4AB1D97A9CD1}"/>
              </a:ext>
            </a:extLst>
          </p:cNvPr>
          <p:cNvPicPr>
            <a:picLocks noChangeAspect="1"/>
          </p:cNvPicPr>
          <p:nvPr/>
        </p:nvPicPr>
        <p:blipFill>
          <a:blip r:embed="rId2"/>
          <a:stretch>
            <a:fillRect/>
          </a:stretch>
        </p:blipFill>
        <p:spPr>
          <a:xfrm>
            <a:off x="5687797" y="1747490"/>
            <a:ext cx="6193120" cy="4458757"/>
          </a:xfrm>
          <a:prstGeom prst="rect">
            <a:avLst/>
          </a:prstGeom>
        </p:spPr>
      </p:pic>
    </p:spTree>
    <p:extLst>
      <p:ext uri="{BB962C8B-B14F-4D97-AF65-F5344CB8AC3E}">
        <p14:creationId xmlns:p14="http://schemas.microsoft.com/office/powerpoint/2010/main" val="195680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254868"/>
            <a:ext cx="10363200" cy="1187570"/>
          </a:xfrm>
        </p:spPr>
        <p:txBody>
          <a:bodyPr/>
          <a:lstStyle/>
          <a:p>
            <a:r>
              <a:rPr lang="en-US" dirty="0"/>
              <a:t>Conclusion</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370448"/>
            <a:ext cx="10363200" cy="4090230"/>
          </a:xfrm>
        </p:spPr>
        <p:txBody>
          <a:bodyPr>
            <a:normAutofit/>
          </a:bodyPr>
          <a:lstStyle/>
          <a:p>
            <a:pPr>
              <a:buFont typeface="Arial" panose="020B0604020202020204" pitchFamily="34" charset="0"/>
              <a:buChar char="•"/>
            </a:pPr>
            <a:r>
              <a:rPr lang="en-US" b="0" i="0" dirty="0">
                <a:solidFill>
                  <a:srgbClr val="3D3934"/>
                </a:solidFill>
                <a:effectLst/>
              </a:rPr>
              <a:t>We developed a pipeline to measure the scintillation timescales of FRBs </a:t>
            </a:r>
          </a:p>
          <a:p>
            <a:pPr>
              <a:buFont typeface="Arial" panose="020B0604020202020204" pitchFamily="34" charset="0"/>
              <a:buChar char="•"/>
            </a:pPr>
            <a:r>
              <a:rPr lang="en-US" b="0" i="0" dirty="0">
                <a:solidFill>
                  <a:srgbClr val="3D3934"/>
                </a:solidFill>
                <a:effectLst/>
              </a:rPr>
              <a:t>Pipeline was then used to analyze the 50 brightest FRBs for our study. </a:t>
            </a:r>
          </a:p>
          <a:p>
            <a:pPr>
              <a:buFont typeface="Arial" panose="020B0604020202020204" pitchFamily="34" charset="0"/>
              <a:buChar char="•"/>
            </a:pPr>
            <a:r>
              <a:rPr lang="en-US" b="0" i="0" dirty="0">
                <a:solidFill>
                  <a:srgbClr val="3D3934"/>
                </a:solidFill>
                <a:effectLst/>
              </a:rPr>
              <a:t>From results, we can infer that for a large fraction of FRBs, the ISM in the Milky Way</a:t>
            </a:r>
            <a:r>
              <a:rPr lang="en-US" b="1" i="0" dirty="0">
                <a:solidFill>
                  <a:srgbClr val="3D3934"/>
                </a:solidFill>
                <a:effectLst/>
              </a:rPr>
              <a:t> contributes</a:t>
            </a:r>
            <a:r>
              <a:rPr lang="en-US" b="0" i="0" dirty="0">
                <a:solidFill>
                  <a:srgbClr val="3D3934"/>
                </a:solidFill>
                <a:effectLst/>
              </a:rPr>
              <a:t> to </a:t>
            </a:r>
            <a:r>
              <a:rPr lang="en-US" b="1" i="0" dirty="0">
                <a:solidFill>
                  <a:srgbClr val="3D3934"/>
                </a:solidFill>
                <a:effectLst/>
              </a:rPr>
              <a:t>short</a:t>
            </a:r>
            <a:r>
              <a:rPr lang="en-US" b="0" i="0" dirty="0">
                <a:solidFill>
                  <a:srgbClr val="3D3934"/>
                </a:solidFill>
                <a:effectLst/>
              </a:rPr>
              <a:t> </a:t>
            </a:r>
            <a:r>
              <a:rPr lang="en-US" b="1" i="0" dirty="0">
                <a:solidFill>
                  <a:srgbClr val="3D3934"/>
                </a:solidFill>
                <a:effectLst/>
              </a:rPr>
              <a:t>scattering timescales. </a:t>
            </a:r>
            <a:endParaRPr lang="en-US" dirty="0"/>
          </a:p>
        </p:txBody>
      </p:sp>
    </p:spTree>
    <p:extLst>
      <p:ext uri="{BB962C8B-B14F-4D97-AF65-F5344CB8AC3E}">
        <p14:creationId xmlns:p14="http://schemas.microsoft.com/office/powerpoint/2010/main" val="340634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843B-5498-5FDB-3900-509AA42A9502}"/>
              </a:ext>
            </a:extLst>
          </p:cNvPr>
          <p:cNvSpPr>
            <a:spLocks noGrp="1"/>
          </p:cNvSpPr>
          <p:nvPr>
            <p:ph type="title"/>
          </p:nvPr>
        </p:nvSpPr>
        <p:spPr/>
        <p:txBody>
          <a:bodyPr/>
          <a:lstStyle/>
          <a:p>
            <a:r>
              <a:rPr lang="en-US" dirty="0"/>
              <a:t>Future Works</a:t>
            </a:r>
          </a:p>
        </p:txBody>
      </p:sp>
      <p:sp>
        <p:nvSpPr>
          <p:cNvPr id="3" name="Content Placeholder 2">
            <a:extLst>
              <a:ext uri="{FF2B5EF4-FFF2-40B4-BE49-F238E27FC236}">
                <a16:creationId xmlns:a16="http://schemas.microsoft.com/office/drawing/2014/main" id="{BD0A0907-0890-7564-C55A-BCFB081EA251}"/>
              </a:ext>
            </a:extLst>
          </p:cNvPr>
          <p:cNvSpPr>
            <a:spLocks noGrp="1"/>
          </p:cNvSpPr>
          <p:nvPr>
            <p:ph idx="1"/>
          </p:nvPr>
        </p:nvSpPr>
        <p:spPr>
          <a:xfrm>
            <a:off x="914400" y="2287028"/>
            <a:ext cx="10363200" cy="3382658"/>
          </a:xfrm>
        </p:spPr>
        <p:txBody>
          <a:bodyPr>
            <a:normAutofit/>
          </a:bodyPr>
          <a:lstStyle/>
          <a:p>
            <a:r>
              <a:rPr lang="en-US" dirty="0"/>
              <a:t>Enhancing our input data using advanced filtering algorithms to remove noise while preserving important information. This will lead to better quality data and improved results. </a:t>
            </a:r>
          </a:p>
          <a:p>
            <a:r>
              <a:rPr lang="en-US" dirty="0"/>
              <a:t>Expand our pipeline to include more FRBs, including those with lower SNR values than the ones studied here. This will allow us to test our pipeline on a wider range of data and make it more robust. </a:t>
            </a:r>
          </a:p>
          <a:p>
            <a:r>
              <a:rPr lang="en-US" dirty="0"/>
              <a:t>Comparing the various theoretical cold gas clump models using the scintillation timescales data obtained from our study.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8360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843B-5498-5FDB-3900-509AA42A9502}"/>
              </a:ext>
            </a:extLst>
          </p:cNvPr>
          <p:cNvSpPr>
            <a:spLocks noGrp="1"/>
          </p:cNvSpPr>
          <p:nvPr>
            <p:ph type="title"/>
          </p:nvPr>
        </p:nvSpPr>
        <p:spPr/>
        <p:txBody>
          <a:bodyPr/>
          <a:lstStyle/>
          <a:p>
            <a:r>
              <a:rPr lang="en-IN" dirty="0"/>
              <a:t>References</a:t>
            </a:r>
            <a:endParaRPr lang="en-US" dirty="0"/>
          </a:p>
        </p:txBody>
      </p:sp>
      <p:sp>
        <p:nvSpPr>
          <p:cNvPr id="3" name="Content Placeholder 2">
            <a:extLst>
              <a:ext uri="{FF2B5EF4-FFF2-40B4-BE49-F238E27FC236}">
                <a16:creationId xmlns:a16="http://schemas.microsoft.com/office/drawing/2014/main" id="{BD0A0907-0890-7564-C55A-BCFB081EA251}"/>
              </a:ext>
            </a:extLst>
          </p:cNvPr>
          <p:cNvSpPr>
            <a:spLocks noGrp="1"/>
          </p:cNvSpPr>
          <p:nvPr>
            <p:ph idx="1"/>
          </p:nvPr>
        </p:nvSpPr>
        <p:spPr>
          <a:xfrm>
            <a:off x="914400" y="2287028"/>
            <a:ext cx="10363200" cy="3382658"/>
          </a:xfrm>
        </p:spPr>
        <p:txBody>
          <a:bodyPr>
            <a:normAutofit fontScale="92500" lnSpcReduction="20000"/>
          </a:bodyPr>
          <a:lstStyle/>
          <a:p>
            <a:r>
              <a:rPr lang="en-IN" i="1" dirty="0"/>
              <a:t>M. Amiri, B. C. Andersen, K. Bandura, S. Berger, M. Bhardwaj, M. M. Boyce, P. Boyle, C. Brar, D. </a:t>
            </a:r>
            <a:r>
              <a:rPr lang="en-IN" i="1" dirty="0" err="1"/>
              <a:t>Breitman</a:t>
            </a:r>
            <a:r>
              <a:rPr lang="en-IN" i="1" dirty="0"/>
              <a:t>, T. </a:t>
            </a:r>
            <a:r>
              <a:rPr lang="en-IN" i="1" dirty="0" err="1"/>
              <a:t>Cassanelli</a:t>
            </a:r>
            <a:r>
              <a:rPr lang="en-IN" i="1" dirty="0"/>
              <a:t>, et al., “The first chime/</a:t>
            </a:r>
            <a:r>
              <a:rPr lang="en-IN" i="1" dirty="0" err="1"/>
              <a:t>frb</a:t>
            </a:r>
            <a:r>
              <a:rPr lang="en-IN" i="1" dirty="0"/>
              <a:t> fast radio burst </a:t>
            </a:r>
            <a:r>
              <a:rPr lang="en-IN" i="1" dirty="0" err="1"/>
              <a:t>catalog</a:t>
            </a:r>
            <a:r>
              <a:rPr lang="en-IN" i="1" dirty="0"/>
              <a:t>,” The Astrophysical Journal Supplement Series, vol. 257, no. 2, p. 59, 2021. </a:t>
            </a:r>
          </a:p>
          <a:p>
            <a:r>
              <a:rPr lang="en-IN" i="1" dirty="0"/>
              <a:t>J. M. Cordes and S. Chatterjee, “Fast radio bursts: an extragalactic enigma,” Annual Review of Astronomy and Astrophysics, vol. 57, pp. 417–465, 2019. Smith, F.G., Hewish, A. and Scheuer, P.A.G., 1968. Amplitude Variations in Pulsed Radio Sources. Pulsating Stars: A NATURE Reprint, pp.86-88. </a:t>
            </a:r>
          </a:p>
          <a:p>
            <a:r>
              <a:rPr lang="en-IN" i="1" dirty="0"/>
              <a:t>E. Schoen, C. Leung, K. Masui, D. </a:t>
            </a:r>
            <a:r>
              <a:rPr lang="en-IN" i="1" dirty="0" err="1"/>
              <a:t>Michilli</a:t>
            </a:r>
            <a:r>
              <a:rPr lang="en-IN" i="1" dirty="0"/>
              <a:t>, P. Chawla, A. B. Pearlman, K. Shin, A. Stock, and C. Collaboration), “Scintillation timescales of bright </a:t>
            </a:r>
            <a:r>
              <a:rPr lang="en-IN" i="1" dirty="0" err="1"/>
              <a:t>frbs</a:t>
            </a:r>
            <a:r>
              <a:rPr lang="en-IN" i="1" dirty="0"/>
              <a:t> detected by chime/</a:t>
            </a:r>
            <a:r>
              <a:rPr lang="en-IN" i="1" dirty="0" err="1"/>
              <a:t>frb</a:t>
            </a:r>
            <a:r>
              <a:rPr lang="en-IN" i="1" dirty="0"/>
              <a:t>,” Research Notes of the AAS, vol. 5, no. 11, p. 271, 2021.</a:t>
            </a:r>
          </a:p>
          <a:p>
            <a:endParaRPr lang="en-US" i="1" dirty="0"/>
          </a:p>
          <a:p>
            <a:endParaRPr lang="en-US" i="1" dirty="0"/>
          </a:p>
        </p:txBody>
      </p:sp>
    </p:spTree>
    <p:extLst>
      <p:ext uri="{BB962C8B-B14F-4D97-AF65-F5344CB8AC3E}">
        <p14:creationId xmlns:p14="http://schemas.microsoft.com/office/powerpoint/2010/main" val="532165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BA80-C247-602A-9370-FAC360FCB27B}"/>
              </a:ext>
            </a:extLst>
          </p:cNvPr>
          <p:cNvSpPr>
            <a:spLocks noGrp="1"/>
          </p:cNvSpPr>
          <p:nvPr>
            <p:ph type="title"/>
          </p:nvPr>
        </p:nvSpPr>
        <p:spPr>
          <a:xfrm>
            <a:off x="914400" y="1371601"/>
            <a:ext cx="4937760" cy="1187570"/>
          </a:xfrm>
        </p:spPr>
        <p:txBody>
          <a:bodyPr/>
          <a:lstStyle/>
          <a:p>
            <a:r>
              <a:rPr lang="en-US" dirty="0"/>
              <a:t>Acknowledgements:</a:t>
            </a:r>
          </a:p>
        </p:txBody>
      </p:sp>
      <p:sp>
        <p:nvSpPr>
          <p:cNvPr id="3" name="Content Placeholder 2">
            <a:extLst>
              <a:ext uri="{FF2B5EF4-FFF2-40B4-BE49-F238E27FC236}">
                <a16:creationId xmlns:a16="http://schemas.microsoft.com/office/drawing/2014/main" id="{B540E622-5A53-F002-2B12-0D21089C7A7D}"/>
              </a:ext>
            </a:extLst>
          </p:cNvPr>
          <p:cNvSpPr>
            <a:spLocks noGrp="1"/>
          </p:cNvSpPr>
          <p:nvPr>
            <p:ph idx="1"/>
          </p:nvPr>
        </p:nvSpPr>
        <p:spPr/>
        <p:txBody>
          <a:bodyPr/>
          <a:lstStyle/>
          <a:p>
            <a:r>
              <a:rPr lang="en-US" b="1" dirty="0"/>
              <a:t>California Institute of Technology (Caltech): SURF Program</a:t>
            </a:r>
          </a:p>
          <a:p>
            <a:r>
              <a:rPr lang="en-US" b="1" dirty="0"/>
              <a:t>Cahill Center for Astronomy and Astrophysics</a:t>
            </a:r>
          </a:p>
          <a:p>
            <a:pPr marL="0" indent="0">
              <a:buNone/>
            </a:pPr>
            <a:endParaRPr lang="en-US" sz="1000" b="1" dirty="0"/>
          </a:p>
          <a:p>
            <a:pPr lvl="1"/>
            <a:r>
              <a:rPr lang="en-US" dirty="0"/>
              <a:t>Prof. (Dr.) E. </a:t>
            </a:r>
            <a:r>
              <a:rPr lang="en-US" dirty="0" err="1"/>
              <a:t>Sterl</a:t>
            </a:r>
            <a:r>
              <a:rPr lang="en-US" dirty="0"/>
              <a:t> Phinney</a:t>
            </a:r>
          </a:p>
          <a:p>
            <a:pPr lvl="1"/>
            <a:r>
              <a:rPr lang="en-US" dirty="0"/>
              <a:t>Dr. </a:t>
            </a:r>
            <a:r>
              <a:rPr lang="en-US" dirty="0" err="1"/>
              <a:t>Dongzi</a:t>
            </a:r>
            <a:r>
              <a:rPr lang="en-US" dirty="0"/>
              <a:t> Li</a:t>
            </a:r>
          </a:p>
          <a:p>
            <a:pPr marL="265176" lvl="1" indent="0">
              <a:buNone/>
            </a:pPr>
            <a:endParaRPr lang="en-US" sz="1000" dirty="0"/>
          </a:p>
          <a:p>
            <a:r>
              <a:rPr lang="en-US" b="1" dirty="0"/>
              <a:t>CHIME/FRB Collaboration</a:t>
            </a:r>
          </a:p>
        </p:txBody>
      </p:sp>
      <p:pic>
        <p:nvPicPr>
          <p:cNvPr id="5" name="Picture 4" descr="A close up of a logo&#10;&#10;Description automatically generated">
            <a:extLst>
              <a:ext uri="{FF2B5EF4-FFF2-40B4-BE49-F238E27FC236}">
                <a16:creationId xmlns:a16="http://schemas.microsoft.com/office/drawing/2014/main" id="{9FA3CF43-419E-3AC2-8558-BE42B0D89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194" y="916171"/>
            <a:ext cx="3657607" cy="1569723"/>
          </a:xfrm>
          <a:prstGeom prst="rect">
            <a:avLst/>
          </a:prstGeom>
        </p:spPr>
      </p:pic>
    </p:spTree>
    <p:extLst>
      <p:ext uri="{BB962C8B-B14F-4D97-AF65-F5344CB8AC3E}">
        <p14:creationId xmlns:p14="http://schemas.microsoft.com/office/powerpoint/2010/main" val="4013696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843B-5498-5FDB-3900-509AA42A9502}"/>
              </a:ext>
            </a:extLst>
          </p:cNvPr>
          <p:cNvSpPr>
            <a:spLocks noGrp="1"/>
          </p:cNvSpPr>
          <p:nvPr>
            <p:ph type="title"/>
          </p:nvPr>
        </p:nvSpPr>
        <p:spPr/>
        <p:txBody>
          <a:bodyPr/>
          <a:lstStyle/>
          <a:p>
            <a:r>
              <a:rPr lang="en-US" i="1" dirty="0"/>
              <a:t>Interesting Side-note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0A0907-0890-7564-C55A-BCFB081EA251}"/>
                  </a:ext>
                </a:extLst>
              </p:cNvPr>
              <p:cNvSpPr>
                <a:spLocks noGrp="1"/>
              </p:cNvSpPr>
              <p:nvPr>
                <p:ph idx="1"/>
              </p:nvPr>
            </p:nvSpPr>
            <p:spPr>
              <a:xfrm>
                <a:off x="914400" y="2287028"/>
                <a:ext cx="10363200" cy="3382658"/>
              </a:xfrm>
            </p:spPr>
            <p:txBody>
              <a:bodyPr>
                <a:normAutofit fontScale="92500" lnSpcReduction="20000"/>
              </a:bodyPr>
              <a:lstStyle/>
              <a:p>
                <a:r>
                  <a:rPr lang="en-US" dirty="0"/>
                  <a:t>The DM and redshift(z) of an FRB can be used to constrain the values of Hubble constant(</a:t>
                </a:r>
                <a14:m>
                  <m:oMath xmlns:m="http://schemas.openxmlformats.org/officeDocument/2006/math">
                    <m:sSub>
                      <m:sSubPr>
                        <m:ctrlPr>
                          <a:rPr lang="en-US" i="1">
                            <a:latin typeface="Cambria Math" panose="02040503050406030204" pitchFamily="18" charset="0"/>
                          </a:rPr>
                        </m:ctrlPr>
                      </m:sSubPr>
                      <m:e>
                        <m:r>
                          <a:rPr lang="en-IN" b="0" i="1" smtClean="0">
                            <a:latin typeface="Cambria Math" panose="02040503050406030204" pitchFamily="18" charset="0"/>
                          </a:rPr>
                          <m:t>𝐻</m:t>
                        </m:r>
                      </m:e>
                      <m:sub>
                        <m:r>
                          <a:rPr lang="en-IN" b="0" i="1" smtClean="0">
                            <a:latin typeface="Cambria Math" panose="02040503050406030204" pitchFamily="18" charset="0"/>
                            <a:ea typeface="Cambria Math" panose="02040503050406030204" pitchFamily="18" charset="0"/>
                          </a:rPr>
                          <m:t>0</m:t>
                        </m:r>
                      </m:sub>
                    </m:sSub>
                  </m:oMath>
                </a14:m>
                <a:r>
                  <a:rPr lang="en-US" dirty="0"/>
                  <a:t>), baryonic matter density(</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en-IN" b="0" i="1" smtClean="0">
                            <a:latin typeface="Cambria Math" panose="02040503050406030204" pitchFamily="18" charset="0"/>
                          </a:rPr>
                          <m:t>𝑏</m:t>
                        </m:r>
                      </m:sub>
                    </m:sSub>
                  </m:oMath>
                </a14:m>
                <a:r>
                  <a:rPr lang="en-US" dirty="0"/>
                  <a:t>), matter density(</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IN" b="0" i="1" smtClean="0">
                            <a:latin typeface="Cambria Math" panose="02040503050406030204" pitchFamily="18" charset="0"/>
                            <a:ea typeface="Cambria Math" panose="02040503050406030204" pitchFamily="18" charset="0"/>
                          </a:rPr>
                          <m:t>𝑚</m:t>
                        </m:r>
                      </m:sub>
                    </m:sSub>
                  </m:oMath>
                </a14:m>
                <a:r>
                  <a:rPr lang="en-US" dirty="0"/>
                  <a:t>).</a:t>
                </a:r>
              </a:p>
              <a:p>
                <a:r>
                  <a:rPr lang="en-US" dirty="0"/>
                  <a:t>This method is currently very good for z&gt;&gt;3 and DM &gt;&gt; 100 pc/cm^3</a:t>
                </a:r>
              </a:p>
              <a:p>
                <a:r>
                  <a:rPr lang="en-US" dirty="0"/>
                  <a:t>This is actually a current study I am a part of, which seeks to resolve the Hubble tension.</a:t>
                </a:r>
              </a:p>
              <a:p>
                <a:pPr marL="0" indent="0">
                  <a:buNone/>
                </a:pPr>
                <a:endParaRPr lang="en-US" dirty="0"/>
              </a:p>
              <a:p>
                <a:pPr marL="0" indent="0">
                  <a:buNone/>
                </a:pPr>
                <a:r>
                  <a:rPr lang="en-US" dirty="0">
                    <a:latin typeface="Bahnschrift Light" panose="020B0502040204020203" pitchFamily="34" charset="0"/>
                  </a:rPr>
                  <a:t>This is just to demonstrate why YOU should be excited about the FRBs, </a:t>
                </a:r>
              </a:p>
              <a:p>
                <a:pPr marL="0" indent="0">
                  <a:buNone/>
                </a:pPr>
                <a:r>
                  <a:rPr lang="en-US" dirty="0">
                    <a:latin typeface="Bahnschrift Light" panose="020B0502040204020203" pitchFamily="34" charset="0"/>
                  </a:rPr>
                  <a:t>the many exciting properties FRBs might have as a cosmological tool to </a:t>
                </a:r>
              </a:p>
              <a:p>
                <a:pPr marL="0" indent="0">
                  <a:buNone/>
                </a:pPr>
                <a:r>
                  <a:rPr lang="en-US" dirty="0">
                    <a:latin typeface="Bahnschrift Light" panose="020B0502040204020203" pitchFamily="34" charset="0"/>
                  </a:rPr>
                  <a:t>study and better understand the structure of our  </a:t>
                </a:r>
                <a:r>
                  <a:rPr lang="en-US" sz="2200" i="1" dirty="0">
                    <a:latin typeface="Bahnschrift Light" panose="020B0502040204020203" pitchFamily="34" charset="0"/>
                  </a:rPr>
                  <a:t>SpaceTime</a:t>
                </a:r>
                <a:r>
                  <a:rPr lang="en-US" sz="2700" i="1" dirty="0">
                    <a:latin typeface="Bahnschrift Light" panose="020B0502040204020203" pitchFamily="34" charset="0"/>
                  </a:rPr>
                  <a:t>!</a:t>
                </a:r>
              </a:p>
              <a:p>
                <a:endParaRPr lang="en-US" dirty="0"/>
              </a:p>
              <a:p>
                <a:endParaRPr lang="en-US" dirty="0"/>
              </a:p>
            </p:txBody>
          </p:sp>
        </mc:Choice>
        <mc:Fallback>
          <p:sp>
            <p:nvSpPr>
              <p:cNvPr id="3" name="Content Placeholder 2">
                <a:extLst>
                  <a:ext uri="{FF2B5EF4-FFF2-40B4-BE49-F238E27FC236}">
                    <a16:creationId xmlns:a16="http://schemas.microsoft.com/office/drawing/2014/main" id="{BD0A0907-0890-7564-C55A-BCFB081EA251}"/>
                  </a:ext>
                </a:extLst>
              </p:cNvPr>
              <p:cNvSpPr>
                <a:spLocks noGrp="1" noRot="1" noChangeAspect="1" noMove="1" noResize="1" noEditPoints="1" noAdjustHandles="1" noChangeArrowheads="1" noChangeShapeType="1" noTextEdit="1"/>
              </p:cNvSpPr>
              <p:nvPr>
                <p:ph idx="1"/>
              </p:nvPr>
            </p:nvSpPr>
            <p:spPr>
              <a:xfrm>
                <a:off x="914400" y="2287028"/>
                <a:ext cx="10363200" cy="3382658"/>
              </a:xfrm>
              <a:blipFill>
                <a:blip r:embed="rId2"/>
                <a:stretch>
                  <a:fillRect l="-529" t="-1081" b="-721"/>
                </a:stretch>
              </a:blipFill>
            </p:spPr>
            <p:txBody>
              <a:bodyPr/>
              <a:lstStyle/>
              <a:p>
                <a:r>
                  <a:rPr lang="en-IN">
                    <a:noFill/>
                  </a:rPr>
                  <a:t> </a:t>
                </a:r>
              </a:p>
            </p:txBody>
          </p:sp>
        </mc:Fallback>
      </mc:AlternateContent>
    </p:spTree>
    <p:extLst>
      <p:ext uri="{BB962C8B-B14F-4D97-AF65-F5344CB8AC3E}">
        <p14:creationId xmlns:p14="http://schemas.microsoft.com/office/powerpoint/2010/main" val="393318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390B-25F8-11D5-041C-9B4EE33DD6E7}"/>
              </a:ext>
            </a:extLst>
          </p:cNvPr>
          <p:cNvSpPr>
            <a:spLocks noGrp="1"/>
          </p:cNvSpPr>
          <p:nvPr>
            <p:ph type="title"/>
          </p:nvPr>
        </p:nvSpPr>
        <p:spPr/>
        <p:txBody>
          <a:bodyPr/>
          <a:lstStyle/>
          <a:p>
            <a:r>
              <a:rPr lang="en-US" dirty="0"/>
              <a:t>FRBs as cosmological probe</a:t>
            </a:r>
          </a:p>
        </p:txBody>
      </p:sp>
      <p:sp>
        <p:nvSpPr>
          <p:cNvPr id="3" name="Content Placeholder 2">
            <a:extLst>
              <a:ext uri="{FF2B5EF4-FFF2-40B4-BE49-F238E27FC236}">
                <a16:creationId xmlns:a16="http://schemas.microsoft.com/office/drawing/2014/main" id="{895ABEB1-88C3-594E-FB84-483DD2B30546}"/>
              </a:ext>
            </a:extLst>
          </p:cNvPr>
          <p:cNvSpPr>
            <a:spLocks noGrp="1"/>
          </p:cNvSpPr>
          <p:nvPr>
            <p:ph idx="1"/>
          </p:nvPr>
        </p:nvSpPr>
        <p:spPr>
          <a:xfrm>
            <a:off x="876300" y="2559171"/>
            <a:ext cx="11137360" cy="3382658"/>
          </a:xfrm>
        </p:spPr>
        <p:txBody>
          <a:bodyPr>
            <a:normAutofit/>
          </a:bodyPr>
          <a:lstStyle/>
          <a:p>
            <a:pPr>
              <a:buFont typeface="Arial" panose="020B0604020202020204" pitchFamily="34" charset="0"/>
              <a:buChar char="•"/>
            </a:pPr>
            <a:r>
              <a:rPr lang="en-US" dirty="0"/>
              <a:t>FRBs are provide researchers with a unique opportunity to investigate baryon distributions on a range of scales. The circumgalactic medium (CGM) of galaxies and the intergalactic medium (IGM) are together expected to harbor about 80 % of all baryons in the Universe.</a:t>
            </a:r>
          </a:p>
          <a:p>
            <a:pPr>
              <a:buFont typeface="Arial" panose="020B0604020202020204" pitchFamily="34" charset="0"/>
              <a:buChar char="•"/>
            </a:pPr>
            <a:r>
              <a:rPr lang="en-US" dirty="0"/>
              <a:t>Some studies have hinted at the existence of cool and likely dense gas in the IGM of massive galaxies. The short duration of FRBs makes them an excellent tool for probing cold gas clumps. </a:t>
            </a:r>
          </a:p>
          <a:p>
            <a:pPr>
              <a:buFont typeface="Arial" panose="020B0604020202020204" pitchFamily="34" charset="0"/>
              <a:buChar char="•"/>
            </a:pPr>
            <a:r>
              <a:rPr lang="en-US" dirty="0"/>
              <a:t>By measuring the scattering tail and studying scintillation of the FRBs, we can gain a deeper understanding of these phenomena and their implications for our understanding of the universe. </a:t>
            </a:r>
          </a:p>
        </p:txBody>
      </p:sp>
    </p:spTree>
    <p:extLst>
      <p:ext uri="{BB962C8B-B14F-4D97-AF65-F5344CB8AC3E}">
        <p14:creationId xmlns:p14="http://schemas.microsoft.com/office/powerpoint/2010/main" val="38700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390B-25F8-11D5-041C-9B4EE33DD6E7}"/>
              </a:ext>
            </a:extLst>
          </p:cNvPr>
          <p:cNvSpPr>
            <a:spLocks noGrp="1"/>
          </p:cNvSpPr>
          <p:nvPr>
            <p:ph type="title"/>
          </p:nvPr>
        </p:nvSpPr>
        <p:spPr/>
        <p:txBody>
          <a:bodyPr/>
          <a:lstStyle/>
          <a:p>
            <a:r>
              <a:rPr lang="en-US" dirty="0"/>
              <a:t>What are Scintillations</a:t>
            </a:r>
          </a:p>
        </p:txBody>
      </p:sp>
      <p:sp>
        <p:nvSpPr>
          <p:cNvPr id="3" name="Content Placeholder 2">
            <a:extLst>
              <a:ext uri="{FF2B5EF4-FFF2-40B4-BE49-F238E27FC236}">
                <a16:creationId xmlns:a16="http://schemas.microsoft.com/office/drawing/2014/main" id="{895ABEB1-88C3-594E-FB84-483DD2B30546}"/>
              </a:ext>
            </a:extLst>
          </p:cNvPr>
          <p:cNvSpPr>
            <a:spLocks noGrp="1"/>
          </p:cNvSpPr>
          <p:nvPr>
            <p:ph idx="1"/>
          </p:nvPr>
        </p:nvSpPr>
        <p:spPr>
          <a:xfrm>
            <a:off x="876300" y="3240108"/>
            <a:ext cx="10363200" cy="3382658"/>
          </a:xfrm>
        </p:spPr>
        <p:txBody>
          <a:bodyPr>
            <a:normAutofit/>
          </a:bodyPr>
          <a:lstStyle/>
          <a:p>
            <a:pPr>
              <a:buFont typeface="Arial" panose="020B0604020202020204" pitchFamily="34" charset="0"/>
              <a:buChar char="•"/>
            </a:pPr>
            <a:r>
              <a:rPr lang="en-US" b="0" i="0" dirty="0">
                <a:solidFill>
                  <a:srgbClr val="3D3934"/>
                </a:solidFill>
                <a:effectLst/>
              </a:rPr>
              <a:t>One of the most remarkable properties of these radio waves are their </a:t>
            </a:r>
            <a:r>
              <a:rPr lang="en-US" b="1" i="0" dirty="0">
                <a:solidFill>
                  <a:srgbClr val="3D3934"/>
                </a:solidFill>
                <a:effectLst/>
              </a:rPr>
              <a:t>scintillations</a:t>
            </a:r>
            <a:r>
              <a:rPr lang="en-US" b="0" i="0" dirty="0">
                <a:solidFill>
                  <a:srgbClr val="3D3934"/>
                </a:solidFill>
                <a:effectLst/>
              </a:rPr>
              <a:t>, which can be used as a tool</a:t>
            </a:r>
            <a:r>
              <a:rPr lang="en-US" b="1" i="0" dirty="0">
                <a:solidFill>
                  <a:srgbClr val="3D3934"/>
                </a:solidFill>
                <a:effectLst/>
              </a:rPr>
              <a:t> to study the intervening medium</a:t>
            </a:r>
            <a:r>
              <a:rPr lang="en-US" b="0" i="0" dirty="0">
                <a:solidFill>
                  <a:srgbClr val="3D3934"/>
                </a:solidFill>
                <a:effectLst/>
              </a:rPr>
              <a:t> as well as the </a:t>
            </a:r>
            <a:r>
              <a:rPr lang="en-US" b="1" i="0" dirty="0">
                <a:solidFill>
                  <a:srgbClr val="3D3934"/>
                </a:solidFill>
                <a:effectLst/>
              </a:rPr>
              <a:t>FRB source </a:t>
            </a:r>
            <a:r>
              <a:rPr lang="en-US" b="0" i="0" dirty="0">
                <a:solidFill>
                  <a:srgbClr val="3D3934"/>
                </a:solidFill>
                <a:effectLst/>
              </a:rPr>
              <a:t>itself.</a:t>
            </a:r>
          </a:p>
          <a:p>
            <a:pPr>
              <a:buFont typeface="Arial" panose="020B0604020202020204" pitchFamily="34" charset="0"/>
              <a:buChar char="•"/>
            </a:pPr>
            <a:endParaRPr lang="en-US" b="0" i="0" dirty="0">
              <a:solidFill>
                <a:srgbClr val="3D3934"/>
              </a:solidFill>
              <a:effectLst/>
            </a:endParaRPr>
          </a:p>
          <a:p>
            <a:pPr>
              <a:buFont typeface="Arial" panose="020B0604020202020204" pitchFamily="34" charset="0"/>
              <a:buChar char="•"/>
            </a:pPr>
            <a:r>
              <a:rPr lang="en-US" b="0" i="0" dirty="0">
                <a:solidFill>
                  <a:srgbClr val="3D3934"/>
                </a:solidFill>
                <a:effectLst/>
              </a:rPr>
              <a:t>Scintillations in radio waves are a phenomenon </a:t>
            </a:r>
            <a:r>
              <a:rPr lang="en-US" b="1" i="0" dirty="0">
                <a:solidFill>
                  <a:srgbClr val="3D3934"/>
                </a:solidFill>
                <a:effectLst/>
              </a:rPr>
              <a:t>caused by irregularities in the intervening medium</a:t>
            </a:r>
            <a:r>
              <a:rPr lang="en-US" b="0" i="0" dirty="0">
                <a:solidFill>
                  <a:srgbClr val="3D3934"/>
                </a:solidFill>
                <a:effectLst/>
              </a:rPr>
              <a:t> present between the source and the observer, which scatters the wave in different directions, causing the radio pulses from the source to appear to twinkle or shimmer.  </a:t>
            </a:r>
            <a:r>
              <a:rPr lang="en-US" dirty="0"/>
              <a:t> </a:t>
            </a:r>
          </a:p>
          <a:p>
            <a:pPr>
              <a:buFont typeface="Arial" panose="020B0604020202020204" pitchFamily="34" charset="0"/>
              <a:buChar char="•"/>
            </a:pPr>
            <a:endParaRPr lang="en-US" b="0" i="0" dirty="0">
              <a:solidFill>
                <a:srgbClr val="3D3934"/>
              </a:solidFill>
              <a:effectLst/>
            </a:endParaRPr>
          </a:p>
        </p:txBody>
      </p:sp>
      <p:pic>
        <p:nvPicPr>
          <p:cNvPr id="9" name="Picture 8">
            <a:extLst>
              <a:ext uri="{FF2B5EF4-FFF2-40B4-BE49-F238E27FC236}">
                <a16:creationId xmlns:a16="http://schemas.microsoft.com/office/drawing/2014/main" id="{2353ABE2-6753-45F4-5164-E7B26A17EF04}"/>
              </a:ext>
            </a:extLst>
          </p:cNvPr>
          <p:cNvPicPr>
            <a:picLocks noChangeAspect="1"/>
          </p:cNvPicPr>
          <p:nvPr/>
        </p:nvPicPr>
        <p:blipFill>
          <a:blip r:embed="rId2"/>
          <a:stretch>
            <a:fillRect/>
          </a:stretch>
        </p:blipFill>
        <p:spPr>
          <a:xfrm>
            <a:off x="6260901" y="493766"/>
            <a:ext cx="5931100" cy="2629609"/>
          </a:xfrm>
          <a:prstGeom prst="rect">
            <a:avLst/>
          </a:prstGeom>
        </p:spPr>
      </p:pic>
    </p:spTree>
    <p:extLst>
      <p:ext uri="{BB962C8B-B14F-4D97-AF65-F5344CB8AC3E}">
        <p14:creationId xmlns:p14="http://schemas.microsoft.com/office/powerpoint/2010/main" val="10938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CFAB-4855-543B-5457-56ABE3356BC9}"/>
              </a:ext>
            </a:extLst>
          </p:cNvPr>
          <p:cNvSpPr>
            <a:spLocks noGrp="1"/>
          </p:cNvSpPr>
          <p:nvPr>
            <p:ph type="title"/>
          </p:nvPr>
        </p:nvSpPr>
        <p:spPr>
          <a:xfrm>
            <a:off x="914400" y="1040862"/>
            <a:ext cx="10363200" cy="1187570"/>
          </a:xfrm>
        </p:spPr>
        <p:txBody>
          <a:bodyPr/>
          <a:lstStyle/>
          <a:p>
            <a:r>
              <a:rPr lang="en-US" dirty="0"/>
              <a:t>Dispersion Measure(DM)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6BF48F5-27A4-ACDE-0E47-A04451D7678C}"/>
                  </a:ext>
                </a:extLst>
              </p:cNvPr>
              <p:cNvSpPr>
                <a:spLocks noGrp="1"/>
              </p:cNvSpPr>
              <p:nvPr>
                <p:ph idx="1"/>
              </p:nvPr>
            </p:nvSpPr>
            <p:spPr>
              <a:xfrm>
                <a:off x="914400" y="1855771"/>
                <a:ext cx="10363200" cy="1187570"/>
              </a:xfrm>
            </p:spPr>
            <p:txBody>
              <a:bodyPr/>
              <a:lstStyle/>
              <a:p>
                <a:r>
                  <a:rPr lang="en-US" dirty="0"/>
                  <a:t>It quantifies the total column density of free electrons </a:t>
                </a:r>
                <a14:m>
                  <m:oMath xmlns:m="http://schemas.openxmlformats.org/officeDocument/2006/math">
                    <m:sSub>
                      <m:sSubPr>
                        <m:ctrlPr>
                          <a:rPr lang="en-US" i="1">
                            <a:latin typeface="Cambria Math" panose="02040503050406030204" pitchFamily="18" charset="0"/>
                          </a:rPr>
                        </m:ctrlPr>
                      </m:sSubPr>
                      <m:e>
                        <m:r>
                          <a:rPr lang="en-IN" i="1">
                            <a:latin typeface="Cambria Math" panose="02040503050406030204" pitchFamily="18" charset="0"/>
                          </a:rPr>
                          <m:t>𝑛</m:t>
                        </m:r>
                      </m:e>
                      <m:sub>
                        <m:r>
                          <a:rPr lang="en-IN" i="1">
                            <a:latin typeface="Cambria Math" panose="02040503050406030204" pitchFamily="18" charset="0"/>
                          </a:rPr>
                          <m:t>𝑒</m:t>
                        </m:r>
                      </m:sub>
                    </m:sSub>
                  </m:oMath>
                </a14:m>
                <a:r>
                  <a:rPr lang="en-US" dirty="0"/>
                  <a:t> between the source of the burst and the observer, i.e. </a:t>
                </a:r>
                <a14:m>
                  <m:oMath xmlns:m="http://schemas.openxmlformats.org/officeDocument/2006/math">
                    <m:r>
                      <a:rPr lang="en-IN" b="0" i="1" smtClean="0">
                        <a:latin typeface="Cambria Math" panose="02040503050406030204" pitchFamily="18" charset="0"/>
                      </a:rPr>
                      <m:t>𝐷𝑀</m:t>
                    </m:r>
                    <m:r>
                      <a:rPr lang="en-IN" b="0" i="1" smtClean="0">
                        <a:latin typeface="Cambria Math" panose="02040503050406030204" pitchFamily="18" charset="0"/>
                      </a:rPr>
                      <m:t>= </m:t>
                    </m:r>
                    <m:nary>
                      <m:naryPr>
                        <m:ctrlPr>
                          <a:rPr lang="en-IN" b="0" i="1" smtClean="0">
                            <a:latin typeface="Cambria Math" panose="02040503050406030204" pitchFamily="18" charset="0"/>
                          </a:rPr>
                        </m:ctrlPr>
                      </m:naryPr>
                      <m:sub>
                        <m:r>
                          <m:rPr>
                            <m:brk m:alnAt="23"/>
                          </m:rPr>
                          <a:rPr lang="en-IN" b="0" i="1" smtClean="0">
                            <a:latin typeface="Cambria Math" panose="02040503050406030204" pitchFamily="18" charset="0"/>
                          </a:rPr>
                          <m:t>0</m:t>
                        </m:r>
                      </m:sub>
                      <m:sup>
                        <m:r>
                          <a:rPr lang="en-IN" b="0" i="1" smtClean="0">
                            <a:latin typeface="Cambria Math" panose="02040503050406030204" pitchFamily="18" charset="0"/>
                          </a:rPr>
                          <m:t>𝑑</m:t>
                        </m:r>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𝑛</m:t>
                            </m:r>
                          </m:e>
                          <m:sub>
                            <m:r>
                              <a:rPr lang="en-IN" b="0" i="1" smtClean="0">
                                <a:latin typeface="Cambria Math" panose="02040503050406030204" pitchFamily="18" charset="0"/>
                              </a:rPr>
                              <m:t>𝑒</m:t>
                            </m:r>
                          </m:sub>
                        </m:sSub>
                        <m:r>
                          <a:rPr lang="en-IN" b="0" i="1" smtClean="0">
                            <a:latin typeface="Cambria Math" panose="02040503050406030204" pitchFamily="18" charset="0"/>
                          </a:rPr>
                          <m:t>𝑑𝑙</m:t>
                        </m:r>
                      </m:e>
                    </m:nary>
                  </m:oMath>
                </a14:m>
                <a:endParaRPr lang="en-US" dirty="0"/>
              </a:p>
            </p:txBody>
          </p:sp>
        </mc:Choice>
        <mc:Fallback>
          <p:sp>
            <p:nvSpPr>
              <p:cNvPr id="3" name="Content Placeholder 2">
                <a:extLst>
                  <a:ext uri="{FF2B5EF4-FFF2-40B4-BE49-F238E27FC236}">
                    <a16:creationId xmlns:a16="http://schemas.microsoft.com/office/drawing/2014/main" id="{96BF48F5-27A4-ACDE-0E47-A04451D7678C}"/>
                  </a:ext>
                </a:extLst>
              </p:cNvPr>
              <p:cNvSpPr>
                <a:spLocks noGrp="1" noRot="1" noChangeAspect="1" noMove="1" noResize="1" noEditPoints="1" noAdjustHandles="1" noChangeArrowheads="1" noChangeShapeType="1" noTextEdit="1"/>
              </p:cNvSpPr>
              <p:nvPr>
                <p:ph idx="1"/>
              </p:nvPr>
            </p:nvSpPr>
            <p:spPr>
              <a:xfrm>
                <a:off x="914400" y="1855771"/>
                <a:ext cx="10363200" cy="1187570"/>
              </a:xfrm>
              <a:blipFill>
                <a:blip r:embed="rId2"/>
                <a:stretch>
                  <a:fillRect l="-353" t="-513"/>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32D4029B-3AD9-D231-71A0-C1AA25670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665" y="2930817"/>
            <a:ext cx="5360407" cy="3012783"/>
          </a:xfrm>
          <a:prstGeom prst="rect">
            <a:avLst/>
          </a:prstGeom>
        </p:spPr>
      </p:pic>
      <p:sp>
        <p:nvSpPr>
          <p:cNvPr id="7" name="Content Placeholder 2">
            <a:extLst>
              <a:ext uri="{FF2B5EF4-FFF2-40B4-BE49-F238E27FC236}">
                <a16:creationId xmlns:a16="http://schemas.microsoft.com/office/drawing/2014/main" id="{9B411931-E9F1-9849-23BD-5DF52315DDD9}"/>
              </a:ext>
            </a:extLst>
          </p:cNvPr>
          <p:cNvSpPr txBox="1">
            <a:spLocks/>
          </p:cNvSpPr>
          <p:nvPr/>
        </p:nvSpPr>
        <p:spPr>
          <a:xfrm>
            <a:off x="914400" y="2791918"/>
            <a:ext cx="5360406" cy="36575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an FRB signal travels through space, it encounters various ionized media, causing lower frequency waves to slow down more than higher frequency waves. </a:t>
            </a:r>
          </a:p>
          <a:p>
            <a:r>
              <a:rPr lang="en-US" dirty="0"/>
              <a:t>This frequency-dependent delay allows astronomers to calculate the DM and infer the amount of matter the signal has traversed.</a:t>
            </a:r>
          </a:p>
        </p:txBody>
      </p:sp>
      <p:pic>
        <p:nvPicPr>
          <p:cNvPr id="9" name="Picture 8">
            <a:extLst>
              <a:ext uri="{FF2B5EF4-FFF2-40B4-BE49-F238E27FC236}">
                <a16:creationId xmlns:a16="http://schemas.microsoft.com/office/drawing/2014/main" id="{EE980C86-312E-A0FB-9F83-AD2AA307EDA4}"/>
              </a:ext>
            </a:extLst>
          </p:cNvPr>
          <p:cNvPicPr>
            <a:picLocks noChangeAspect="1"/>
          </p:cNvPicPr>
          <p:nvPr/>
        </p:nvPicPr>
        <p:blipFill>
          <a:blip r:embed="rId4"/>
          <a:stretch>
            <a:fillRect/>
          </a:stretch>
        </p:blipFill>
        <p:spPr>
          <a:xfrm>
            <a:off x="1355290" y="5915989"/>
            <a:ext cx="4092295" cy="533446"/>
          </a:xfrm>
          <a:prstGeom prst="rect">
            <a:avLst/>
          </a:prstGeom>
        </p:spPr>
      </p:pic>
    </p:spTree>
    <p:extLst>
      <p:ext uri="{BB962C8B-B14F-4D97-AF65-F5344CB8AC3E}">
        <p14:creationId xmlns:p14="http://schemas.microsoft.com/office/powerpoint/2010/main" val="96761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390B-25F8-11D5-041C-9B4EE33DD6E7}"/>
              </a:ext>
            </a:extLst>
          </p:cNvPr>
          <p:cNvSpPr>
            <a:spLocks noGrp="1"/>
          </p:cNvSpPr>
          <p:nvPr>
            <p:ph type="title"/>
          </p:nvPr>
        </p:nvSpPr>
        <p:spPr/>
        <p:txBody>
          <a:bodyPr/>
          <a:lstStyle/>
          <a:p>
            <a:r>
              <a:rPr lang="en-US" dirty="0"/>
              <a:t>CHIME/FRB Telescope</a:t>
            </a:r>
          </a:p>
        </p:txBody>
      </p:sp>
      <p:sp>
        <p:nvSpPr>
          <p:cNvPr id="3" name="Content Placeholder 2">
            <a:extLst>
              <a:ext uri="{FF2B5EF4-FFF2-40B4-BE49-F238E27FC236}">
                <a16:creationId xmlns:a16="http://schemas.microsoft.com/office/drawing/2014/main" id="{895ABEB1-88C3-594E-FB84-483DD2B30546}"/>
              </a:ext>
            </a:extLst>
          </p:cNvPr>
          <p:cNvSpPr>
            <a:spLocks noGrp="1"/>
          </p:cNvSpPr>
          <p:nvPr>
            <p:ph idx="1"/>
          </p:nvPr>
        </p:nvSpPr>
        <p:spPr>
          <a:xfrm>
            <a:off x="914400" y="2103741"/>
            <a:ext cx="11011711" cy="3382658"/>
          </a:xfrm>
        </p:spPr>
        <p:txBody>
          <a:bodyPr>
            <a:normAutofit fontScale="77500" lnSpcReduction="20000"/>
          </a:bodyPr>
          <a:lstStyle/>
          <a:p>
            <a:pPr>
              <a:buFont typeface="Arial" panose="020B0604020202020204" pitchFamily="34" charset="0"/>
              <a:buChar char="•"/>
            </a:pPr>
            <a:r>
              <a:rPr lang="en-US" dirty="0"/>
              <a:t>Canadian Hydrogen Intensity Mapping Experiment(CHIME) is a novel radio telescope that has no moving parts.</a:t>
            </a:r>
          </a:p>
          <a:p>
            <a:pPr>
              <a:buFont typeface="Arial" panose="020B0604020202020204" pitchFamily="34" charset="0"/>
              <a:buChar char="•"/>
            </a:pPr>
            <a:r>
              <a:rPr lang="en-US" dirty="0"/>
              <a:t>Contains four 100-meter-long cylindrical reflectors — allowing it to survey a vast area of the sky simultaneously. </a:t>
            </a:r>
          </a:p>
          <a:p>
            <a:pPr>
              <a:buFont typeface="Arial" panose="020B0604020202020204" pitchFamily="34" charset="0"/>
              <a:buChar char="•"/>
            </a:pPr>
            <a:r>
              <a:rPr lang="en-US" dirty="0"/>
              <a:t>Large instantaneous field of view (~200 square degrees) </a:t>
            </a:r>
          </a:p>
          <a:p>
            <a:pPr>
              <a:buFont typeface="Arial" panose="020B0604020202020204" pitchFamily="34" charset="0"/>
              <a:buChar char="•"/>
            </a:pPr>
            <a:r>
              <a:rPr lang="en-US" dirty="0"/>
              <a:t>Broad frequency coverage (400-800 MHz). </a:t>
            </a:r>
          </a:p>
          <a:p>
            <a:pPr>
              <a:buFont typeface="Arial" panose="020B0604020202020204" pitchFamily="34" charset="0"/>
              <a:buChar char="•"/>
            </a:pPr>
            <a:r>
              <a:rPr lang="en-US" dirty="0"/>
              <a:t>Unprecedented detection rate: CHIME has discovered hundreds of FRBs, providing a wealth of data for studying these enigmatic phenomena.</a:t>
            </a:r>
          </a:p>
          <a:p>
            <a:pPr>
              <a:buFont typeface="Arial" panose="020B0604020202020204" pitchFamily="34" charset="0"/>
              <a:buChar char="•"/>
            </a:pPr>
            <a:r>
              <a:rPr lang="en-US" dirty="0"/>
              <a:t>CHIME can identify and alert astronomers to new FRBs </a:t>
            </a:r>
          </a:p>
          <a:p>
            <a:pPr marL="0" indent="0">
              <a:buNone/>
            </a:pPr>
            <a:r>
              <a:rPr lang="en-US" dirty="0"/>
              <a:t>    immediately, enabling rapid follow-up observations.</a:t>
            </a:r>
          </a:p>
          <a:p>
            <a:pPr>
              <a:buFont typeface="Arial" panose="020B0604020202020204" pitchFamily="34" charset="0"/>
              <a:buChar char="•"/>
            </a:pPr>
            <a:r>
              <a:rPr lang="en-US" dirty="0"/>
              <a:t>Has detected 500+ FRBs till now. </a:t>
            </a:r>
          </a:p>
        </p:txBody>
      </p:sp>
      <p:pic>
        <p:nvPicPr>
          <p:cNvPr id="5" name="Picture 4">
            <a:extLst>
              <a:ext uri="{FF2B5EF4-FFF2-40B4-BE49-F238E27FC236}">
                <a16:creationId xmlns:a16="http://schemas.microsoft.com/office/drawing/2014/main" id="{173D339C-6542-40E4-0B24-437CF136B0AD}"/>
              </a:ext>
            </a:extLst>
          </p:cNvPr>
          <p:cNvPicPr>
            <a:picLocks noChangeAspect="1"/>
          </p:cNvPicPr>
          <p:nvPr/>
        </p:nvPicPr>
        <p:blipFill rotWithShape="1">
          <a:blip r:embed="rId2"/>
          <a:srcRect l="-36" t="31884" r="797" b="8695"/>
          <a:stretch/>
        </p:blipFill>
        <p:spPr>
          <a:xfrm>
            <a:off x="6486456" y="4183861"/>
            <a:ext cx="5218349" cy="2343399"/>
          </a:xfrm>
          <a:prstGeom prst="rect">
            <a:avLst/>
          </a:prstGeom>
        </p:spPr>
      </p:pic>
    </p:spTree>
    <p:extLst>
      <p:ext uri="{BB962C8B-B14F-4D97-AF65-F5344CB8AC3E}">
        <p14:creationId xmlns:p14="http://schemas.microsoft.com/office/powerpoint/2010/main" val="145219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p:txBody>
          <a:bodyPr/>
          <a:lstStyle/>
          <a:p>
            <a:r>
              <a:rPr lang="en-US" dirty="0"/>
              <a:t>Objectives for this study:</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638762"/>
            <a:ext cx="10363200" cy="4090230"/>
          </a:xfrm>
        </p:spPr>
        <p:txBody>
          <a:bodyPr>
            <a:normAutofit/>
          </a:bodyPr>
          <a:lstStyle/>
          <a:p>
            <a:r>
              <a:rPr lang="en-US" dirty="0"/>
              <a:t>Study the CHIME/FRB Catalog1 Data and develop a pipeline to measure the scintillations for some of the brightest FRBs. </a:t>
            </a:r>
          </a:p>
          <a:p>
            <a:r>
              <a:rPr lang="en-US" dirty="0"/>
              <a:t>Comparing the results with the predictions of NE2001 model (a model of the electron density distribution in the galaxy derived mainly from pulsar DM and scintillation/broadening measurements) in the Milky Way and constrain the origin of the scattering of FRBs.</a:t>
            </a:r>
          </a:p>
          <a:p>
            <a:r>
              <a:rPr lang="en-US" dirty="0"/>
              <a:t>This is done to re-verify the results of a similar study by Schoen et. al.</a:t>
            </a:r>
          </a:p>
          <a:p>
            <a:pPr marL="0" indent="0">
              <a:buNone/>
            </a:pPr>
            <a:r>
              <a:rPr lang="en-US" sz="1200" b="0" i="1" dirty="0">
                <a:solidFill>
                  <a:srgbClr val="3D3934"/>
                </a:solidFill>
                <a:effectLst/>
              </a:rPr>
              <a:t>       	E. Schoen, C. Leung, K. Masui, D. </a:t>
            </a:r>
            <a:r>
              <a:rPr lang="en-US" sz="1200" b="0" i="1" dirty="0" err="1">
                <a:solidFill>
                  <a:srgbClr val="3D3934"/>
                </a:solidFill>
                <a:effectLst/>
              </a:rPr>
              <a:t>Michilli</a:t>
            </a:r>
            <a:r>
              <a:rPr lang="en-US" sz="1200" b="0" i="1" dirty="0">
                <a:solidFill>
                  <a:srgbClr val="3D3934"/>
                </a:solidFill>
                <a:effectLst/>
              </a:rPr>
              <a:t>, P. Chawla, A. B. Pearlman, K. Shin, A. Stock, and C. Collaboration), “Scintillation timescales of bright 	</a:t>
            </a:r>
            <a:r>
              <a:rPr lang="en-US" sz="1200" b="0" i="1" dirty="0" err="1">
                <a:solidFill>
                  <a:srgbClr val="3D3934"/>
                </a:solidFill>
                <a:effectLst/>
              </a:rPr>
              <a:t>frbs</a:t>
            </a:r>
            <a:r>
              <a:rPr lang="en-US" sz="1200" i="1" dirty="0">
                <a:solidFill>
                  <a:srgbClr val="3D3934"/>
                </a:solidFill>
              </a:rPr>
              <a:t> </a:t>
            </a:r>
            <a:r>
              <a:rPr lang="en-US" sz="1200" b="0" i="1" dirty="0">
                <a:solidFill>
                  <a:srgbClr val="3D3934"/>
                </a:solidFill>
                <a:effectLst/>
              </a:rPr>
              <a:t>detected by chime/</a:t>
            </a:r>
            <a:r>
              <a:rPr lang="en-US" sz="1200" b="0" i="1" dirty="0" err="1">
                <a:solidFill>
                  <a:srgbClr val="3D3934"/>
                </a:solidFill>
                <a:effectLst/>
              </a:rPr>
              <a:t>frb</a:t>
            </a:r>
            <a:r>
              <a:rPr lang="en-US" sz="1200" b="0" i="1" dirty="0">
                <a:solidFill>
                  <a:srgbClr val="3D3934"/>
                </a:solidFill>
                <a:effectLst/>
              </a:rPr>
              <a:t>,” Research Notes of the AAS, vol. 5, no. 11, p. 271, 2021.</a:t>
            </a:r>
            <a:endParaRPr lang="en-US" sz="1200" i="1" dirty="0"/>
          </a:p>
          <a:p>
            <a:endParaRPr lang="en-US" dirty="0"/>
          </a:p>
          <a:p>
            <a:endParaRPr lang="en-US" dirty="0"/>
          </a:p>
        </p:txBody>
      </p:sp>
    </p:spTree>
    <p:extLst>
      <p:ext uri="{BB962C8B-B14F-4D97-AF65-F5344CB8AC3E}">
        <p14:creationId xmlns:p14="http://schemas.microsoft.com/office/powerpoint/2010/main" val="10590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p:txBody>
          <a:bodyPr/>
          <a:lstStyle/>
          <a:p>
            <a:r>
              <a:rPr lang="en-US" i="1" dirty="0"/>
              <a:t>Wait, what is NE2001 again?</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366386"/>
            <a:ext cx="10363200" cy="4090230"/>
          </a:xfrm>
        </p:spPr>
        <p:txBody>
          <a:bodyPr>
            <a:normAutofit lnSpcReduction="10000"/>
          </a:bodyPr>
          <a:lstStyle/>
          <a:p>
            <a:r>
              <a:rPr lang="en-US" dirty="0"/>
              <a:t>A comprehensive model for the Galactic distribution of free electrons. </a:t>
            </a:r>
          </a:p>
          <a:p>
            <a:r>
              <a:rPr lang="en-US" dirty="0"/>
              <a:t>It acts as an initial, smooth spatial representation of the warm ionized component of the interstellar gas, and also provides interstellar scattering and scintillation predictions for both Galactic and extragalactic entities. </a:t>
            </a:r>
          </a:p>
          <a:p>
            <a:r>
              <a:rPr lang="en-US" dirty="0"/>
              <a:t>The model is based on pulsar dispersion measures, scattering measurements, and other observational constraints. It provides estimates of the distance, dispersion measure, scattering measure, emission measure, and angular broadening for any given line of sight in the Galaxy. </a:t>
            </a:r>
          </a:p>
          <a:p>
            <a:r>
              <a:rPr lang="en-US" dirty="0"/>
              <a:t>The model also accounts for the fluctuations in electron density that cause scintillation and pulse broadening effects</a:t>
            </a:r>
          </a:p>
        </p:txBody>
      </p:sp>
    </p:spTree>
    <p:extLst>
      <p:ext uri="{BB962C8B-B14F-4D97-AF65-F5344CB8AC3E}">
        <p14:creationId xmlns:p14="http://schemas.microsoft.com/office/powerpoint/2010/main" val="290582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C50B-C3CB-88AA-9A5D-97931827B971}"/>
              </a:ext>
            </a:extLst>
          </p:cNvPr>
          <p:cNvSpPr>
            <a:spLocks noGrp="1"/>
          </p:cNvSpPr>
          <p:nvPr>
            <p:ph type="title"/>
          </p:nvPr>
        </p:nvSpPr>
        <p:spPr>
          <a:xfrm>
            <a:off x="914400" y="1157593"/>
            <a:ext cx="10363200" cy="1187570"/>
          </a:xfrm>
        </p:spPr>
        <p:txBody>
          <a:bodyPr/>
          <a:lstStyle/>
          <a:p>
            <a:r>
              <a:rPr lang="en-US" dirty="0"/>
              <a:t>Important Points before we move further</a:t>
            </a:r>
          </a:p>
        </p:txBody>
      </p:sp>
      <p:sp>
        <p:nvSpPr>
          <p:cNvPr id="3" name="Content Placeholder 2">
            <a:extLst>
              <a:ext uri="{FF2B5EF4-FFF2-40B4-BE49-F238E27FC236}">
                <a16:creationId xmlns:a16="http://schemas.microsoft.com/office/drawing/2014/main" id="{0A644DCF-ECD4-8D8B-245A-DB43166705F0}"/>
              </a:ext>
            </a:extLst>
          </p:cNvPr>
          <p:cNvSpPr>
            <a:spLocks noGrp="1"/>
          </p:cNvSpPr>
          <p:nvPr>
            <p:ph idx="1"/>
          </p:nvPr>
        </p:nvSpPr>
        <p:spPr>
          <a:xfrm>
            <a:off x="914400" y="2253715"/>
            <a:ext cx="10363200" cy="4090230"/>
          </a:xfrm>
        </p:spPr>
        <p:txBody>
          <a:bodyPr>
            <a:normAutofit/>
          </a:bodyPr>
          <a:lstStyle/>
          <a:p>
            <a:r>
              <a:rPr lang="en-US" dirty="0"/>
              <a:t>If an FRB is scattered in the halo of an intervening galaxy, it will experience a large angular broadening and hence no longer appear as a point source when reaching the Milky Way due to which the source can not be scintillated. </a:t>
            </a:r>
          </a:p>
          <a:p>
            <a:r>
              <a:rPr lang="en-US" dirty="0"/>
              <a:t>On the other hand, if the FRB is scattered near the source, the angular broadening will be small and hence can still scintillate. </a:t>
            </a:r>
          </a:p>
          <a:p>
            <a:r>
              <a:rPr lang="en-US" dirty="0"/>
              <a:t>The study of FRB scintillations is still in its early stages, but it is a promising area of research and has already yielded some interesting results.</a:t>
            </a:r>
          </a:p>
          <a:p>
            <a:endParaRPr lang="en-US" dirty="0"/>
          </a:p>
          <a:p>
            <a:endParaRPr lang="en-US" dirty="0"/>
          </a:p>
        </p:txBody>
      </p:sp>
    </p:spTree>
    <p:extLst>
      <p:ext uri="{BB962C8B-B14F-4D97-AF65-F5344CB8AC3E}">
        <p14:creationId xmlns:p14="http://schemas.microsoft.com/office/powerpoint/2010/main" val="3167619168"/>
      </p:ext>
    </p:extLst>
  </p:cSld>
  <p:clrMapOvr>
    <a:masterClrMapping/>
  </p:clrMapOvr>
</p:sld>
</file>

<file path=ppt/theme/theme1.xml><?xml version="1.0" encoding="utf-8"?>
<a:theme xmlns:a="http://schemas.openxmlformats.org/drawingml/2006/main" name="DashVTI">
  <a:themeElements>
    <a:clrScheme name="AnalogousFromLightSeedLeftStep">
      <a:dk1>
        <a:srgbClr val="000000"/>
      </a:dk1>
      <a:lt1>
        <a:srgbClr val="FFFFFF"/>
      </a:lt1>
      <a:dk2>
        <a:srgbClr val="242E41"/>
      </a:dk2>
      <a:lt2>
        <a:srgbClr val="E8E6E2"/>
      </a:lt2>
      <a:accent1>
        <a:srgbClr val="769CE6"/>
      </a:accent1>
      <a:accent2>
        <a:srgbClr val="36AFD7"/>
      </a:accent2>
      <a:accent3>
        <a:srgbClr val="4CB2A1"/>
      </a:accent3>
      <a:accent4>
        <a:srgbClr val="47B876"/>
      </a:accent4>
      <a:accent5>
        <a:srgbClr val="42BB42"/>
      </a:accent5>
      <a:accent6>
        <a:srgbClr val="74B346"/>
      </a:accent6>
      <a:hlink>
        <a:srgbClr val="948059"/>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B5B937768D4EAB84212203F4E4F5" ma:contentTypeVersion="10" ma:contentTypeDescription="Create a new document." ma:contentTypeScope="" ma:versionID="70a7fb7bffc0d7a74d98b32a4cd62013">
  <xsd:schema xmlns:xsd="http://www.w3.org/2001/XMLSchema" xmlns:xs="http://www.w3.org/2001/XMLSchema" xmlns:p="http://schemas.microsoft.com/office/2006/metadata/properties" xmlns:ns3="6da731e4-b5cb-4f22-94d7-056b2c20041a" xmlns:ns4="307775b3-e9d8-4be3-bff1-29fed5079151" targetNamespace="http://schemas.microsoft.com/office/2006/metadata/properties" ma:root="true" ma:fieldsID="6802bec8d289f2cc4126b94e752e03d4" ns3:_="" ns4:_="">
    <xsd:import namespace="6da731e4-b5cb-4f22-94d7-056b2c20041a"/>
    <xsd:import namespace="307775b3-e9d8-4be3-bff1-29fed50791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SearchPropertie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731e4-b5cb-4f22-94d7-056b2c2004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775b3-e9d8-4be3-bff1-29fed50791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07775b3-e9d8-4be3-bff1-29fed50791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67F50A-3F9E-48BD-A595-6B9684599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731e4-b5cb-4f22-94d7-056b2c20041a"/>
    <ds:schemaRef ds:uri="307775b3-e9d8-4be3-bff1-29fed50791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2631D0-77E9-43AE-9851-224ADDEBC397}">
  <ds:schemaRefs>
    <ds:schemaRef ds:uri="http://www.w3.org/XML/1998/namespace"/>
    <ds:schemaRef ds:uri="http://schemas.microsoft.com/office/2006/metadata/properties"/>
    <ds:schemaRef ds:uri="6da731e4-b5cb-4f22-94d7-056b2c20041a"/>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307775b3-e9d8-4be3-bff1-29fed5079151"/>
    <ds:schemaRef ds:uri="http://purl.org/dc/dcmitype/"/>
  </ds:schemaRefs>
</ds:datastoreItem>
</file>

<file path=customXml/itemProps3.xml><?xml version="1.0" encoding="utf-8"?>
<ds:datastoreItem xmlns:ds="http://schemas.openxmlformats.org/officeDocument/2006/customXml" ds:itemID="{424158F2-E66E-4782-95BC-41C3586EB3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1852</TotalTime>
  <Words>2210</Words>
  <Application>Microsoft Office PowerPoint</Application>
  <PresentationFormat>Widescreen</PresentationFormat>
  <Paragraphs>119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Bahnschrift Light</vt:lpstr>
      <vt:lpstr>Cambria Math</vt:lpstr>
      <vt:lpstr>Grandview Display</vt:lpstr>
      <vt:lpstr>DashVTI</vt:lpstr>
      <vt:lpstr>Measuring Fast Radio Burst(FRB) Scintillations Using CHIME Catalog1 Data</vt:lpstr>
      <vt:lpstr>What are Fast Radio Bursts (FRB)?</vt:lpstr>
      <vt:lpstr>FRBs as cosmological probe</vt:lpstr>
      <vt:lpstr>What are Scintillations</vt:lpstr>
      <vt:lpstr>Dispersion Measure(DM)</vt:lpstr>
      <vt:lpstr>CHIME/FRB Telescope</vt:lpstr>
      <vt:lpstr>Objectives for this study:</vt:lpstr>
      <vt:lpstr>Wait, what is NE2001 again?</vt:lpstr>
      <vt:lpstr>Important Points before we move further</vt:lpstr>
      <vt:lpstr>Example of scintillations</vt:lpstr>
      <vt:lpstr>Methodology</vt:lpstr>
      <vt:lpstr>Methodology</vt:lpstr>
      <vt:lpstr>Methodology</vt:lpstr>
      <vt:lpstr>Methodology</vt:lpstr>
      <vt:lpstr>Methodology</vt:lpstr>
      <vt:lpstr>Methodology</vt:lpstr>
      <vt:lpstr>Methodology</vt:lpstr>
      <vt:lpstr>Results</vt:lpstr>
      <vt:lpstr>Results</vt:lpstr>
      <vt:lpstr>Results</vt:lpstr>
      <vt:lpstr>Conclusion</vt:lpstr>
      <vt:lpstr>Future Works</vt:lpstr>
      <vt:lpstr>References</vt:lpstr>
      <vt:lpstr>Acknowledgements:</vt:lpstr>
      <vt:lpstr>Interesting Side-note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Propagation and Polarization effects of FRB20201124A</dc:title>
  <dc:creator>Anant Singh</dc:creator>
  <cp:lastModifiedBy>Anant Singh</cp:lastModifiedBy>
  <cp:revision>8</cp:revision>
  <dcterms:created xsi:type="dcterms:W3CDTF">2023-07-24T15:54:54Z</dcterms:created>
  <dcterms:modified xsi:type="dcterms:W3CDTF">2024-08-06T07:02:00Z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0x0101000421B5B937768D4EAB84212203F4E4F5</vt:lpwstr>
  </property>
</Properties>
</file>