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8" r:id="rId2"/>
    <p:sldId id="259" r:id="rId3"/>
    <p:sldId id="263" r:id="rId4"/>
    <p:sldId id="266" r:id="rId5"/>
    <p:sldId id="260" r:id="rId6"/>
    <p:sldId id="265" r:id="rId7"/>
    <p:sldId id="268" r:id="rId8"/>
    <p:sldId id="267" r:id="rId9"/>
    <p:sldId id="275" r:id="rId10"/>
    <p:sldId id="273" r:id="rId11"/>
    <p:sldId id="274" r:id="rId12"/>
    <p:sldId id="270" r:id="rId13"/>
    <p:sldId id="276" r:id="rId14"/>
    <p:sldId id="289" r:id="rId15"/>
    <p:sldId id="277" r:id="rId16"/>
    <p:sldId id="288" r:id="rId17"/>
    <p:sldId id="279" r:id="rId18"/>
    <p:sldId id="278" r:id="rId19"/>
    <p:sldId id="290" r:id="rId20"/>
    <p:sldId id="281" r:id="rId21"/>
    <p:sldId id="291" r:id="rId22"/>
    <p:sldId id="292" r:id="rId23"/>
    <p:sldId id="287" r:id="rId24"/>
    <p:sldId id="286" r:id="rId25"/>
    <p:sldId id="29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3"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3532" autoAdjust="0"/>
  </p:normalViewPr>
  <p:slideViewPr>
    <p:cSldViewPr snapToGrid="0">
      <p:cViewPr varScale="1">
        <p:scale>
          <a:sx n="81" d="100"/>
          <a:sy n="81" d="100"/>
        </p:scale>
        <p:origin x="725" y="67"/>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D3D81E-AA73-4882-AE73-AADA744E2EF6}" type="datetimeFigureOut">
              <a:rPr lang="en-US" smtClean="0"/>
              <a:t>8/8/2024</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01111E-F99B-4C63-8091-098DFE5C5A24}" type="slidenum">
              <a:rPr lang="en-US" smtClean="0"/>
              <a:t>‹#›</a:t>
            </a:fld>
            <a:endParaRPr lang="en-US"/>
          </a:p>
        </p:txBody>
      </p:sp>
    </p:spTree>
    <p:extLst>
      <p:ext uri="{BB962C8B-B14F-4D97-AF65-F5344CB8AC3E}">
        <p14:creationId xmlns:p14="http://schemas.microsoft.com/office/powerpoint/2010/main" val="2037967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ED01111E-F99B-4C63-8091-098DFE5C5A24}" type="slidenum">
              <a:rPr lang="en-US" smtClean="0"/>
              <a:t>5</a:t>
            </a:fld>
            <a:endParaRPr lang="en-US"/>
          </a:p>
        </p:txBody>
      </p:sp>
    </p:spTree>
    <p:extLst>
      <p:ext uri="{BB962C8B-B14F-4D97-AF65-F5344CB8AC3E}">
        <p14:creationId xmlns:p14="http://schemas.microsoft.com/office/powerpoint/2010/main" val="3407638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a:p>
        </p:txBody>
      </p:sp>
      <p:sp>
        <p:nvSpPr>
          <p:cNvPr id="4" name="Номер слайда 3"/>
          <p:cNvSpPr>
            <a:spLocks noGrp="1"/>
          </p:cNvSpPr>
          <p:nvPr>
            <p:ph type="sldNum" sz="quarter" idx="10"/>
          </p:nvPr>
        </p:nvSpPr>
        <p:spPr/>
        <p:txBody>
          <a:bodyPr/>
          <a:lstStyle/>
          <a:p>
            <a:fld id="{ED01111E-F99B-4C63-8091-098DFE5C5A24}" type="slidenum">
              <a:rPr lang="en-US" smtClean="0"/>
              <a:t>6</a:t>
            </a:fld>
            <a:endParaRPr lang="en-US"/>
          </a:p>
        </p:txBody>
      </p:sp>
    </p:spTree>
    <p:extLst>
      <p:ext uri="{BB962C8B-B14F-4D97-AF65-F5344CB8AC3E}">
        <p14:creationId xmlns:p14="http://schemas.microsoft.com/office/powerpoint/2010/main" val="3298538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ED01111E-F99B-4C63-8091-098DFE5C5A24}" type="slidenum">
              <a:rPr lang="en-US" smtClean="0"/>
              <a:t>12</a:t>
            </a:fld>
            <a:endParaRPr lang="en-US"/>
          </a:p>
        </p:txBody>
      </p:sp>
    </p:spTree>
    <p:extLst>
      <p:ext uri="{BB962C8B-B14F-4D97-AF65-F5344CB8AC3E}">
        <p14:creationId xmlns:p14="http://schemas.microsoft.com/office/powerpoint/2010/main" val="1272468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a:p>
        </p:txBody>
      </p:sp>
      <p:sp>
        <p:nvSpPr>
          <p:cNvPr id="4" name="Номер слайда 3"/>
          <p:cNvSpPr>
            <a:spLocks noGrp="1"/>
          </p:cNvSpPr>
          <p:nvPr>
            <p:ph type="sldNum" sz="quarter" idx="10"/>
          </p:nvPr>
        </p:nvSpPr>
        <p:spPr/>
        <p:txBody>
          <a:bodyPr/>
          <a:lstStyle/>
          <a:p>
            <a:fld id="{ED01111E-F99B-4C63-8091-098DFE5C5A24}" type="slidenum">
              <a:rPr lang="en-US" smtClean="0"/>
              <a:t>17</a:t>
            </a:fld>
            <a:endParaRPr lang="en-US"/>
          </a:p>
        </p:txBody>
      </p:sp>
    </p:spTree>
    <p:extLst>
      <p:ext uri="{BB962C8B-B14F-4D97-AF65-F5344CB8AC3E}">
        <p14:creationId xmlns:p14="http://schemas.microsoft.com/office/powerpoint/2010/main" val="4088483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0996942E-7266-4C3E-8C07-F0638F82DDB2}" type="datetimeFigureOut">
              <a:rPr lang="en-US" smtClean="0"/>
              <a:t>8/8/2024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58090340-2D59-49D2-AEEB-5BF306344AE9}" type="slidenum">
              <a:rPr lang="en-US" smtClean="0"/>
              <a:t>‹#›</a:t>
            </a:fld>
            <a:endParaRPr lang="en-US"/>
          </a:p>
        </p:txBody>
      </p:sp>
    </p:spTree>
    <p:extLst>
      <p:ext uri="{BB962C8B-B14F-4D97-AF65-F5344CB8AC3E}">
        <p14:creationId xmlns:p14="http://schemas.microsoft.com/office/powerpoint/2010/main" val="2361888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0996942E-7266-4C3E-8C07-F0638F82DDB2}" type="datetimeFigureOut">
              <a:rPr lang="en-US" smtClean="0"/>
              <a:t>8/8/2024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58090340-2D59-49D2-AEEB-5BF306344AE9}" type="slidenum">
              <a:rPr lang="en-US" smtClean="0"/>
              <a:t>‹#›</a:t>
            </a:fld>
            <a:endParaRPr lang="en-US"/>
          </a:p>
        </p:txBody>
      </p:sp>
    </p:spTree>
    <p:extLst>
      <p:ext uri="{BB962C8B-B14F-4D97-AF65-F5344CB8AC3E}">
        <p14:creationId xmlns:p14="http://schemas.microsoft.com/office/powerpoint/2010/main" val="3062021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0996942E-7266-4C3E-8C07-F0638F82DDB2}" type="datetimeFigureOut">
              <a:rPr lang="en-US" smtClean="0"/>
              <a:t>8/8/2024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58090340-2D59-49D2-AEEB-5BF306344AE9}" type="slidenum">
              <a:rPr lang="en-US" smtClean="0"/>
              <a:t>‹#›</a:t>
            </a:fld>
            <a:endParaRPr lang="en-US"/>
          </a:p>
        </p:txBody>
      </p:sp>
    </p:spTree>
    <p:extLst>
      <p:ext uri="{BB962C8B-B14F-4D97-AF65-F5344CB8AC3E}">
        <p14:creationId xmlns:p14="http://schemas.microsoft.com/office/powerpoint/2010/main" val="1135387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0996942E-7266-4C3E-8C07-F0638F82DDB2}" type="datetimeFigureOut">
              <a:rPr lang="en-US" smtClean="0"/>
              <a:t>8/8/2024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58090340-2D59-49D2-AEEB-5BF306344AE9}" type="slidenum">
              <a:rPr lang="en-US" smtClean="0"/>
              <a:t>‹#›</a:t>
            </a:fld>
            <a:endParaRPr lang="en-US"/>
          </a:p>
        </p:txBody>
      </p:sp>
    </p:spTree>
    <p:extLst>
      <p:ext uri="{BB962C8B-B14F-4D97-AF65-F5344CB8AC3E}">
        <p14:creationId xmlns:p14="http://schemas.microsoft.com/office/powerpoint/2010/main" val="578056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996942E-7266-4C3E-8C07-F0638F82DDB2}" type="datetimeFigureOut">
              <a:rPr lang="en-US" smtClean="0"/>
              <a:t>8/8/2024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58090340-2D59-49D2-AEEB-5BF306344AE9}" type="slidenum">
              <a:rPr lang="en-US" smtClean="0"/>
              <a:t>‹#›</a:t>
            </a:fld>
            <a:endParaRPr lang="en-US"/>
          </a:p>
        </p:txBody>
      </p:sp>
    </p:spTree>
    <p:extLst>
      <p:ext uri="{BB962C8B-B14F-4D97-AF65-F5344CB8AC3E}">
        <p14:creationId xmlns:p14="http://schemas.microsoft.com/office/powerpoint/2010/main" val="146732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0996942E-7266-4C3E-8C07-F0638F82DDB2}" type="datetimeFigureOut">
              <a:rPr lang="en-US" smtClean="0"/>
              <a:t>8/8/2024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58090340-2D59-49D2-AEEB-5BF306344AE9}" type="slidenum">
              <a:rPr lang="en-US" smtClean="0"/>
              <a:t>‹#›</a:t>
            </a:fld>
            <a:endParaRPr lang="en-US"/>
          </a:p>
        </p:txBody>
      </p:sp>
    </p:spTree>
    <p:extLst>
      <p:ext uri="{BB962C8B-B14F-4D97-AF65-F5344CB8AC3E}">
        <p14:creationId xmlns:p14="http://schemas.microsoft.com/office/powerpoint/2010/main" val="2986135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0996942E-7266-4C3E-8C07-F0638F82DDB2}" type="datetimeFigureOut">
              <a:rPr lang="en-US" smtClean="0"/>
              <a:t>8/8/2024</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58090340-2D59-49D2-AEEB-5BF306344AE9}" type="slidenum">
              <a:rPr lang="en-US" smtClean="0"/>
              <a:t>‹#›</a:t>
            </a:fld>
            <a:endParaRPr lang="en-US"/>
          </a:p>
        </p:txBody>
      </p:sp>
    </p:spTree>
    <p:extLst>
      <p:ext uri="{BB962C8B-B14F-4D97-AF65-F5344CB8AC3E}">
        <p14:creationId xmlns:p14="http://schemas.microsoft.com/office/powerpoint/2010/main" val="28772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0996942E-7266-4C3E-8C07-F0638F82DDB2}" type="datetimeFigureOut">
              <a:rPr lang="en-US" smtClean="0"/>
              <a:t>8/8/2024</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58090340-2D59-49D2-AEEB-5BF306344AE9}" type="slidenum">
              <a:rPr lang="en-US" smtClean="0"/>
              <a:t>‹#›</a:t>
            </a:fld>
            <a:endParaRPr lang="en-US"/>
          </a:p>
        </p:txBody>
      </p:sp>
    </p:spTree>
    <p:extLst>
      <p:ext uri="{BB962C8B-B14F-4D97-AF65-F5344CB8AC3E}">
        <p14:creationId xmlns:p14="http://schemas.microsoft.com/office/powerpoint/2010/main" val="3998911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996942E-7266-4C3E-8C07-F0638F82DDB2}" type="datetimeFigureOut">
              <a:rPr lang="en-US" smtClean="0"/>
              <a:t>8/8/2024</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58090340-2D59-49D2-AEEB-5BF306344AE9}" type="slidenum">
              <a:rPr lang="en-US" smtClean="0"/>
              <a:t>‹#›</a:t>
            </a:fld>
            <a:endParaRPr lang="en-US"/>
          </a:p>
        </p:txBody>
      </p:sp>
    </p:spTree>
    <p:extLst>
      <p:ext uri="{BB962C8B-B14F-4D97-AF65-F5344CB8AC3E}">
        <p14:creationId xmlns:p14="http://schemas.microsoft.com/office/powerpoint/2010/main" val="4143608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996942E-7266-4C3E-8C07-F0638F82DDB2}" type="datetimeFigureOut">
              <a:rPr lang="en-US" smtClean="0"/>
              <a:t>8/8/2024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58090340-2D59-49D2-AEEB-5BF306344AE9}" type="slidenum">
              <a:rPr lang="en-US" smtClean="0"/>
              <a:t>‹#›</a:t>
            </a:fld>
            <a:endParaRPr lang="en-US"/>
          </a:p>
        </p:txBody>
      </p:sp>
    </p:spTree>
    <p:extLst>
      <p:ext uri="{BB962C8B-B14F-4D97-AF65-F5344CB8AC3E}">
        <p14:creationId xmlns:p14="http://schemas.microsoft.com/office/powerpoint/2010/main" val="3881793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996942E-7266-4C3E-8C07-F0638F82DDB2}" type="datetimeFigureOut">
              <a:rPr lang="en-US" smtClean="0"/>
              <a:t>8/8/2024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58090340-2D59-49D2-AEEB-5BF306344AE9}" type="slidenum">
              <a:rPr lang="en-US" smtClean="0"/>
              <a:t>‹#›</a:t>
            </a:fld>
            <a:endParaRPr lang="en-US"/>
          </a:p>
        </p:txBody>
      </p:sp>
    </p:spTree>
    <p:extLst>
      <p:ext uri="{BB962C8B-B14F-4D97-AF65-F5344CB8AC3E}">
        <p14:creationId xmlns:p14="http://schemas.microsoft.com/office/powerpoint/2010/main" val="1904088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96942E-7266-4C3E-8C07-F0638F82DDB2}" type="datetimeFigureOut">
              <a:rPr lang="en-US" smtClean="0"/>
              <a:t>8/8/2024</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090340-2D59-49D2-AEEB-5BF306344AE9}" type="slidenum">
              <a:rPr lang="en-US" smtClean="0"/>
              <a:t>‹#›</a:t>
            </a:fld>
            <a:endParaRPr lang="en-US"/>
          </a:p>
        </p:txBody>
      </p:sp>
    </p:spTree>
    <p:extLst>
      <p:ext uri="{BB962C8B-B14F-4D97-AF65-F5344CB8AC3E}">
        <p14:creationId xmlns:p14="http://schemas.microsoft.com/office/powerpoint/2010/main" val="657509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0.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30.png"/><Relationship Id="rId5" Type="http://schemas.openxmlformats.org/officeDocument/2006/relationships/image" Target="../media/image33.pn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emf"/><Relationship Id="rId1" Type="http://schemas.openxmlformats.org/officeDocument/2006/relationships/slideLayout" Target="../slideLayouts/slideLayout5.xml"/><Relationship Id="rId4" Type="http://schemas.openxmlformats.org/officeDocument/2006/relationships/image" Target="../media/image39.emf"/></Relationships>
</file>

<file path=ppt/slides/_rels/slide2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42.png"/><Relationship Id="rId1" Type="http://schemas.openxmlformats.org/officeDocument/2006/relationships/slideLayout" Target="../slideLayouts/slideLayout5.xml"/><Relationship Id="rId4" Type="http://schemas.openxmlformats.org/officeDocument/2006/relationships/image" Target="../media/image4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dzen.ru/a/X1sSjztKATv4I1a_" TargetMode="External"/><Relationship Id="rId7" Type="http://schemas.openxmlformats.org/officeDocument/2006/relationships/hyperlink" Target="https://en.wikipedia.org/wiki/Raman_scattering" TargetMode="External"/><Relationship Id="rId2" Type="http://schemas.openxmlformats.org/officeDocument/2006/relationships/hyperlink" Target="https://www.cnb.csic.es/index.php/en/science-society/news/item/1415-hallada-la-fabrica-de-los-adenovirus" TargetMode="External"/><Relationship Id="rId1" Type="http://schemas.openxmlformats.org/officeDocument/2006/relationships/slideLayout" Target="../slideLayouts/slideLayout4.xml"/><Relationship Id="rId6" Type="http://schemas.openxmlformats.org/officeDocument/2006/relationships/hyperlink" Target="https://byjus.com/jee/electromagnetic-spectrum-and-electromagnetic-waves/" TargetMode="External"/><Relationship Id="rId5" Type="http://schemas.openxmlformats.org/officeDocument/2006/relationships/hyperlink" Target="https://www.visualcapitalist.com/history-of-pandemics-deadliest/" TargetMode="External"/><Relationship Id="rId4" Type="http://schemas.openxmlformats.org/officeDocument/2006/relationships/hyperlink" Target="https://www.niaid.nih.gov/diseases-conditions/tuberculosi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hyperphysics.phy-astr.gsu.edu/hbase/atmos/raman.html" TargetMode="External"/><Relationship Id="rId2" Type="http://schemas.openxmlformats.org/officeDocument/2006/relationships/hyperlink" Target="https://viperdb.org/Info_Page.php?VDB=3izg"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d Energy Waves Images – Browse 305,232 Stock Photos, Vectors, and Video |  Adobe 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513629" y="2356065"/>
            <a:ext cx="11101873" cy="1325563"/>
          </a:xfrm>
        </p:spPr>
        <p:txBody>
          <a:bodyPr>
            <a:normAutofit/>
          </a:bodyPr>
          <a:lstStyle/>
          <a:p>
            <a:pPr algn="ctr"/>
            <a:r>
              <a:rPr lang="en-US" b="1">
                <a:solidFill>
                  <a:schemeClr val="bg1"/>
                </a:solidFill>
                <a:latin typeface="Sylfaen" panose="010A0502050306030303" pitchFamily="18" charset="0"/>
              </a:rPr>
              <a:t>New opportunity to look insight the viral world using optical methods</a:t>
            </a:r>
            <a:endParaRPr lang="en-US" sz="3600">
              <a:solidFill>
                <a:schemeClr val="bg1"/>
              </a:solidFill>
              <a:latin typeface="Sylfaen" panose="010A0502050306030303" pitchFamily="18" charset="0"/>
            </a:endParaRPr>
          </a:p>
        </p:txBody>
      </p:sp>
      <p:sp>
        <p:nvSpPr>
          <p:cNvPr id="5" name="TextBox 4"/>
          <p:cNvSpPr txBox="1"/>
          <p:nvPr/>
        </p:nvSpPr>
        <p:spPr>
          <a:xfrm>
            <a:off x="2072640" y="6080974"/>
            <a:ext cx="8253984" cy="646331"/>
          </a:xfrm>
          <a:prstGeom prst="rect">
            <a:avLst/>
          </a:prstGeom>
          <a:noFill/>
        </p:spPr>
        <p:txBody>
          <a:bodyPr wrap="square" rtlCol="0">
            <a:spAutoFit/>
          </a:bodyPr>
          <a:lstStyle/>
          <a:p>
            <a:pPr algn="ctr"/>
            <a:r>
              <a:rPr lang="en-US" dirty="0" smtClean="0">
                <a:solidFill>
                  <a:schemeClr val="accent1">
                    <a:lumMod val="40000"/>
                    <a:lumOff val="60000"/>
                  </a:schemeClr>
                </a:solidFill>
                <a:latin typeface="Sylfaen" panose="010A0502050306030303" pitchFamily="18" charset="0"/>
              </a:rPr>
              <a:t>Work is supported by Shota </a:t>
            </a:r>
            <a:r>
              <a:rPr lang="en-US" dirty="0" err="1" smtClean="0">
                <a:solidFill>
                  <a:schemeClr val="accent1">
                    <a:lumMod val="40000"/>
                    <a:lumOff val="60000"/>
                  </a:schemeClr>
                </a:solidFill>
                <a:latin typeface="Sylfaen" panose="010A0502050306030303" pitchFamily="18" charset="0"/>
              </a:rPr>
              <a:t>Rustaveli</a:t>
            </a:r>
            <a:r>
              <a:rPr lang="en-US" dirty="0" smtClean="0">
                <a:solidFill>
                  <a:schemeClr val="accent1">
                    <a:lumMod val="40000"/>
                    <a:lumOff val="60000"/>
                  </a:schemeClr>
                </a:solidFill>
                <a:latin typeface="Sylfaen" panose="010A0502050306030303" pitchFamily="18" charset="0"/>
              </a:rPr>
              <a:t> National Science Foundation of Georgia (SRNSFG) [FR-23-4069]</a:t>
            </a:r>
            <a:endParaRPr lang="en-US" dirty="0">
              <a:ln w="0"/>
              <a:solidFill>
                <a:schemeClr val="accent1">
                  <a:lumMod val="40000"/>
                  <a:lumOff val="60000"/>
                </a:schemeClr>
              </a:solidFill>
              <a:effectLst>
                <a:outerShdw blurRad="38100" dist="19050" dir="2700000" algn="tl" rotWithShape="0">
                  <a:schemeClr val="dk1">
                    <a:alpha val="40000"/>
                  </a:schemeClr>
                </a:outerShdw>
              </a:effectLst>
            </a:endParaRPr>
          </a:p>
        </p:txBody>
      </p:sp>
      <p:pic>
        <p:nvPicPr>
          <p:cNvPr id="9" name="Рисунок 8"/>
          <p:cNvPicPr>
            <a:picLocks noChangeAspect="1"/>
          </p:cNvPicPr>
          <p:nvPr/>
        </p:nvPicPr>
        <p:blipFill>
          <a:blip r:embed="rId3"/>
          <a:stretch>
            <a:fillRect/>
          </a:stretch>
        </p:blipFill>
        <p:spPr>
          <a:xfrm>
            <a:off x="103400" y="5484006"/>
            <a:ext cx="1880318" cy="1210170"/>
          </a:xfrm>
          <a:prstGeom prst="rect">
            <a:avLst/>
          </a:prstGeom>
        </p:spPr>
      </p:pic>
      <p:sp>
        <p:nvSpPr>
          <p:cNvPr id="10" name="TextBox 9"/>
          <p:cNvSpPr txBox="1"/>
          <p:nvPr/>
        </p:nvSpPr>
        <p:spPr>
          <a:xfrm>
            <a:off x="4355056" y="4545973"/>
            <a:ext cx="3595332" cy="369332"/>
          </a:xfrm>
          <a:prstGeom prst="rect">
            <a:avLst/>
          </a:prstGeom>
          <a:noFill/>
        </p:spPr>
        <p:txBody>
          <a:bodyPr wrap="square" rtlCol="0">
            <a:spAutoFit/>
          </a:bodyPr>
          <a:lstStyle/>
          <a:p>
            <a:r>
              <a:rPr lang="en-US" dirty="0" smtClean="0">
                <a:solidFill>
                  <a:schemeClr val="bg1"/>
                </a:solidFill>
                <a:latin typeface="Sylfaen" panose="010A0502050306030303" pitchFamily="18" charset="0"/>
              </a:rPr>
              <a:t> Supervisor: prof. Tamar </a:t>
            </a:r>
            <a:r>
              <a:rPr lang="en-US" dirty="0" err="1" smtClean="0">
                <a:solidFill>
                  <a:schemeClr val="bg1"/>
                </a:solidFill>
                <a:latin typeface="Sylfaen" panose="010A0502050306030303" pitchFamily="18" charset="0"/>
              </a:rPr>
              <a:t>Bzhalava</a:t>
            </a:r>
            <a:endParaRPr lang="en-US" dirty="0">
              <a:solidFill>
                <a:schemeClr val="bg1"/>
              </a:solidFill>
              <a:latin typeface="Sylfaen" panose="010A0502050306030303" pitchFamily="18" charset="0"/>
            </a:endParaRPr>
          </a:p>
        </p:txBody>
      </p:sp>
      <p:pic>
        <p:nvPicPr>
          <p:cNvPr id="1026" name="Picture 2" descr="ICPS 2024 | Georg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4" y="-70909"/>
            <a:ext cx="2436451" cy="243645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909526" y="401216"/>
            <a:ext cx="3713583" cy="830997"/>
          </a:xfrm>
          <a:prstGeom prst="rect">
            <a:avLst/>
          </a:prstGeom>
          <a:noFill/>
        </p:spPr>
        <p:txBody>
          <a:bodyPr wrap="square" rtlCol="0">
            <a:spAutoFit/>
          </a:bodyPr>
          <a:lstStyle/>
          <a:p>
            <a:pPr algn="ctr"/>
            <a:r>
              <a:rPr lang="en-US" sz="2400" smtClean="0">
                <a:solidFill>
                  <a:schemeClr val="bg1"/>
                </a:solidFill>
                <a:latin typeface="Sylfaen" panose="010A0502050306030303" pitchFamily="18" charset="0"/>
              </a:rPr>
              <a:t>International conference of physics students 2024</a:t>
            </a:r>
            <a:endParaRPr lang="en-US" sz="2400">
              <a:solidFill>
                <a:schemeClr val="bg1"/>
              </a:solidFill>
              <a:latin typeface="Sylfaen" panose="010A0502050306030303" pitchFamily="18" charset="0"/>
            </a:endParaRPr>
          </a:p>
        </p:txBody>
      </p:sp>
      <p:pic>
        <p:nvPicPr>
          <p:cNvPr id="4" name="Рисунок 3"/>
          <p:cNvPicPr>
            <a:picLocks noChangeAspect="1"/>
          </p:cNvPicPr>
          <p:nvPr/>
        </p:nvPicPr>
        <p:blipFill>
          <a:blip r:embed="rId5"/>
          <a:stretch>
            <a:fillRect/>
          </a:stretch>
        </p:blipFill>
        <p:spPr>
          <a:xfrm>
            <a:off x="10488512" y="5216586"/>
            <a:ext cx="1585278" cy="1492992"/>
          </a:xfrm>
          <a:prstGeom prst="rect">
            <a:avLst/>
          </a:prstGeom>
        </p:spPr>
      </p:pic>
      <p:sp>
        <p:nvSpPr>
          <p:cNvPr id="3" name="Rectangle 2"/>
          <p:cNvSpPr/>
          <p:nvPr/>
        </p:nvSpPr>
        <p:spPr>
          <a:xfrm>
            <a:off x="3813294" y="3731351"/>
            <a:ext cx="4453463" cy="584775"/>
          </a:xfrm>
          <a:prstGeom prst="rect">
            <a:avLst/>
          </a:prstGeom>
        </p:spPr>
        <p:txBody>
          <a:bodyPr wrap="none">
            <a:spAutoFit/>
          </a:bodyPr>
          <a:lstStyle/>
          <a:p>
            <a:r>
              <a:rPr lang="en-US" sz="3200" dirty="0" smtClean="0">
                <a:solidFill>
                  <a:schemeClr val="bg1"/>
                </a:solidFill>
                <a:latin typeface="Sylfaen" panose="010A0502050306030303" pitchFamily="18" charset="0"/>
              </a:rPr>
              <a:t>Author</a:t>
            </a:r>
            <a:r>
              <a:rPr lang="en-US" sz="3200" dirty="0">
                <a:solidFill>
                  <a:schemeClr val="bg1"/>
                </a:solidFill>
                <a:latin typeface="Sylfaen" panose="010A0502050306030303" pitchFamily="18" charset="0"/>
              </a:rPr>
              <a:t>: </a:t>
            </a:r>
            <a:r>
              <a:rPr lang="en-US" sz="3200" dirty="0" err="1">
                <a:solidFill>
                  <a:schemeClr val="bg1"/>
                </a:solidFill>
                <a:latin typeface="Sylfaen" panose="010A0502050306030303" pitchFamily="18" charset="0"/>
              </a:rPr>
              <a:t>Sergi</a:t>
            </a:r>
            <a:r>
              <a:rPr lang="en-US" sz="3200" dirty="0">
                <a:solidFill>
                  <a:schemeClr val="bg1"/>
                </a:solidFill>
                <a:latin typeface="Sylfaen" panose="010A0502050306030303" pitchFamily="18" charset="0"/>
              </a:rPr>
              <a:t> </a:t>
            </a:r>
            <a:r>
              <a:rPr lang="en-US" sz="3200" dirty="0" err="1">
                <a:solidFill>
                  <a:schemeClr val="bg1"/>
                </a:solidFill>
                <a:latin typeface="Sylfaen" panose="010A0502050306030303" pitchFamily="18" charset="0"/>
              </a:rPr>
              <a:t>Kapanadze</a:t>
            </a:r>
            <a:endParaRPr lang="ru-RU" sz="3200" dirty="0"/>
          </a:p>
        </p:txBody>
      </p:sp>
      <p:pic>
        <p:nvPicPr>
          <p:cNvPr id="12" name="Picture 11" descr="C:\Users\User\Pictures\1 paint crops\stu_logoEn.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45533" y="91550"/>
            <a:ext cx="1295934" cy="1954998"/>
          </a:xfrm>
          <a:prstGeom prst="rect">
            <a:avLst/>
          </a:prstGeom>
          <a:noFill/>
          <a:ln>
            <a:noFill/>
          </a:ln>
        </p:spPr>
      </p:pic>
    </p:spTree>
    <p:extLst>
      <p:ext uri="{BB962C8B-B14F-4D97-AF65-F5344CB8AC3E}">
        <p14:creationId xmlns:p14="http://schemas.microsoft.com/office/powerpoint/2010/main" val="164664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Рисунок 23"/>
          <p:cNvPicPr>
            <a:picLocks noChangeAspect="1"/>
          </p:cNvPicPr>
          <p:nvPr/>
        </p:nvPicPr>
        <p:blipFill>
          <a:blip r:embed="rId2"/>
          <a:stretch>
            <a:fillRect/>
          </a:stretch>
        </p:blipFill>
        <p:spPr>
          <a:xfrm>
            <a:off x="12300" y="-14886"/>
            <a:ext cx="12179700" cy="6843114"/>
          </a:xfrm>
          <a:prstGeom prst="rect">
            <a:avLst/>
          </a:prstGeom>
        </p:spPr>
      </p:pic>
      <p:sp>
        <p:nvSpPr>
          <p:cNvPr id="46" name="Скругленный прямоугольник 45"/>
          <p:cNvSpPr/>
          <p:nvPr/>
        </p:nvSpPr>
        <p:spPr>
          <a:xfrm>
            <a:off x="3193734" y="4834022"/>
            <a:ext cx="2401959" cy="716809"/>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899047" y="215879"/>
            <a:ext cx="10515600" cy="547901"/>
          </a:xfrm>
        </p:spPr>
        <p:txBody>
          <a:bodyPr>
            <a:normAutofit/>
          </a:bodyPr>
          <a:lstStyle/>
          <a:p>
            <a:pPr algn="ctr"/>
            <a:r>
              <a:rPr lang="en-US" sz="3200">
                <a:solidFill>
                  <a:schemeClr val="bg1"/>
                </a:solidFill>
                <a:latin typeface="Sylfaen" panose="010A0502050306030303" pitchFamily="18" charset="0"/>
              </a:rPr>
              <a:t>Light interaction with matter</a:t>
            </a:r>
          </a:p>
        </p:txBody>
      </p:sp>
      <p:sp>
        <p:nvSpPr>
          <p:cNvPr id="5" name="Скругленный прямоугольник 4"/>
          <p:cNvSpPr/>
          <p:nvPr/>
        </p:nvSpPr>
        <p:spPr>
          <a:xfrm>
            <a:off x="1791805" y="974377"/>
            <a:ext cx="2803857" cy="78755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048062" y="1135607"/>
            <a:ext cx="2146041" cy="369332"/>
          </a:xfrm>
          <a:prstGeom prst="rect">
            <a:avLst/>
          </a:prstGeom>
          <a:noFill/>
        </p:spPr>
        <p:txBody>
          <a:bodyPr wrap="square" rtlCol="0">
            <a:spAutoFit/>
          </a:bodyPr>
          <a:lstStyle/>
          <a:p>
            <a:pPr algn="ctr"/>
            <a:r>
              <a:rPr lang="en-US" smtClean="0">
                <a:latin typeface="Sylfaen" panose="010A0502050306030303" pitchFamily="18" charset="0"/>
              </a:rPr>
              <a:t>Elastic Scattering</a:t>
            </a:r>
            <a:endParaRPr lang="en-US">
              <a:latin typeface="Sylfaen" panose="010A0502050306030303" pitchFamily="18" charset="0"/>
            </a:endParaRPr>
          </a:p>
        </p:txBody>
      </p:sp>
      <p:pic>
        <p:nvPicPr>
          <p:cNvPr id="9" name="Рисунок 8"/>
          <p:cNvPicPr>
            <a:picLocks noChangeAspect="1"/>
          </p:cNvPicPr>
          <p:nvPr/>
        </p:nvPicPr>
        <p:blipFill>
          <a:blip r:embed="rId3"/>
          <a:stretch>
            <a:fillRect/>
          </a:stretch>
        </p:blipFill>
        <p:spPr>
          <a:xfrm>
            <a:off x="8264373" y="993011"/>
            <a:ext cx="2810500" cy="859611"/>
          </a:xfrm>
          <a:prstGeom prst="rect">
            <a:avLst/>
          </a:prstGeom>
        </p:spPr>
      </p:pic>
      <p:sp>
        <p:nvSpPr>
          <p:cNvPr id="10" name="TextBox 9"/>
          <p:cNvSpPr txBox="1"/>
          <p:nvPr/>
        </p:nvSpPr>
        <p:spPr>
          <a:xfrm>
            <a:off x="8376834" y="1135607"/>
            <a:ext cx="2585573" cy="646331"/>
          </a:xfrm>
          <a:prstGeom prst="rect">
            <a:avLst/>
          </a:prstGeom>
          <a:noFill/>
        </p:spPr>
        <p:txBody>
          <a:bodyPr wrap="square" rtlCol="0">
            <a:spAutoFit/>
          </a:bodyPr>
          <a:lstStyle/>
          <a:p>
            <a:pPr algn="ctr"/>
            <a:r>
              <a:rPr lang="en-US" smtClean="0">
                <a:latin typeface="Sylfaen" panose="010A0502050306030303" pitchFamily="18" charset="0"/>
              </a:rPr>
              <a:t>Inelastic Scattering </a:t>
            </a:r>
            <a:r>
              <a:rPr lang="ka-GE" smtClean="0">
                <a:latin typeface="Sylfaen" panose="010A0502050306030303" pitchFamily="18" charset="0"/>
              </a:rPr>
              <a:t>(</a:t>
            </a:r>
            <a:r>
              <a:rPr lang="en-US" smtClean="0">
                <a:latin typeface="Sylfaen" panose="010A0502050306030303" pitchFamily="18" charset="0"/>
              </a:rPr>
              <a:t>Raman Effect</a:t>
            </a:r>
            <a:r>
              <a:rPr lang="ka-GE" smtClean="0">
                <a:latin typeface="Sylfaen" panose="010A0502050306030303" pitchFamily="18" charset="0"/>
              </a:rPr>
              <a:t>)</a:t>
            </a:r>
            <a:endParaRPr lang="en-US">
              <a:latin typeface="Sylfaen" panose="010A0502050306030303" pitchFamily="18" charset="0"/>
            </a:endParaRPr>
          </a:p>
        </p:txBody>
      </p:sp>
      <p:sp>
        <p:nvSpPr>
          <p:cNvPr id="20" name="Скругленный прямоугольник 19"/>
          <p:cNvSpPr/>
          <p:nvPr/>
        </p:nvSpPr>
        <p:spPr>
          <a:xfrm>
            <a:off x="305406" y="3152764"/>
            <a:ext cx="2341988" cy="774441"/>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377673" y="4976692"/>
            <a:ext cx="2034079" cy="369332"/>
          </a:xfrm>
          <a:prstGeom prst="rect">
            <a:avLst/>
          </a:prstGeom>
          <a:noFill/>
        </p:spPr>
        <p:txBody>
          <a:bodyPr wrap="square" rtlCol="0">
            <a:spAutoFit/>
          </a:bodyPr>
          <a:lstStyle/>
          <a:p>
            <a:pPr algn="ctr"/>
            <a:r>
              <a:rPr lang="en-US" smtClean="0">
                <a:latin typeface="Sylfaen" panose="010A0502050306030303" pitchFamily="18" charset="0"/>
              </a:rPr>
              <a:t>Raileigh scattering</a:t>
            </a:r>
            <a:endParaRPr lang="en-US">
              <a:latin typeface="Sylfaen" panose="010A0502050306030303" pitchFamily="18" charset="0"/>
            </a:endParaRPr>
          </a:p>
        </p:txBody>
      </p:sp>
      <p:sp>
        <p:nvSpPr>
          <p:cNvPr id="22" name="Скругленный прямоугольник 21"/>
          <p:cNvSpPr/>
          <p:nvPr/>
        </p:nvSpPr>
        <p:spPr>
          <a:xfrm>
            <a:off x="4030578" y="3197674"/>
            <a:ext cx="3201464" cy="758499"/>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186331" y="3368343"/>
            <a:ext cx="2992016" cy="369332"/>
          </a:xfrm>
          <a:prstGeom prst="rect">
            <a:avLst/>
          </a:prstGeom>
          <a:noFill/>
        </p:spPr>
        <p:txBody>
          <a:bodyPr wrap="square" rtlCol="0">
            <a:spAutoFit/>
          </a:bodyPr>
          <a:lstStyle/>
          <a:p>
            <a:pPr algn="ctr"/>
            <a:r>
              <a:rPr lang="en-US" smtClean="0">
                <a:latin typeface="Sylfaen" panose="010A0502050306030303" pitchFamily="18" charset="0"/>
              </a:rPr>
              <a:t>Atoms and molecules</a:t>
            </a:r>
            <a:endParaRPr lang="en-US">
              <a:latin typeface="Sylfaen" panose="010A0502050306030303" pitchFamily="18" charset="0"/>
            </a:endParaRPr>
          </a:p>
        </p:txBody>
      </p:sp>
      <p:sp>
        <p:nvSpPr>
          <p:cNvPr id="30" name="TextBox 29"/>
          <p:cNvSpPr txBox="1"/>
          <p:nvPr/>
        </p:nvSpPr>
        <p:spPr>
          <a:xfrm>
            <a:off x="591956" y="3310605"/>
            <a:ext cx="1768888" cy="369332"/>
          </a:xfrm>
          <a:prstGeom prst="rect">
            <a:avLst/>
          </a:prstGeom>
          <a:noFill/>
        </p:spPr>
        <p:txBody>
          <a:bodyPr wrap="square" rtlCol="0">
            <a:spAutoFit/>
          </a:bodyPr>
          <a:lstStyle/>
          <a:p>
            <a:pPr algn="ctr"/>
            <a:r>
              <a:rPr lang="en-US" smtClean="0">
                <a:latin typeface="Sylfaen" panose="010A0502050306030303" pitchFamily="18" charset="0"/>
              </a:rPr>
              <a:t>Free electrons</a:t>
            </a:r>
            <a:endParaRPr lang="en-US">
              <a:latin typeface="Sylfaen" panose="010A0502050306030303" pitchFamily="18" charset="0"/>
            </a:endParaRPr>
          </a:p>
        </p:txBody>
      </p:sp>
      <p:cxnSp>
        <p:nvCxnSpPr>
          <p:cNvPr id="34" name="Прямая со стрелкой 33"/>
          <p:cNvCxnSpPr/>
          <p:nvPr/>
        </p:nvCxnSpPr>
        <p:spPr>
          <a:xfrm>
            <a:off x="1476400" y="3910291"/>
            <a:ext cx="0" cy="905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Скругленный прямоугольник 34"/>
          <p:cNvSpPr/>
          <p:nvPr/>
        </p:nvSpPr>
        <p:spPr>
          <a:xfrm>
            <a:off x="154869" y="4834022"/>
            <a:ext cx="2643062" cy="727787"/>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406979" y="5013250"/>
            <a:ext cx="2188563" cy="369332"/>
          </a:xfrm>
          <a:prstGeom prst="rect">
            <a:avLst/>
          </a:prstGeom>
          <a:noFill/>
        </p:spPr>
        <p:txBody>
          <a:bodyPr wrap="square" rtlCol="0">
            <a:spAutoFit/>
          </a:bodyPr>
          <a:lstStyle/>
          <a:p>
            <a:pPr algn="ctr"/>
            <a:r>
              <a:rPr lang="en-US" smtClean="0">
                <a:latin typeface="Sylfaen" panose="010A0502050306030303" pitchFamily="18" charset="0"/>
              </a:rPr>
              <a:t>Thomson </a:t>
            </a:r>
            <a:r>
              <a:rPr lang="en-US">
                <a:latin typeface="Sylfaen" panose="010A0502050306030303" pitchFamily="18" charset="0"/>
              </a:rPr>
              <a:t>effect</a:t>
            </a:r>
          </a:p>
        </p:txBody>
      </p:sp>
      <p:sp>
        <p:nvSpPr>
          <p:cNvPr id="53" name="Скругленный прямоугольник 52"/>
          <p:cNvSpPr/>
          <p:nvPr/>
        </p:nvSpPr>
        <p:spPr>
          <a:xfrm>
            <a:off x="5991496" y="4815361"/>
            <a:ext cx="1947621" cy="73547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156847" y="4995660"/>
            <a:ext cx="1616917" cy="369332"/>
          </a:xfrm>
          <a:prstGeom prst="rect">
            <a:avLst/>
          </a:prstGeom>
          <a:noFill/>
        </p:spPr>
        <p:txBody>
          <a:bodyPr wrap="square" rtlCol="0">
            <a:spAutoFit/>
          </a:bodyPr>
          <a:lstStyle/>
          <a:p>
            <a:pPr algn="ctr"/>
            <a:r>
              <a:rPr lang="en-US" smtClean="0">
                <a:latin typeface="Sylfaen" panose="010A0502050306030303" pitchFamily="18" charset="0"/>
              </a:rPr>
              <a:t>Mie scattering</a:t>
            </a:r>
            <a:endParaRPr lang="en-US">
              <a:latin typeface="Sylfaen" panose="010A0502050306030303" pitchFamily="18" charset="0"/>
            </a:endParaRPr>
          </a:p>
        </p:txBody>
      </p:sp>
      <p:cxnSp>
        <p:nvCxnSpPr>
          <p:cNvPr id="55" name="Соединительная линия уступом 54"/>
          <p:cNvCxnSpPr>
            <a:stCxn id="22" idx="2"/>
            <a:endCxn id="46" idx="0"/>
          </p:cNvCxnSpPr>
          <p:nvPr/>
        </p:nvCxnSpPr>
        <p:spPr>
          <a:xfrm rot="5400000">
            <a:off x="4574088" y="3776799"/>
            <a:ext cx="877849" cy="123659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Соединительная линия уступом 56"/>
          <p:cNvCxnSpPr>
            <a:stCxn id="22" idx="2"/>
            <a:endCxn id="53" idx="0"/>
          </p:cNvCxnSpPr>
          <p:nvPr/>
        </p:nvCxnSpPr>
        <p:spPr>
          <a:xfrm rot="16200000" flipH="1">
            <a:off x="5868714" y="3718768"/>
            <a:ext cx="859188" cy="133399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Соединительная линия уступом 62"/>
          <p:cNvCxnSpPr>
            <a:endCxn id="20" idx="0"/>
          </p:cNvCxnSpPr>
          <p:nvPr/>
        </p:nvCxnSpPr>
        <p:spPr>
          <a:xfrm rot="5400000">
            <a:off x="1639649" y="1598678"/>
            <a:ext cx="1390837" cy="1717334"/>
          </a:xfrm>
          <a:prstGeom prst="bentConnector3">
            <a:avLst>
              <a:gd name="adj1" fmla="val 5134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Соединительная линия уступом 64"/>
          <p:cNvCxnSpPr/>
          <p:nvPr/>
        </p:nvCxnSpPr>
        <p:spPr>
          <a:xfrm rot="16200000" flipH="1">
            <a:off x="3694650" y="1261013"/>
            <a:ext cx="1435747" cy="243757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Скругленный прямоугольник 73"/>
          <p:cNvSpPr/>
          <p:nvPr/>
        </p:nvSpPr>
        <p:spPr>
          <a:xfrm>
            <a:off x="7613102" y="2523648"/>
            <a:ext cx="2044638" cy="844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7687891" y="2622828"/>
            <a:ext cx="1895060" cy="646331"/>
          </a:xfrm>
          <a:prstGeom prst="rect">
            <a:avLst/>
          </a:prstGeom>
          <a:noFill/>
        </p:spPr>
        <p:txBody>
          <a:bodyPr wrap="square" rtlCol="0">
            <a:spAutoFit/>
          </a:bodyPr>
          <a:lstStyle/>
          <a:p>
            <a:pPr algn="ctr"/>
            <a:r>
              <a:rPr lang="en-US" smtClean="0">
                <a:latin typeface="Sylfaen" panose="010A0502050306030303" pitchFamily="18" charset="0"/>
              </a:rPr>
              <a:t>Brillouin </a:t>
            </a:r>
            <a:r>
              <a:rPr lang="en-US">
                <a:latin typeface="Sylfaen" panose="010A0502050306030303" pitchFamily="18" charset="0"/>
              </a:rPr>
              <a:t>scattering</a:t>
            </a:r>
          </a:p>
        </p:txBody>
      </p:sp>
      <p:sp>
        <p:nvSpPr>
          <p:cNvPr id="78" name="Скругленный прямоугольник 77"/>
          <p:cNvSpPr/>
          <p:nvPr/>
        </p:nvSpPr>
        <p:spPr>
          <a:xfrm>
            <a:off x="10151705" y="2523648"/>
            <a:ext cx="1903445" cy="844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10305848" y="2622829"/>
            <a:ext cx="1595158" cy="646331"/>
          </a:xfrm>
          <a:prstGeom prst="rect">
            <a:avLst/>
          </a:prstGeom>
          <a:noFill/>
        </p:spPr>
        <p:txBody>
          <a:bodyPr wrap="square" rtlCol="0">
            <a:spAutoFit/>
          </a:bodyPr>
          <a:lstStyle/>
          <a:p>
            <a:pPr algn="ctr"/>
            <a:r>
              <a:rPr lang="en-US" smtClean="0">
                <a:latin typeface="Sylfaen" panose="010A0502050306030303" pitchFamily="18" charset="0"/>
              </a:rPr>
              <a:t>Compton effect</a:t>
            </a:r>
            <a:endParaRPr lang="en-US">
              <a:latin typeface="Sylfaen" panose="010A0502050306030303" pitchFamily="18" charset="0"/>
            </a:endParaRPr>
          </a:p>
        </p:txBody>
      </p:sp>
      <p:cxnSp>
        <p:nvCxnSpPr>
          <p:cNvPr id="81" name="Соединительная линия уступом 80"/>
          <p:cNvCxnSpPr/>
          <p:nvPr/>
        </p:nvCxnSpPr>
        <p:spPr>
          <a:xfrm rot="16200000" flipH="1">
            <a:off x="10015990" y="1471233"/>
            <a:ext cx="741710" cy="143380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Соединительная линия уступом 85"/>
          <p:cNvCxnSpPr>
            <a:stCxn id="9" idx="2"/>
            <a:endCxn id="74" idx="0"/>
          </p:cNvCxnSpPr>
          <p:nvPr/>
        </p:nvCxnSpPr>
        <p:spPr>
          <a:xfrm rot="5400000">
            <a:off x="8817009" y="1671034"/>
            <a:ext cx="671026" cy="103420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Скругленный прямоугольник 2"/>
          <p:cNvSpPr/>
          <p:nvPr/>
        </p:nvSpPr>
        <p:spPr>
          <a:xfrm>
            <a:off x="8104468" y="4058507"/>
            <a:ext cx="3796538" cy="10963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514006" y="4283514"/>
            <a:ext cx="2971861" cy="646331"/>
          </a:xfrm>
          <a:prstGeom prst="rect">
            <a:avLst/>
          </a:prstGeom>
          <a:noFill/>
        </p:spPr>
        <p:txBody>
          <a:bodyPr wrap="square" rtlCol="0">
            <a:spAutoFit/>
          </a:bodyPr>
          <a:lstStyle/>
          <a:p>
            <a:pPr algn="ctr"/>
            <a:r>
              <a:rPr lang="en-US" smtClean="0">
                <a:latin typeface="Sylfaen" panose="010A0502050306030303" pitchFamily="18" charset="0"/>
              </a:rPr>
              <a:t>Stokes</a:t>
            </a:r>
            <a:r>
              <a:rPr lang="ka-GE" smtClean="0">
                <a:latin typeface="Sylfaen" panose="010A0502050306030303" pitchFamily="18" charset="0"/>
              </a:rPr>
              <a:t> </a:t>
            </a:r>
            <a:r>
              <a:rPr lang="en-US" smtClean="0">
                <a:latin typeface="Sylfaen" panose="010A0502050306030303" pitchFamily="18" charset="0"/>
              </a:rPr>
              <a:t>or</a:t>
            </a:r>
            <a:r>
              <a:rPr lang="ka-GE" smtClean="0">
                <a:latin typeface="Sylfaen" panose="010A0502050306030303" pitchFamily="18" charset="0"/>
              </a:rPr>
              <a:t> </a:t>
            </a:r>
            <a:r>
              <a:rPr lang="en-US" smtClean="0">
                <a:latin typeface="Sylfaen" panose="010A0502050306030303" pitchFamily="18" charset="0"/>
              </a:rPr>
              <a:t>Anti-Stokes scattering</a:t>
            </a:r>
            <a:endParaRPr lang="en-US">
              <a:latin typeface="Sylfaen" panose="010A0502050306030303" pitchFamily="18" charset="0"/>
            </a:endParaRPr>
          </a:p>
        </p:txBody>
      </p:sp>
      <p:cxnSp>
        <p:nvCxnSpPr>
          <p:cNvPr id="8" name="Соединительная линия уступом 7"/>
          <p:cNvCxnSpPr>
            <a:stCxn id="74" idx="2"/>
            <a:endCxn id="3" idx="0"/>
          </p:cNvCxnSpPr>
          <p:nvPr/>
        </p:nvCxnSpPr>
        <p:spPr>
          <a:xfrm rot="16200000" flipH="1">
            <a:off x="8973997" y="3029767"/>
            <a:ext cx="690164" cy="136731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Соединительная линия уступом 11"/>
          <p:cNvCxnSpPr>
            <a:stCxn id="78" idx="2"/>
            <a:endCxn id="3" idx="0"/>
          </p:cNvCxnSpPr>
          <p:nvPr/>
        </p:nvCxnSpPr>
        <p:spPr>
          <a:xfrm rot="5400000">
            <a:off x="10208001" y="3163080"/>
            <a:ext cx="690164" cy="110069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3693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037" y="99312"/>
            <a:ext cx="10515600" cy="717226"/>
          </a:xfrm>
        </p:spPr>
        <p:txBody>
          <a:bodyPr>
            <a:normAutofit/>
          </a:bodyPr>
          <a:lstStyle/>
          <a:p>
            <a:pPr algn="ctr"/>
            <a:r>
              <a:rPr lang="en-US" sz="3600" dirty="0">
                <a:latin typeface="Sylfaen" panose="010A0502050306030303" pitchFamily="18" charset="0"/>
              </a:rPr>
              <a:t>Light interaction with matter</a:t>
            </a:r>
          </a:p>
        </p:txBody>
      </p:sp>
      <p:sp>
        <p:nvSpPr>
          <p:cNvPr id="3" name="Объект 2"/>
          <p:cNvSpPr>
            <a:spLocks noGrp="1"/>
          </p:cNvSpPr>
          <p:nvPr>
            <p:ph sz="half" idx="1"/>
          </p:nvPr>
        </p:nvSpPr>
        <p:spPr>
          <a:xfrm>
            <a:off x="744895" y="2357727"/>
            <a:ext cx="5181600" cy="499577"/>
          </a:xfrm>
        </p:spPr>
        <p:txBody>
          <a:bodyPr>
            <a:normAutofit/>
          </a:bodyPr>
          <a:lstStyle/>
          <a:p>
            <a:pPr algn="ctr"/>
            <a:r>
              <a:rPr lang="en-US" sz="2000" smtClean="0">
                <a:latin typeface="Sylfaen" panose="010A0502050306030303" pitchFamily="18" charset="0"/>
              </a:rPr>
              <a:t>Elastic scattering</a:t>
            </a:r>
            <a:endParaRPr lang="en-US" sz="2000">
              <a:latin typeface="Sylfaen" panose="010A0502050306030303" pitchFamily="18" charset="0"/>
            </a:endParaRPr>
          </a:p>
        </p:txBody>
      </p:sp>
      <p:sp>
        <p:nvSpPr>
          <p:cNvPr id="4" name="Объект 3"/>
          <p:cNvSpPr>
            <a:spLocks noGrp="1"/>
          </p:cNvSpPr>
          <p:nvPr>
            <p:ph sz="half" idx="2"/>
          </p:nvPr>
        </p:nvSpPr>
        <p:spPr>
          <a:xfrm>
            <a:off x="6480004" y="2357727"/>
            <a:ext cx="2976078" cy="449457"/>
          </a:xfrm>
        </p:spPr>
        <p:txBody>
          <a:bodyPr>
            <a:normAutofit/>
          </a:bodyPr>
          <a:lstStyle/>
          <a:p>
            <a:pPr algn="ctr"/>
            <a:r>
              <a:rPr lang="en-US" sz="2000" smtClean="0">
                <a:latin typeface="Sylfaen" panose="010A0502050306030303" pitchFamily="18" charset="0"/>
              </a:rPr>
              <a:t>Inelastic scattering</a:t>
            </a:r>
            <a:endParaRPr lang="en-US" sz="2000">
              <a:latin typeface="Sylfaen" panose="010A0502050306030303" pitchFamily="18" charset="0"/>
            </a:endParaRPr>
          </a:p>
        </p:txBody>
      </p:sp>
      <p:pic>
        <p:nvPicPr>
          <p:cNvPr id="5" name="Рисунок 4"/>
          <p:cNvPicPr>
            <a:picLocks noChangeAspect="1"/>
          </p:cNvPicPr>
          <p:nvPr/>
        </p:nvPicPr>
        <p:blipFill>
          <a:blip r:embed="rId2"/>
          <a:stretch>
            <a:fillRect/>
          </a:stretch>
        </p:blipFill>
        <p:spPr>
          <a:xfrm>
            <a:off x="1349830" y="2857304"/>
            <a:ext cx="9153330" cy="3452424"/>
          </a:xfrm>
          <a:prstGeom prst="rect">
            <a:avLst/>
          </a:prstGeom>
        </p:spPr>
      </p:pic>
      <p:sp>
        <p:nvSpPr>
          <p:cNvPr id="6" name="TextBox 5"/>
          <p:cNvSpPr txBox="1"/>
          <p:nvPr/>
        </p:nvSpPr>
        <p:spPr>
          <a:xfrm>
            <a:off x="1651518" y="5635690"/>
            <a:ext cx="3340360" cy="391886"/>
          </a:xfrm>
          <a:prstGeom prst="rect">
            <a:avLst/>
          </a:prstGeom>
          <a:noFill/>
        </p:spPr>
        <p:txBody>
          <a:bodyPr wrap="square" rtlCol="0">
            <a:spAutoFit/>
          </a:bodyPr>
          <a:lstStyle/>
          <a:p>
            <a:endParaRPr lang="en-US"/>
          </a:p>
        </p:txBody>
      </p:sp>
      <mc:AlternateContent xmlns:mc="http://schemas.openxmlformats.org/markup-compatibility/2006" xmlns:a14="http://schemas.microsoft.com/office/drawing/2010/main">
        <mc:Choice Requires="a14">
          <p:sp>
            <p:nvSpPr>
              <p:cNvPr id="7" name="TextBox 6"/>
              <p:cNvSpPr txBox="1"/>
              <p:nvPr/>
            </p:nvSpPr>
            <p:spPr>
              <a:xfrm>
                <a:off x="191386" y="901036"/>
                <a:ext cx="11876567" cy="1621982"/>
              </a:xfrm>
              <a:prstGeom prst="rect">
                <a:avLst/>
              </a:prstGeom>
              <a:noFill/>
            </p:spPr>
            <p:txBody>
              <a:bodyPr wrap="square" rtlCol="0">
                <a:spAutoFit/>
              </a:bodyPr>
              <a:lstStyle/>
              <a:p>
                <a:r>
                  <a:rPr lang="en-US" sz="2400" dirty="0" smtClean="0">
                    <a:latin typeface="Sylfaen" panose="010A0502050306030303" pitchFamily="18" charset="0"/>
                  </a:rPr>
                  <a:t>The energy and momentum of a system are conserved when light is reflected by matter</a:t>
                </a:r>
                <a:r>
                  <a:rPr lang="ka-GE" sz="2400" dirty="0" smtClean="0">
                    <a:latin typeface="Sylfaen" panose="010A0502050306030303" pitchFamily="18" charset="0"/>
                  </a:rPr>
                  <a:t>:</a:t>
                </a:r>
              </a:p>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ka-GE" sz="2400" i="1">
                              <a:latin typeface="Cambria Math" panose="02040503050406030204" pitchFamily="18" charset="0"/>
                            </a:rPr>
                            <m:t>𝜔</m:t>
                          </m:r>
                        </m:e>
                        <m:sub>
                          <m:r>
                            <a:rPr lang="en-US" sz="2400" b="0" i="1" smtClean="0">
                              <a:latin typeface="Cambria Math" panose="02040503050406030204" pitchFamily="18" charset="0"/>
                            </a:rPr>
                            <m:t>𝑠𝑐𝑎𝑡</m:t>
                          </m:r>
                        </m:sub>
                      </m:sSub>
                      <m:r>
                        <a:rPr lang="ka-GE" sz="2400" i="1">
                          <a:latin typeface="Cambria Math" panose="02040503050406030204" pitchFamily="18" charset="0"/>
                        </a:rPr>
                        <m:t>=</m:t>
                      </m:r>
                      <m:sSub>
                        <m:sSubPr>
                          <m:ctrlPr>
                            <a:rPr lang="en-US" sz="2400" i="1">
                              <a:latin typeface="Cambria Math" panose="02040503050406030204" pitchFamily="18" charset="0"/>
                            </a:rPr>
                          </m:ctrlPr>
                        </m:sSubPr>
                        <m:e>
                          <m:r>
                            <a:rPr lang="ka-GE" sz="2400" i="1">
                              <a:latin typeface="Cambria Math" panose="02040503050406030204" pitchFamily="18" charset="0"/>
                            </a:rPr>
                            <m:t>𝜔</m:t>
                          </m:r>
                        </m:e>
                        <m:sub>
                          <m:r>
                            <a:rPr lang="en-US" sz="2400" b="0" i="1" smtClean="0">
                              <a:latin typeface="Cambria Math" panose="02040503050406030204" pitchFamily="18" charset="0"/>
                            </a:rPr>
                            <m:t>𝑝</m:t>
                          </m:r>
                        </m:sub>
                      </m:sSub>
                      <m:r>
                        <a:rPr lang="ka-GE" sz="2400" i="1">
                          <a:latin typeface="Cambria Math" panose="02040503050406030204" pitchFamily="18" charset="0"/>
                        </a:rPr>
                        <m:t>±</m:t>
                      </m:r>
                      <m:sSub>
                        <m:sSubPr>
                          <m:ctrlPr>
                            <a:rPr lang="en-US" sz="2400" i="1">
                              <a:latin typeface="Cambria Math" panose="02040503050406030204" pitchFamily="18" charset="0"/>
                            </a:rPr>
                          </m:ctrlPr>
                        </m:sSubPr>
                        <m:e>
                          <m:r>
                            <a:rPr lang="ka-GE" sz="2400" i="1">
                              <a:latin typeface="Cambria Math" panose="02040503050406030204" pitchFamily="18" charset="0"/>
                            </a:rPr>
                            <m:t>𝜔</m:t>
                          </m:r>
                        </m:e>
                        <m:sub>
                          <m:r>
                            <a:rPr lang="en-US" sz="2400" b="0" i="1" smtClean="0">
                              <a:latin typeface="Cambria Math" panose="02040503050406030204" pitchFamily="18" charset="0"/>
                            </a:rPr>
                            <m:t>𝑜𝑠𝑐</m:t>
                          </m:r>
                        </m:sub>
                      </m:sSub>
                    </m:oMath>
                  </m:oMathPara>
                </a14:m>
                <a:endParaRPr lang="en-US" sz="2400" dirty="0"/>
              </a:p>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𝑘</m:t>
                              </m:r>
                            </m:e>
                          </m:acc>
                        </m:e>
                        <m:sub>
                          <m:r>
                            <a:rPr lang="en-US" sz="2400" b="0" i="1" smtClean="0">
                              <a:latin typeface="Cambria Math" panose="02040503050406030204" pitchFamily="18" charset="0"/>
                            </a:rPr>
                            <m:t>𝑠𝑐𝑎𝑡</m:t>
                          </m:r>
                        </m:sub>
                      </m:sSub>
                      <m:r>
                        <a:rPr lang="ka-GE" sz="2400" i="1">
                          <a:latin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𝑘</m:t>
                              </m:r>
                            </m:e>
                          </m:acc>
                        </m:e>
                        <m:sub>
                          <m:r>
                            <a:rPr lang="en-US" sz="2400" b="0" i="1" smtClean="0">
                              <a:latin typeface="Cambria Math" panose="02040503050406030204" pitchFamily="18" charset="0"/>
                            </a:rPr>
                            <m:t>𝑝</m:t>
                          </m:r>
                        </m:sub>
                      </m:sSub>
                      <m:r>
                        <a:rPr lang="ka-GE" sz="2400" i="1">
                          <a:latin typeface="Cambria Math" panose="02040503050406030204" pitchFamily="18" charset="0"/>
                        </a:rPr>
                        <m:t>±</m:t>
                      </m:r>
                      <m:sSub>
                        <m:sSubPr>
                          <m:ctrlPr>
                            <a:rPr lang="ka-GE" sz="2400" i="1" smtClean="0">
                              <a:latin typeface="Cambria Math" panose="02040503050406030204" pitchFamily="18" charset="0"/>
                            </a:rPr>
                          </m:ctrlPr>
                        </m:sSubPr>
                        <m:e>
                          <m:acc>
                            <m:accPr>
                              <m:chr m:val="⃗"/>
                              <m:ctrlPr>
                                <a:rPr lang="ka-GE" sz="2400" i="1" smtClean="0">
                                  <a:latin typeface="Cambria Math" panose="02040503050406030204" pitchFamily="18" charset="0"/>
                                </a:rPr>
                              </m:ctrlPr>
                            </m:accPr>
                            <m:e>
                              <m:r>
                                <a:rPr lang="en-US" sz="2400" b="0" i="1" smtClean="0">
                                  <a:latin typeface="Cambria Math" panose="02040503050406030204" pitchFamily="18" charset="0"/>
                                </a:rPr>
                                <m:t>𝑘</m:t>
                              </m:r>
                            </m:e>
                          </m:acc>
                        </m:e>
                        <m:sub>
                          <m:r>
                            <a:rPr lang="en-US" sz="2400" b="0" i="1" smtClean="0">
                              <a:latin typeface="Cambria Math" panose="02040503050406030204" pitchFamily="18" charset="0"/>
                            </a:rPr>
                            <m:t>𝑞</m:t>
                          </m:r>
                        </m:sub>
                      </m:sSub>
                    </m:oMath>
                  </m:oMathPara>
                </a14:m>
                <a:endParaRPr lang="en-US" sz="2400" dirty="0"/>
              </a:p>
              <a:p>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91386" y="901036"/>
                <a:ext cx="11876567" cy="1621982"/>
              </a:xfrm>
              <a:prstGeom prst="rect">
                <a:avLst/>
              </a:prstGeom>
              <a:blipFill>
                <a:blip r:embed="rId3"/>
                <a:stretch>
                  <a:fillRect l="-770" t="-2632"/>
                </a:stretch>
              </a:blipFill>
            </p:spPr>
            <p:txBody>
              <a:bodyPr/>
              <a:lstStyle/>
              <a:p>
                <a:r>
                  <a:rPr lang="en-US">
                    <a:noFill/>
                  </a:rPr>
                  <a:t> </a:t>
                </a:r>
              </a:p>
            </p:txBody>
          </p:sp>
        </mc:Fallback>
      </mc:AlternateContent>
      <p:sp>
        <p:nvSpPr>
          <p:cNvPr id="8" name="TextBox 7"/>
          <p:cNvSpPr txBox="1"/>
          <p:nvPr/>
        </p:nvSpPr>
        <p:spPr>
          <a:xfrm>
            <a:off x="4000500" y="6381750"/>
            <a:ext cx="4352925" cy="369332"/>
          </a:xfrm>
          <a:prstGeom prst="rect">
            <a:avLst/>
          </a:prstGeom>
          <a:noFill/>
        </p:spPr>
        <p:txBody>
          <a:bodyPr wrap="square" rtlCol="0">
            <a:spAutoFit/>
          </a:bodyPr>
          <a:lstStyle/>
          <a:p>
            <a:pPr algn="ctr"/>
            <a:r>
              <a:rPr lang="en-US" smtClean="0">
                <a:latin typeface="Sylfaen" panose="010A0502050306030303" pitchFamily="18" charset="0"/>
              </a:rPr>
              <a:t>  fig.6 Types of light scattering [6]</a:t>
            </a:r>
            <a:endParaRPr lang="en-US">
              <a:latin typeface="Sylfaen" panose="010A0502050306030303" pitchFamily="18" charset="0"/>
            </a:endParaRPr>
          </a:p>
        </p:txBody>
      </p:sp>
    </p:spTree>
    <p:extLst>
      <p:ext uri="{BB962C8B-B14F-4D97-AF65-F5344CB8AC3E}">
        <p14:creationId xmlns:p14="http://schemas.microsoft.com/office/powerpoint/2010/main" val="3236471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8869" y="85208"/>
            <a:ext cx="10515600" cy="941159"/>
          </a:xfrm>
        </p:spPr>
        <p:txBody>
          <a:bodyPr>
            <a:normAutofit fontScale="90000"/>
          </a:bodyPr>
          <a:lstStyle/>
          <a:p>
            <a:pPr algn="ctr"/>
            <a:r>
              <a:rPr lang="en-US" sz="3200" dirty="0" smtClean="0">
                <a:latin typeface="Sylfaen" panose="010A0502050306030303" pitchFamily="18" charset="0"/>
              </a:rPr>
              <a:t>How can we use spectroscopic methods </a:t>
            </a:r>
            <a:r>
              <a:rPr lang="en-US" sz="3200" smtClean="0">
                <a:latin typeface="Sylfaen" panose="010A0502050306030303" pitchFamily="18" charset="0"/>
              </a:rPr>
              <a:t>for identification </a:t>
            </a:r>
            <a:r>
              <a:rPr lang="en-US" sz="3200" dirty="0" smtClean="0">
                <a:latin typeface="Sylfaen" panose="010A0502050306030303" pitchFamily="18" charset="0"/>
              </a:rPr>
              <a:t>of viral particles?</a:t>
            </a:r>
            <a:endParaRPr lang="en-US" sz="3200" dirty="0">
              <a:latin typeface="Sylfaen" panose="010A0502050306030303" pitchFamily="18" charset="0"/>
            </a:endParaRPr>
          </a:p>
        </p:txBody>
      </p:sp>
      <p:sp>
        <p:nvSpPr>
          <p:cNvPr id="3" name="Объект 2"/>
          <p:cNvSpPr>
            <a:spLocks noGrp="1"/>
          </p:cNvSpPr>
          <p:nvPr>
            <p:ph sz="half" idx="1"/>
          </p:nvPr>
        </p:nvSpPr>
        <p:spPr>
          <a:xfrm>
            <a:off x="0" y="1101010"/>
            <a:ext cx="12173339" cy="1056974"/>
          </a:xfrm>
        </p:spPr>
        <p:txBody>
          <a:bodyPr>
            <a:normAutofit/>
          </a:bodyPr>
          <a:lstStyle/>
          <a:p>
            <a:pPr marL="0" indent="0" algn="just">
              <a:lnSpc>
                <a:spcPct val="110000"/>
              </a:lnSpc>
              <a:buNone/>
            </a:pPr>
            <a:r>
              <a:rPr lang="ka-GE" sz="2200" dirty="0" smtClean="0">
                <a:latin typeface="Sylfaen" panose="010A0502050306030303" pitchFamily="18" charset="0"/>
              </a:rPr>
              <a:t>„</a:t>
            </a:r>
            <a:r>
              <a:rPr lang="en-US" sz="2200" dirty="0" smtClean="0">
                <a:latin typeface="Sylfaen" panose="010A0502050306030303" pitchFamily="18" charset="0"/>
              </a:rPr>
              <a:t>Fingerprints</a:t>
            </a:r>
            <a:r>
              <a:rPr lang="ka-GE" sz="2200" dirty="0" smtClean="0">
                <a:latin typeface="Sylfaen" panose="010A0502050306030303" pitchFamily="18" charset="0"/>
              </a:rPr>
              <a:t>“</a:t>
            </a:r>
            <a:r>
              <a:rPr lang="en-US" sz="2200" dirty="0" smtClean="0">
                <a:latin typeface="Sylfaen" panose="010A0502050306030303" pitchFamily="18" charset="0"/>
              </a:rPr>
              <a:t> </a:t>
            </a:r>
            <a:r>
              <a:rPr lang="en-US" sz="2200" dirty="0">
                <a:latin typeface="Sylfaen" panose="010A0502050306030303" pitchFamily="18" charset="0"/>
              </a:rPr>
              <a:t>of viral particles can be considered as </a:t>
            </a:r>
            <a:r>
              <a:rPr lang="en-US" sz="2200" dirty="0" smtClean="0">
                <a:latin typeface="Sylfaen" panose="010A0502050306030303" pitchFamily="18" charset="0"/>
              </a:rPr>
              <a:t>absorption</a:t>
            </a:r>
            <a:r>
              <a:rPr lang="ka-GE" sz="2200" dirty="0" smtClean="0">
                <a:latin typeface="Sylfaen" panose="010A0502050306030303" pitchFamily="18" charset="0"/>
              </a:rPr>
              <a:t>/</a:t>
            </a:r>
            <a:r>
              <a:rPr lang="en-US" sz="2200" dirty="0" smtClean="0">
                <a:latin typeface="Sylfaen" panose="010A0502050306030303" pitchFamily="18" charset="0"/>
              </a:rPr>
              <a:t>scattering </a:t>
            </a:r>
            <a:r>
              <a:rPr lang="en-US" sz="2200" smtClean="0">
                <a:latin typeface="Sylfaen" panose="010A0502050306030303" pitchFamily="18" charset="0"/>
              </a:rPr>
              <a:t>peaks of spectra </a:t>
            </a:r>
            <a:r>
              <a:rPr lang="en-US" sz="2200" dirty="0">
                <a:latin typeface="Sylfaen" panose="010A0502050306030303" pitchFamily="18" charset="0"/>
              </a:rPr>
              <a:t>that appear due to the presence of viral particle components in biomaterials.</a:t>
            </a:r>
            <a:endParaRPr lang="ka-GE" sz="2200" dirty="0" smtClean="0">
              <a:latin typeface="Sylfaen" panose="010A0502050306030303" pitchFamily="18" charset="0"/>
            </a:endParaRPr>
          </a:p>
          <a:p>
            <a:endParaRPr lang="en-US" dirty="0">
              <a:latin typeface="Sylfaen" panose="010A0502050306030303" pitchFamily="18" charset="0"/>
            </a:endParaRPr>
          </a:p>
        </p:txBody>
      </p:sp>
      <p:pic>
        <p:nvPicPr>
          <p:cNvPr id="1026" name="Picture 2" descr="An external file that holds a picture, illustration, etc.&#10;Object name is 12551_2023_1059_Fig7_HTML.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0" y="2397963"/>
            <a:ext cx="6612292" cy="347098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p:cNvSpPr txBox="1"/>
              <p:nvPr/>
            </p:nvSpPr>
            <p:spPr>
              <a:xfrm>
                <a:off x="6612292" y="2397964"/>
                <a:ext cx="5579708" cy="3348609"/>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lang="en-US" sz="2200" dirty="0" smtClean="0">
                    <a:latin typeface="Sylfaen" panose="010A0502050306030303" pitchFamily="18" charset="0"/>
                  </a:rPr>
                  <a:t>The main "fingerprint" of hepatitis C RNA is </a:t>
                </a:r>
                <a:r>
                  <a:rPr lang="en-US" sz="2200" smtClean="0">
                    <a:latin typeface="Sylfaen" panose="010A0502050306030303" pitchFamily="18" charset="0"/>
                  </a:rPr>
                  <a:t>the scattering </a:t>
                </a:r>
                <a:r>
                  <a:rPr lang="en-US" sz="2200" dirty="0" smtClean="0">
                    <a:latin typeface="Sylfaen" panose="010A0502050306030303" pitchFamily="18" charset="0"/>
                  </a:rPr>
                  <a:t>peak at </a:t>
                </a:r>
                <a:r>
                  <a:rPr lang="en-US" sz="2200" dirty="0">
                    <a:latin typeface="Sylfaen" panose="010A0502050306030303" pitchFamily="18" charset="0"/>
                  </a:rPr>
                  <a:t>785 </a:t>
                </a:r>
                <a14:m>
                  <m:oMath xmlns:m="http://schemas.openxmlformats.org/officeDocument/2006/math">
                    <m:sSup>
                      <m:sSupPr>
                        <m:ctrlPr>
                          <a:rPr lang="en-US" sz="2200" i="1" smtClean="0">
                            <a:latin typeface="Cambria Math" panose="02040503050406030204" pitchFamily="18" charset="0"/>
                          </a:rPr>
                        </m:ctrlPr>
                      </m:sSupPr>
                      <m:e>
                        <m:r>
                          <a:rPr lang="en-US" sz="2200" b="0" i="1" smtClean="0">
                            <a:latin typeface="Cambria Math" panose="02040503050406030204" pitchFamily="18" charset="0"/>
                          </a:rPr>
                          <m:t>𝑐𝑚</m:t>
                        </m:r>
                      </m:e>
                      <m:sup>
                        <m:r>
                          <a:rPr lang="en-US" sz="2200" b="0" i="1" smtClean="0">
                            <a:latin typeface="Cambria Math" panose="02040503050406030204" pitchFamily="18" charset="0"/>
                          </a:rPr>
                          <m:t>−1</m:t>
                        </m:r>
                      </m:sup>
                    </m:sSup>
                  </m:oMath>
                </a14:m>
                <a:r>
                  <a:rPr lang="en-US" sz="2200" dirty="0" smtClean="0">
                    <a:latin typeface="Sylfaen" panose="010A0502050306030303" pitchFamily="18" charset="0"/>
                  </a:rPr>
                  <a:t>, </a:t>
                </a:r>
                <a:r>
                  <a:rPr lang="en-US" sz="2200" dirty="0">
                    <a:latin typeface="Sylfaen" panose="010A0502050306030303" pitchFamily="18" charset="0"/>
                  </a:rPr>
                  <a:t>originating due to the uracil </a:t>
                </a:r>
                <a:r>
                  <a:rPr lang="en-US" sz="2200" dirty="0" smtClean="0">
                    <a:latin typeface="Sylfaen" panose="010A0502050306030303" pitchFamily="18" charset="0"/>
                  </a:rPr>
                  <a:t>base.</a:t>
                </a:r>
              </a:p>
              <a:p>
                <a:pPr marL="285750" indent="-285750">
                  <a:lnSpc>
                    <a:spcPct val="110000"/>
                  </a:lnSpc>
                  <a:buFont typeface="Arial" panose="020B0604020202020204" pitchFamily="34" charset="0"/>
                  <a:buChar char="•"/>
                </a:pPr>
                <a:endParaRPr lang="ka-GE" sz="2200" dirty="0"/>
              </a:p>
              <a:p>
                <a:pPr marL="285750" indent="-285750">
                  <a:lnSpc>
                    <a:spcPct val="110000"/>
                  </a:lnSpc>
                  <a:buFont typeface="Arial" panose="020B0604020202020204" pitchFamily="34" charset="0"/>
                  <a:buChar char="•"/>
                </a:pPr>
                <a:r>
                  <a:rPr lang="en-US" sz="2200" dirty="0">
                    <a:latin typeface="Sylfaen" panose="010A0502050306030303" pitchFamily="18" charset="0"/>
                  </a:rPr>
                  <a:t>The increase in </a:t>
                </a:r>
                <a:r>
                  <a:rPr lang="en-US" sz="2200" dirty="0" smtClean="0">
                    <a:latin typeface="Sylfaen" panose="010A0502050306030303" pitchFamily="18" charset="0"/>
                  </a:rPr>
                  <a:t>RNA </a:t>
                </a:r>
                <a:r>
                  <a:rPr lang="en-US" sz="2200" dirty="0">
                    <a:latin typeface="Sylfaen" panose="010A0502050306030303" pitchFamily="18" charset="0"/>
                  </a:rPr>
                  <a:t>content in the clinical sample is in accordance with viral load measured from the Raman band at </a:t>
                </a:r>
                <a:endParaRPr lang="ka-GE" sz="2200" dirty="0" smtClean="0">
                  <a:latin typeface="Sylfaen" panose="010A0502050306030303" pitchFamily="18" charset="0"/>
                </a:endParaRPr>
              </a:p>
              <a:p>
                <a:pPr>
                  <a:lnSpc>
                    <a:spcPct val="110000"/>
                  </a:lnSpc>
                </a:pPr>
                <a:r>
                  <a:rPr lang="ka-GE" sz="2200" dirty="0">
                    <a:latin typeface="Sylfaen" panose="010A0502050306030303" pitchFamily="18" charset="0"/>
                  </a:rPr>
                  <a:t> </a:t>
                </a:r>
                <a:r>
                  <a:rPr lang="ka-GE" sz="2200" dirty="0" smtClean="0">
                    <a:latin typeface="Sylfaen" panose="010A0502050306030303" pitchFamily="18" charset="0"/>
                  </a:rPr>
                  <a:t>   </a:t>
                </a:r>
                <a:r>
                  <a:rPr lang="en-US" sz="2200" dirty="0" smtClean="0">
                    <a:latin typeface="Sylfaen" panose="010A0502050306030303" pitchFamily="18" charset="0"/>
                  </a:rPr>
                  <a:t>1098</a:t>
                </a:r>
                <a:r>
                  <a:rPr lang="ka-GE" sz="2200" dirty="0" smtClean="0">
                    <a:latin typeface="Sylfaen" panose="010A0502050306030303" pitchFamily="18" charset="0"/>
                  </a:rPr>
                  <a:t> </a:t>
                </a:r>
                <a14:m>
                  <m:oMath xmlns:m="http://schemas.openxmlformats.org/officeDocument/2006/math">
                    <m:sSup>
                      <m:sSupPr>
                        <m:ctrlPr>
                          <a:rPr lang="en-US" sz="2200" i="1">
                            <a:latin typeface="Cambria Math" panose="02040503050406030204" pitchFamily="18" charset="0"/>
                          </a:rPr>
                        </m:ctrlPr>
                      </m:sSupPr>
                      <m:e>
                        <m:r>
                          <a:rPr lang="en-US" sz="2200" i="1">
                            <a:latin typeface="Cambria Math" panose="02040503050406030204" pitchFamily="18" charset="0"/>
                          </a:rPr>
                          <m:t>𝑐𝑚</m:t>
                        </m:r>
                      </m:e>
                      <m:sup>
                        <m:r>
                          <a:rPr lang="en-US" sz="2200" i="1">
                            <a:latin typeface="Cambria Math" panose="02040503050406030204" pitchFamily="18" charset="0"/>
                          </a:rPr>
                          <m:t>−1</m:t>
                        </m:r>
                      </m:sup>
                    </m:sSup>
                  </m:oMath>
                </a14:m>
                <a:r>
                  <a:rPr lang="en-US" sz="2200" dirty="0">
                    <a:latin typeface="Sylfaen" panose="010A0502050306030303" pitchFamily="18" charset="0"/>
                  </a:rPr>
                  <a:t>.</a:t>
                </a:r>
                <a:endParaRPr lang="ka-GE" sz="2200" dirty="0"/>
              </a:p>
              <a:p>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6612292" y="2397964"/>
                <a:ext cx="5579708" cy="3348609"/>
              </a:xfrm>
              <a:prstGeom prst="rect">
                <a:avLst/>
              </a:prstGeom>
              <a:blipFill>
                <a:blip r:embed="rId4"/>
                <a:stretch>
                  <a:fillRect l="-1311" t="-545" r="-2077"/>
                </a:stretch>
              </a:blipFill>
            </p:spPr>
            <p:txBody>
              <a:bodyPr/>
              <a:lstStyle/>
              <a:p>
                <a:r>
                  <a:rPr lang="en-US">
                    <a:noFill/>
                  </a:rPr>
                  <a:t> </a:t>
                </a:r>
              </a:p>
            </p:txBody>
          </p:sp>
        </mc:Fallback>
      </mc:AlternateContent>
      <p:sp>
        <p:nvSpPr>
          <p:cNvPr id="6" name="TextBox 5"/>
          <p:cNvSpPr txBox="1"/>
          <p:nvPr/>
        </p:nvSpPr>
        <p:spPr>
          <a:xfrm>
            <a:off x="6449568" y="6068782"/>
            <a:ext cx="5644895" cy="646331"/>
          </a:xfrm>
          <a:prstGeom prst="rect">
            <a:avLst/>
          </a:prstGeom>
          <a:noFill/>
        </p:spPr>
        <p:txBody>
          <a:bodyPr wrap="square" rtlCol="0">
            <a:spAutoFit/>
          </a:bodyPr>
          <a:lstStyle/>
          <a:p>
            <a:r>
              <a:rPr lang="en-US" b="1" dirty="0" smtClean="0">
                <a:solidFill>
                  <a:srgbClr val="00B050"/>
                </a:solidFill>
                <a:latin typeface="Sylfaen" panose="010A0502050306030303" pitchFamily="18" charset="0"/>
              </a:rPr>
              <a:t>Note</a:t>
            </a:r>
            <a:r>
              <a:rPr lang="en-US" b="1" dirty="0" smtClean="0">
                <a:latin typeface="Sylfaen" panose="010A0502050306030303" pitchFamily="18" charset="0"/>
              </a:rPr>
              <a:t>: Uracil</a:t>
            </a:r>
            <a:r>
              <a:rPr lang="en-US" dirty="0">
                <a:latin typeface="Sylfaen" panose="010A0502050306030303" pitchFamily="18" charset="0"/>
              </a:rPr>
              <a:t> </a:t>
            </a:r>
            <a:r>
              <a:rPr lang="en-US" dirty="0" smtClean="0">
                <a:latin typeface="Sylfaen" panose="010A0502050306030303" pitchFamily="18" charset="0"/>
              </a:rPr>
              <a:t>is </a:t>
            </a:r>
            <a:r>
              <a:rPr lang="en-US" dirty="0">
                <a:latin typeface="Sylfaen" panose="010A0502050306030303" pitchFamily="18" charset="0"/>
              </a:rPr>
              <a:t>one of the four  </a:t>
            </a:r>
            <a:r>
              <a:rPr lang="en-US" dirty="0" err="1">
                <a:latin typeface="Sylfaen" panose="010A0502050306030303" pitchFamily="18" charset="0"/>
              </a:rPr>
              <a:t>nucleobases</a:t>
            </a:r>
            <a:r>
              <a:rPr lang="en-US" dirty="0">
                <a:latin typeface="Sylfaen" panose="010A0502050306030303" pitchFamily="18" charset="0"/>
              </a:rPr>
              <a:t> </a:t>
            </a:r>
            <a:r>
              <a:rPr lang="en-US" dirty="0" smtClean="0">
                <a:latin typeface="Sylfaen" panose="010A0502050306030303" pitchFamily="18" charset="0"/>
              </a:rPr>
              <a:t>in </a:t>
            </a:r>
            <a:r>
              <a:rPr lang="en-US" dirty="0">
                <a:latin typeface="Sylfaen" panose="010A0502050306030303" pitchFamily="18" charset="0"/>
              </a:rPr>
              <a:t>the nucleic acid RNA</a:t>
            </a:r>
          </a:p>
        </p:txBody>
      </p:sp>
      <p:sp>
        <p:nvSpPr>
          <p:cNvPr id="7" name="TextBox 6"/>
          <p:cNvSpPr txBox="1"/>
          <p:nvPr/>
        </p:nvSpPr>
        <p:spPr>
          <a:xfrm>
            <a:off x="136848" y="6088405"/>
            <a:ext cx="6007920" cy="646331"/>
          </a:xfrm>
          <a:prstGeom prst="rect">
            <a:avLst/>
          </a:prstGeom>
          <a:noFill/>
        </p:spPr>
        <p:txBody>
          <a:bodyPr wrap="square" rtlCol="0">
            <a:spAutoFit/>
          </a:bodyPr>
          <a:lstStyle/>
          <a:p>
            <a:pPr algn="ctr"/>
            <a:r>
              <a:rPr lang="en-US" smtClean="0">
                <a:latin typeface="Sylfaen" panose="010A0502050306030303" pitchFamily="18" charset="0"/>
              </a:rPr>
              <a:t>Fig.7 SERS </a:t>
            </a:r>
            <a:r>
              <a:rPr lang="en-US" dirty="0">
                <a:latin typeface="Sylfaen" panose="010A0502050306030303" pitchFamily="18" charset="0"/>
              </a:rPr>
              <a:t>spectra of healthy and hepatitis C infected serum samples with different viral </a:t>
            </a:r>
            <a:r>
              <a:rPr lang="en-US" smtClean="0">
                <a:latin typeface="Sylfaen" panose="010A0502050306030303" pitchFamily="18" charset="0"/>
              </a:rPr>
              <a:t>load [7]</a:t>
            </a:r>
            <a:endParaRPr lang="en-US" dirty="0">
              <a:latin typeface="Sylfaen" panose="010A0502050306030303" pitchFamily="18" charset="0"/>
            </a:endParaRPr>
          </a:p>
        </p:txBody>
      </p:sp>
    </p:spTree>
    <p:extLst>
      <p:ext uri="{BB962C8B-B14F-4D97-AF65-F5344CB8AC3E}">
        <p14:creationId xmlns:p14="http://schemas.microsoft.com/office/powerpoint/2010/main" val="26267031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Объект 8"/>
          <p:cNvPicPr>
            <a:picLocks noGrp="1" noChangeAspect="1"/>
          </p:cNvPicPr>
          <p:nvPr>
            <p:ph sz="half" idx="2"/>
          </p:nvPr>
        </p:nvPicPr>
        <p:blipFill>
          <a:blip r:embed="rId2"/>
          <a:stretch>
            <a:fillRect/>
          </a:stretch>
        </p:blipFill>
        <p:spPr>
          <a:xfrm>
            <a:off x="6754368" y="2331835"/>
            <a:ext cx="5273420" cy="2818217"/>
          </a:xfrm>
          <a:prstGeom prst="rect">
            <a:avLst/>
          </a:prstGeom>
        </p:spPr>
      </p:pic>
      <p:sp>
        <p:nvSpPr>
          <p:cNvPr id="2" name="Заголовок 1"/>
          <p:cNvSpPr>
            <a:spLocks noGrp="1"/>
          </p:cNvSpPr>
          <p:nvPr>
            <p:ph type="title"/>
          </p:nvPr>
        </p:nvSpPr>
        <p:spPr>
          <a:xfrm>
            <a:off x="6632448" y="124769"/>
            <a:ext cx="5367528" cy="866516"/>
          </a:xfrm>
        </p:spPr>
        <p:txBody>
          <a:bodyPr>
            <a:normAutofit/>
          </a:bodyPr>
          <a:lstStyle/>
          <a:p>
            <a:pPr algn="ctr"/>
            <a:r>
              <a:rPr lang="en-US" sz="3600" dirty="0">
                <a:latin typeface="Sylfaen" panose="010A0502050306030303" pitchFamily="18" charset="0"/>
              </a:rPr>
              <a:t>IR </a:t>
            </a:r>
            <a:r>
              <a:rPr lang="en-US" sz="3600" dirty="0" smtClean="0">
                <a:latin typeface="Sylfaen" panose="010A0502050306030303" pitchFamily="18" charset="0"/>
              </a:rPr>
              <a:t>spectroscopy</a:t>
            </a:r>
            <a:endParaRPr lang="en-US" sz="3600" dirty="0">
              <a:latin typeface="Sylfaen" panose="010A0502050306030303" pitchFamily="18" charset="0"/>
            </a:endParaRPr>
          </a:p>
        </p:txBody>
      </p:sp>
      <p:sp>
        <p:nvSpPr>
          <p:cNvPr id="3" name="Объект 2"/>
          <p:cNvSpPr>
            <a:spLocks noGrp="1"/>
          </p:cNvSpPr>
          <p:nvPr>
            <p:ph sz="half" idx="1"/>
          </p:nvPr>
        </p:nvSpPr>
        <p:spPr>
          <a:xfrm>
            <a:off x="0" y="110108"/>
            <a:ext cx="6524624" cy="6747892"/>
          </a:xfrm>
        </p:spPr>
        <p:txBody>
          <a:bodyPr>
            <a:noAutofit/>
          </a:bodyPr>
          <a:lstStyle/>
          <a:p>
            <a:pPr>
              <a:lnSpc>
                <a:spcPct val="100000"/>
              </a:lnSpc>
            </a:pPr>
            <a:r>
              <a:rPr lang="en-US" sz="2200" dirty="0">
                <a:latin typeface="Sylfaen" panose="010A0502050306030303" pitchFamily="18" charset="0"/>
              </a:rPr>
              <a:t>IR spectroscopy - a type of spectroscopy that studies the interaction of infrared radiation with matter</a:t>
            </a:r>
            <a:r>
              <a:rPr lang="en-US" sz="2200" dirty="0" smtClean="0">
                <a:latin typeface="Sylfaen" panose="010A0502050306030303" pitchFamily="18" charset="0"/>
              </a:rPr>
              <a:t>.</a:t>
            </a:r>
          </a:p>
          <a:p>
            <a:pPr>
              <a:lnSpc>
                <a:spcPct val="100000"/>
              </a:lnSpc>
            </a:pPr>
            <a:r>
              <a:rPr lang="en-US" sz="2200" dirty="0">
                <a:latin typeface="Sylfaen" panose="010A0502050306030303" pitchFamily="18" charset="0"/>
              </a:rPr>
              <a:t>The infrared portion of the electromagnetic spectrum is usually divided into three regions; the near-, mid- and far- infrared, named for their relation to the visible spectrum. </a:t>
            </a:r>
            <a:endParaRPr lang="ka-GE" sz="2200" dirty="0" smtClean="0">
              <a:latin typeface="Sylfaen" panose="010A0502050306030303" pitchFamily="18" charset="0"/>
            </a:endParaRPr>
          </a:p>
          <a:p>
            <a:pPr>
              <a:lnSpc>
                <a:spcPct val="100000"/>
              </a:lnSpc>
            </a:pPr>
            <a:r>
              <a:rPr lang="en-US" sz="2200" dirty="0" smtClean="0">
                <a:latin typeface="Sylfaen" panose="010A0502050306030303" pitchFamily="18" charset="0"/>
              </a:rPr>
              <a:t>The </a:t>
            </a:r>
            <a:r>
              <a:rPr lang="en-US" sz="2200" dirty="0">
                <a:latin typeface="Sylfaen" panose="010A0502050306030303" pitchFamily="18" charset="0"/>
              </a:rPr>
              <a:t>higher-energy near-IR, approximately 14,000–4,000 cm</a:t>
            </a:r>
            <a:r>
              <a:rPr lang="en-US" sz="2200" baseline="30000" dirty="0">
                <a:latin typeface="Sylfaen" panose="010A0502050306030303" pitchFamily="18" charset="0"/>
              </a:rPr>
              <a:t>−1</a:t>
            </a:r>
            <a:r>
              <a:rPr lang="en-US" sz="2200" dirty="0">
                <a:latin typeface="Sylfaen" panose="010A0502050306030303" pitchFamily="18" charset="0"/>
              </a:rPr>
              <a:t> (0.7–2.5 </a:t>
            </a:r>
            <a:r>
              <a:rPr lang="en-US" sz="2200" dirty="0" err="1">
                <a:latin typeface="Sylfaen" panose="010A0502050306030303" pitchFamily="18" charset="0"/>
              </a:rPr>
              <a:t>μm</a:t>
            </a:r>
            <a:r>
              <a:rPr lang="en-US" sz="2200" dirty="0">
                <a:latin typeface="Sylfaen" panose="010A0502050306030303" pitchFamily="18" charset="0"/>
              </a:rPr>
              <a:t> wavelength) can excite overtone or combination modes of molecular vibrations. </a:t>
            </a:r>
            <a:endParaRPr lang="ka-GE" sz="2200" dirty="0" smtClean="0">
              <a:latin typeface="Sylfaen" panose="010A0502050306030303" pitchFamily="18" charset="0"/>
            </a:endParaRPr>
          </a:p>
          <a:p>
            <a:pPr>
              <a:lnSpc>
                <a:spcPct val="100000"/>
              </a:lnSpc>
            </a:pPr>
            <a:r>
              <a:rPr lang="en-US" sz="2200" dirty="0" smtClean="0">
                <a:latin typeface="Sylfaen" panose="010A0502050306030303" pitchFamily="18" charset="0"/>
              </a:rPr>
              <a:t>The </a:t>
            </a:r>
            <a:r>
              <a:rPr lang="en-US" sz="2200" dirty="0">
                <a:latin typeface="Sylfaen" panose="010A0502050306030303" pitchFamily="18" charset="0"/>
              </a:rPr>
              <a:t>mid-infrared, approximately 4,000–400 cm</a:t>
            </a:r>
            <a:r>
              <a:rPr lang="en-US" sz="2200" baseline="30000" dirty="0">
                <a:latin typeface="Sylfaen" panose="010A0502050306030303" pitchFamily="18" charset="0"/>
              </a:rPr>
              <a:t>−1</a:t>
            </a:r>
            <a:r>
              <a:rPr lang="en-US" sz="2200" dirty="0">
                <a:latin typeface="Sylfaen" panose="010A0502050306030303" pitchFamily="18" charset="0"/>
              </a:rPr>
              <a:t> (2.5–25 </a:t>
            </a:r>
            <a:r>
              <a:rPr lang="en-US" sz="2200" dirty="0" err="1">
                <a:latin typeface="Sylfaen" panose="010A0502050306030303" pitchFamily="18" charset="0"/>
              </a:rPr>
              <a:t>μm</a:t>
            </a:r>
            <a:r>
              <a:rPr lang="en-US" sz="2200" dirty="0">
                <a:latin typeface="Sylfaen" panose="010A0502050306030303" pitchFamily="18" charset="0"/>
              </a:rPr>
              <a:t>) is generally used to study the fundamental vibrations and associated rotational–vibrational structure</a:t>
            </a:r>
            <a:r>
              <a:rPr lang="en-US" sz="2200" dirty="0" smtClean="0">
                <a:latin typeface="Sylfaen" panose="010A0502050306030303" pitchFamily="18" charset="0"/>
              </a:rPr>
              <a:t>.</a:t>
            </a:r>
            <a:endParaRPr lang="ka-GE" sz="2200" dirty="0" smtClean="0">
              <a:latin typeface="Sylfaen" panose="010A0502050306030303" pitchFamily="18" charset="0"/>
            </a:endParaRPr>
          </a:p>
          <a:p>
            <a:pPr>
              <a:lnSpc>
                <a:spcPct val="100000"/>
              </a:lnSpc>
            </a:pPr>
            <a:r>
              <a:rPr lang="en-US" sz="2200" dirty="0" smtClean="0">
                <a:latin typeface="Sylfaen" panose="010A0502050306030303" pitchFamily="18" charset="0"/>
              </a:rPr>
              <a:t>The </a:t>
            </a:r>
            <a:r>
              <a:rPr lang="en-US" sz="2200" dirty="0">
                <a:latin typeface="Sylfaen" panose="010A0502050306030303" pitchFamily="18" charset="0"/>
              </a:rPr>
              <a:t>far-infrared, approximately 400–10 cm</a:t>
            </a:r>
            <a:r>
              <a:rPr lang="en-US" sz="2200" baseline="30000" dirty="0">
                <a:latin typeface="Sylfaen" panose="010A0502050306030303" pitchFamily="18" charset="0"/>
              </a:rPr>
              <a:t>−1</a:t>
            </a:r>
            <a:r>
              <a:rPr lang="en-US" sz="2200" dirty="0">
                <a:latin typeface="Sylfaen" panose="010A0502050306030303" pitchFamily="18" charset="0"/>
              </a:rPr>
              <a:t> (25–1,000 </a:t>
            </a:r>
            <a:r>
              <a:rPr lang="en-US" sz="2200" dirty="0" err="1">
                <a:latin typeface="Sylfaen" panose="010A0502050306030303" pitchFamily="18" charset="0"/>
              </a:rPr>
              <a:t>μm</a:t>
            </a:r>
            <a:r>
              <a:rPr lang="en-US" sz="2200" dirty="0">
                <a:latin typeface="Sylfaen" panose="010A0502050306030303" pitchFamily="18" charset="0"/>
              </a:rPr>
              <a:t>) has low energy and may be used for rotational spectroscopy and low frequency vibrations.</a:t>
            </a:r>
          </a:p>
        </p:txBody>
      </p:sp>
      <p:sp>
        <p:nvSpPr>
          <p:cNvPr id="6" name="TextBox 5"/>
          <p:cNvSpPr txBox="1"/>
          <p:nvPr/>
        </p:nvSpPr>
        <p:spPr>
          <a:xfrm>
            <a:off x="9153525" y="1381125"/>
            <a:ext cx="504825" cy="400050"/>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973305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36959" y="1085990"/>
            <a:ext cx="4518779" cy="2728196"/>
          </a:xfrm>
          <a:prstGeom prst="rect">
            <a:avLst/>
          </a:prstGeom>
        </p:spPr>
      </p:pic>
      <p:pic>
        <p:nvPicPr>
          <p:cNvPr id="6" name="Объект 5"/>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757769" y="1085990"/>
            <a:ext cx="4580017" cy="2728196"/>
          </a:xfrm>
          <a:prstGeom prst="rect">
            <a:avLst/>
          </a:prstGeom>
          <a:noFill/>
        </p:spPr>
      </p:pic>
      <p:pic>
        <p:nvPicPr>
          <p:cNvPr id="7" name="Рисунок 6"/>
          <p:cNvPicPr/>
          <p:nvPr/>
        </p:nvPicPr>
        <p:blipFill>
          <a:blip r:embed="rId4">
            <a:extLst>
              <a:ext uri="{28A0092B-C50C-407E-A947-70E740481C1C}">
                <a14:useLocalDpi xmlns:a14="http://schemas.microsoft.com/office/drawing/2010/main" val="0"/>
              </a:ext>
            </a:extLst>
          </a:blip>
          <a:srcRect/>
          <a:stretch>
            <a:fillRect/>
          </a:stretch>
        </p:blipFill>
        <p:spPr bwMode="auto">
          <a:xfrm>
            <a:off x="715693" y="4026838"/>
            <a:ext cx="4518779" cy="2457371"/>
          </a:xfrm>
          <a:prstGeom prst="rect">
            <a:avLst/>
          </a:prstGeom>
          <a:noFill/>
        </p:spPr>
      </p:pic>
      <p:sp>
        <p:nvSpPr>
          <p:cNvPr id="8" name="TextBox 7"/>
          <p:cNvSpPr txBox="1"/>
          <p:nvPr/>
        </p:nvSpPr>
        <p:spPr>
          <a:xfrm>
            <a:off x="5425440" y="5537963"/>
            <a:ext cx="6656832" cy="1200329"/>
          </a:xfrm>
          <a:prstGeom prst="rect">
            <a:avLst/>
          </a:prstGeom>
          <a:noFill/>
        </p:spPr>
        <p:txBody>
          <a:bodyPr wrap="square" rtlCol="0">
            <a:spAutoFit/>
          </a:bodyPr>
          <a:lstStyle/>
          <a:p>
            <a:pPr algn="ctr"/>
            <a:r>
              <a:rPr lang="en-US" sz="2400" smtClean="0">
                <a:latin typeface="Sylfaen" panose="010A0502050306030303" pitchFamily="18" charset="0"/>
              </a:rPr>
              <a:t>Fig.8 NIR </a:t>
            </a:r>
            <a:r>
              <a:rPr lang="en-US" sz="2400" dirty="0">
                <a:latin typeface="Sylfaen" panose="010A0502050306030303" pitchFamily="18" charset="0"/>
              </a:rPr>
              <a:t>spectra </a:t>
            </a:r>
            <a:r>
              <a:rPr lang="en-US" sz="2400" dirty="0" smtClean="0">
                <a:latin typeface="Sylfaen" panose="010A0502050306030303" pitchFamily="18" charset="0"/>
              </a:rPr>
              <a:t>of </a:t>
            </a:r>
            <a:r>
              <a:rPr lang="en-US" sz="2400" dirty="0">
                <a:latin typeface="Sylfaen" panose="010A0502050306030303" pitchFamily="18" charset="0"/>
              </a:rPr>
              <a:t>DENV1-infected samples split by concentration for plasma (A), </a:t>
            </a:r>
            <a:r>
              <a:rPr lang="en-US" sz="2400" dirty="0" err="1">
                <a:latin typeface="Sylfaen" panose="010A0502050306030303" pitchFamily="18" charset="0"/>
              </a:rPr>
              <a:t>wholeblood</a:t>
            </a:r>
            <a:r>
              <a:rPr lang="en-US" sz="2400" dirty="0">
                <a:latin typeface="Sylfaen" panose="010A0502050306030303" pitchFamily="18" charset="0"/>
              </a:rPr>
              <a:t> (B) and serum (C</a:t>
            </a:r>
            <a:r>
              <a:rPr lang="en-US" sz="2400" smtClean="0">
                <a:latin typeface="Sylfaen" panose="010A0502050306030303" pitchFamily="18" charset="0"/>
              </a:rPr>
              <a:t>) [8].</a:t>
            </a:r>
            <a:endParaRPr lang="en-US" sz="2400" dirty="0">
              <a:latin typeface="Sylfaen" panose="010A0502050306030303" pitchFamily="18" charset="0"/>
            </a:endParaRPr>
          </a:p>
        </p:txBody>
      </p:sp>
      <p:sp>
        <p:nvSpPr>
          <p:cNvPr id="2" name="TextBox 1"/>
          <p:cNvSpPr txBox="1"/>
          <p:nvPr/>
        </p:nvSpPr>
        <p:spPr>
          <a:xfrm>
            <a:off x="1809750" y="227952"/>
            <a:ext cx="8486775" cy="646331"/>
          </a:xfrm>
          <a:prstGeom prst="rect">
            <a:avLst/>
          </a:prstGeom>
          <a:noFill/>
        </p:spPr>
        <p:txBody>
          <a:bodyPr wrap="square" rtlCol="0">
            <a:spAutoFit/>
          </a:bodyPr>
          <a:lstStyle/>
          <a:p>
            <a:pPr algn="ctr"/>
            <a:r>
              <a:rPr lang="en-US" sz="3600">
                <a:latin typeface="Sylfaen" panose="010A0502050306030303" pitchFamily="18" charset="0"/>
              </a:rPr>
              <a:t>IR spectroscopy for virus identification</a:t>
            </a:r>
            <a:endParaRPr lang="en-US" sz="3600"/>
          </a:p>
        </p:txBody>
      </p:sp>
    </p:spTree>
    <p:extLst>
      <p:ext uri="{BB962C8B-B14F-4D97-AF65-F5344CB8AC3E}">
        <p14:creationId xmlns:p14="http://schemas.microsoft.com/office/powerpoint/2010/main" val="154326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4776" y="0"/>
            <a:ext cx="10515600" cy="894508"/>
          </a:xfrm>
        </p:spPr>
        <p:txBody>
          <a:bodyPr>
            <a:normAutofit/>
          </a:bodyPr>
          <a:lstStyle/>
          <a:p>
            <a:pPr algn="ctr"/>
            <a:r>
              <a:rPr lang="en-US" sz="3600" dirty="0" smtClean="0">
                <a:latin typeface="Sylfaen" panose="010A0502050306030303" pitchFamily="18" charset="0"/>
              </a:rPr>
              <a:t>Raman Spectroscopy for virus identification</a:t>
            </a:r>
            <a:endParaRPr lang="en-US" sz="3600" dirty="0">
              <a:latin typeface="Sylfaen" panose="010A0502050306030303" pitchFamily="18" charset="0"/>
            </a:endParaRPr>
          </a:p>
        </p:txBody>
      </p:sp>
      <p:sp>
        <p:nvSpPr>
          <p:cNvPr id="3" name="Объект 2"/>
          <p:cNvSpPr>
            <a:spLocks noGrp="1"/>
          </p:cNvSpPr>
          <p:nvPr>
            <p:ph sz="half" idx="1"/>
          </p:nvPr>
        </p:nvSpPr>
        <p:spPr>
          <a:xfrm>
            <a:off x="186612" y="1046646"/>
            <a:ext cx="7567127" cy="5122506"/>
          </a:xfrm>
        </p:spPr>
        <p:txBody>
          <a:bodyPr>
            <a:noAutofit/>
          </a:bodyPr>
          <a:lstStyle/>
          <a:p>
            <a:pPr marL="0" indent="0">
              <a:lnSpc>
                <a:spcPct val="120000"/>
              </a:lnSpc>
              <a:buNone/>
            </a:pPr>
            <a:r>
              <a:rPr lang="en-US" sz="2200" dirty="0">
                <a:latin typeface="Sylfaen" panose="010A0502050306030303" pitchFamily="18" charset="0"/>
              </a:rPr>
              <a:t>Raman spectroscopy has many </a:t>
            </a:r>
            <a:r>
              <a:rPr lang="en-US" sz="2200" b="1" dirty="0">
                <a:solidFill>
                  <a:srgbClr val="0070C0"/>
                </a:solidFill>
                <a:latin typeface="Sylfaen" panose="010A0502050306030303" pitchFamily="18" charset="0"/>
              </a:rPr>
              <a:t>advantages</a:t>
            </a:r>
            <a:r>
              <a:rPr lang="en-US" sz="2200" dirty="0">
                <a:latin typeface="Sylfaen" panose="010A0502050306030303" pitchFamily="18" charset="0"/>
              </a:rPr>
              <a:t> compared to other research methods:</a:t>
            </a:r>
            <a:r>
              <a:rPr lang="ka-GE" sz="2200" dirty="0">
                <a:latin typeface="Sylfaen" panose="010A0502050306030303" pitchFamily="18" charset="0"/>
              </a:rPr>
              <a:t> </a:t>
            </a:r>
            <a:endParaRPr lang="en-US" sz="2200" dirty="0">
              <a:latin typeface="Sylfaen" panose="010A0502050306030303" pitchFamily="18" charset="0"/>
            </a:endParaRPr>
          </a:p>
          <a:p>
            <a:pPr>
              <a:lnSpc>
                <a:spcPct val="120000"/>
              </a:lnSpc>
            </a:pPr>
            <a:r>
              <a:rPr lang="en-US" sz="2200" dirty="0">
                <a:latin typeface="Sylfaen" panose="010A0502050306030303" pitchFamily="18" charset="0"/>
              </a:rPr>
              <a:t>Compared to IR spectroscopy, when the </a:t>
            </a:r>
            <a:r>
              <a:rPr lang="en-US" sz="2200">
                <a:latin typeface="Sylfaen" panose="010A0502050306030303" pitchFamily="18" charset="0"/>
              </a:rPr>
              <a:t>material </a:t>
            </a:r>
            <a:r>
              <a:rPr lang="en-US" sz="2200" smtClean="0">
                <a:latin typeface="Sylfaen" panose="010A0502050306030303" pitchFamily="18" charset="0"/>
              </a:rPr>
              <a:t>is studied </a:t>
            </a:r>
            <a:r>
              <a:rPr lang="en-US" sz="2200" dirty="0">
                <a:latin typeface="Sylfaen" panose="010A0502050306030303" pitchFamily="18" charset="0"/>
              </a:rPr>
              <a:t>in water or another polar solvent</a:t>
            </a:r>
            <a:r>
              <a:rPr lang="en-US" sz="2200">
                <a:latin typeface="Sylfaen" panose="010A0502050306030303" pitchFamily="18" charset="0"/>
              </a:rPr>
              <a:t>, </a:t>
            </a:r>
            <a:r>
              <a:rPr lang="en-US" sz="2200" smtClean="0">
                <a:latin typeface="Sylfaen" panose="010A0502050306030303" pitchFamily="18" charset="0"/>
              </a:rPr>
              <a:t>the </a:t>
            </a:r>
            <a:r>
              <a:rPr lang="en-US" sz="2200" dirty="0">
                <a:latin typeface="Sylfaen" panose="010A0502050306030303" pitchFamily="18" charset="0"/>
              </a:rPr>
              <a:t>strong absorption of infrared radiation occurs in such environments</a:t>
            </a:r>
            <a:r>
              <a:rPr lang="en-US" sz="2200">
                <a:latin typeface="Sylfaen" panose="010A0502050306030303" pitchFamily="18" charset="0"/>
              </a:rPr>
              <a:t>.</a:t>
            </a:r>
            <a:r>
              <a:rPr lang="ka-GE" sz="2200">
                <a:latin typeface="Sylfaen" panose="010A0502050306030303" pitchFamily="18" charset="0"/>
              </a:rPr>
              <a:t> </a:t>
            </a:r>
            <a:endParaRPr lang="en-US" sz="2200" smtClean="0">
              <a:latin typeface="Sylfaen" panose="010A0502050306030303" pitchFamily="18" charset="0"/>
            </a:endParaRPr>
          </a:p>
          <a:p>
            <a:pPr>
              <a:lnSpc>
                <a:spcPct val="120000"/>
              </a:lnSpc>
            </a:pPr>
            <a:r>
              <a:rPr lang="en-US" sz="2200" smtClean="0">
                <a:latin typeface="Sylfaen" panose="010A0502050306030303" pitchFamily="18" charset="0"/>
              </a:rPr>
              <a:t>Compared </a:t>
            </a:r>
            <a:r>
              <a:rPr lang="en-US" sz="2200" dirty="0">
                <a:latin typeface="Sylfaen" panose="010A0502050306030303" pitchFamily="18" charset="0"/>
              </a:rPr>
              <a:t>to PSR and "ELISA" - the Raman method is non-destructive and allows working with samples in various forms (solids, solutions, gels, </a:t>
            </a:r>
            <a:r>
              <a:rPr lang="en-US" sz="2200">
                <a:latin typeface="Sylfaen" panose="010A0502050306030303" pitchFamily="18" charset="0"/>
              </a:rPr>
              <a:t>etc</a:t>
            </a:r>
            <a:r>
              <a:rPr lang="en-US" sz="2200" smtClean="0">
                <a:latin typeface="Sylfaen" panose="010A0502050306030303" pitchFamily="18" charset="0"/>
              </a:rPr>
              <a:t>.). </a:t>
            </a:r>
            <a:r>
              <a:rPr lang="en-US" sz="2200">
                <a:latin typeface="Sylfaen" panose="010A0502050306030303" pitchFamily="18" charset="0"/>
              </a:rPr>
              <a:t>T</a:t>
            </a:r>
            <a:r>
              <a:rPr lang="en-US" sz="2200" smtClean="0">
                <a:latin typeface="Sylfaen" panose="010A0502050306030303" pitchFamily="18" charset="0"/>
              </a:rPr>
              <a:t>he majority of research samples do not need special preparation for Raman spectroscopy.</a:t>
            </a:r>
            <a:endParaRPr lang="en-US" sz="2200" dirty="0">
              <a:latin typeface="Sylfaen" panose="010A0502050306030303" pitchFamily="18" charset="0"/>
            </a:endParaRPr>
          </a:p>
        </p:txBody>
      </p:sp>
      <p:pic>
        <p:nvPicPr>
          <p:cNvPr id="5" name="Объект 4"/>
          <p:cNvPicPr>
            <a:picLocks noGrp="1" noChangeAspect="1"/>
          </p:cNvPicPr>
          <p:nvPr>
            <p:ph sz="half" idx="2"/>
          </p:nvPr>
        </p:nvPicPr>
        <p:blipFill>
          <a:blip r:embed="rId2"/>
          <a:stretch>
            <a:fillRect/>
          </a:stretch>
        </p:blipFill>
        <p:spPr>
          <a:xfrm>
            <a:off x="7856376" y="1278294"/>
            <a:ext cx="4225212" cy="3816220"/>
          </a:xfrm>
          <a:prstGeom prst="rect">
            <a:avLst/>
          </a:prstGeom>
        </p:spPr>
      </p:pic>
      <p:sp>
        <p:nvSpPr>
          <p:cNvPr id="6" name="TextBox 5"/>
          <p:cNvSpPr txBox="1"/>
          <p:nvPr/>
        </p:nvSpPr>
        <p:spPr>
          <a:xfrm>
            <a:off x="2511925" y="6206723"/>
            <a:ext cx="9680075" cy="430887"/>
          </a:xfrm>
          <a:prstGeom prst="rect">
            <a:avLst/>
          </a:prstGeom>
          <a:noFill/>
        </p:spPr>
        <p:txBody>
          <a:bodyPr wrap="square" rtlCol="0">
            <a:spAutoFit/>
          </a:bodyPr>
          <a:lstStyle/>
          <a:p>
            <a:pPr algn="ctr"/>
            <a:r>
              <a:rPr lang="en-US" sz="2200" dirty="0" smtClean="0">
                <a:solidFill>
                  <a:srgbClr val="FF0000"/>
                </a:solidFill>
                <a:latin typeface="Sylfaen" panose="010A0502050306030303" pitchFamily="18" charset="0"/>
              </a:rPr>
              <a:t>Major disadvantage </a:t>
            </a:r>
            <a:r>
              <a:rPr lang="en-US" sz="2200" dirty="0" smtClean="0">
                <a:latin typeface="Sylfaen" panose="010A0502050306030303" pitchFamily="18" charset="0"/>
              </a:rPr>
              <a:t>- The </a:t>
            </a:r>
            <a:r>
              <a:rPr lang="en-US" sz="2200" dirty="0">
                <a:latin typeface="Sylfaen" panose="010A0502050306030303" pitchFamily="18" charset="0"/>
              </a:rPr>
              <a:t>intensity of Raman-scattered light is extremely weak</a:t>
            </a:r>
          </a:p>
        </p:txBody>
      </p:sp>
    </p:spTree>
    <p:extLst>
      <p:ext uri="{BB962C8B-B14F-4D97-AF65-F5344CB8AC3E}">
        <p14:creationId xmlns:p14="http://schemas.microsoft.com/office/powerpoint/2010/main" val="651563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2163" y="144864"/>
            <a:ext cx="10515600" cy="773210"/>
          </a:xfrm>
        </p:spPr>
        <p:txBody>
          <a:bodyPr>
            <a:normAutofit/>
          </a:bodyPr>
          <a:lstStyle/>
          <a:p>
            <a:pPr algn="ctr"/>
            <a:r>
              <a:rPr lang="en-US" sz="4000">
                <a:latin typeface="Sylfaen" panose="010A0502050306030303" pitchFamily="18" charset="0"/>
              </a:rPr>
              <a:t>How can we increase the signal?</a:t>
            </a:r>
            <a:endParaRPr lang="en-US" sz="4000"/>
          </a:p>
        </p:txBody>
      </p:sp>
      <p:sp>
        <p:nvSpPr>
          <p:cNvPr id="3" name="Текст 2"/>
          <p:cNvSpPr>
            <a:spLocks noGrp="1"/>
          </p:cNvSpPr>
          <p:nvPr>
            <p:ph type="body" idx="1"/>
          </p:nvPr>
        </p:nvSpPr>
        <p:spPr>
          <a:xfrm>
            <a:off x="205865" y="780288"/>
            <a:ext cx="5731639" cy="883623"/>
          </a:xfrm>
        </p:spPr>
        <p:txBody>
          <a:bodyPr>
            <a:noAutofit/>
          </a:bodyPr>
          <a:lstStyle/>
          <a:p>
            <a:pPr algn="ctr"/>
            <a:r>
              <a:rPr lang="en-US" b="0" dirty="0" smtClean="0">
                <a:latin typeface="Sylfaen" panose="010A0502050306030303" pitchFamily="18" charset="0"/>
              </a:rPr>
              <a:t>Surface-Enhance Raman Spectroscopy (SERS)</a:t>
            </a:r>
            <a:endParaRPr lang="en-US" b="0" dirty="0">
              <a:latin typeface="Sylfaen" panose="010A0502050306030303" pitchFamily="18" charset="0"/>
            </a:endParaRPr>
          </a:p>
        </p:txBody>
      </p:sp>
      <mc:AlternateContent xmlns:mc="http://schemas.openxmlformats.org/markup-compatibility/2006" xmlns:a14="http://schemas.microsoft.com/office/drawing/2010/main">
        <mc:Choice Requires="a14">
          <p:sp>
            <p:nvSpPr>
              <p:cNvPr id="4" name="Объект 3"/>
              <p:cNvSpPr>
                <a:spLocks noGrp="1"/>
              </p:cNvSpPr>
              <p:nvPr>
                <p:ph sz="half" idx="2"/>
              </p:nvPr>
            </p:nvSpPr>
            <p:spPr>
              <a:xfrm>
                <a:off x="108329" y="1895684"/>
                <a:ext cx="5780407" cy="4797724"/>
              </a:xfrm>
            </p:spPr>
            <p:txBody>
              <a:bodyPr>
                <a:noAutofit/>
              </a:bodyPr>
              <a:lstStyle/>
              <a:p>
                <a:pPr marL="0" indent="0">
                  <a:lnSpc>
                    <a:spcPct val="100000"/>
                  </a:lnSpc>
                  <a:buNone/>
                </a:pPr>
                <a:r>
                  <a:rPr lang="en-US" sz="2400" dirty="0" smtClean="0">
                    <a:latin typeface="Sylfaen" panose="010A0502050306030303" pitchFamily="18" charset="0"/>
                  </a:rPr>
                  <a:t>One of the way to increase the combined scattering signal is </a:t>
                </a:r>
                <a:r>
                  <a:rPr lang="en-US" sz="2400" dirty="0">
                    <a:latin typeface="Sylfaen" panose="010A0502050306030303" pitchFamily="18" charset="0"/>
                  </a:rPr>
                  <a:t>Surface-Enhance Raman Spectroscopy </a:t>
                </a:r>
                <a:r>
                  <a:rPr lang="en-US" sz="2400" dirty="0" smtClean="0">
                    <a:latin typeface="Sylfaen" panose="010A0502050306030303" pitchFamily="18" charset="0"/>
                  </a:rPr>
                  <a:t>(SERS).</a:t>
                </a:r>
              </a:p>
              <a:p>
                <a:pPr marL="0" indent="0">
                  <a:lnSpc>
                    <a:spcPct val="100000"/>
                  </a:lnSpc>
                  <a:buNone/>
                </a:pPr>
                <a:r>
                  <a:rPr lang="en-US" sz="2400" dirty="0" smtClean="0">
                    <a:latin typeface="Sylfaen" panose="010A0502050306030303" pitchFamily="18" charset="0"/>
                  </a:rPr>
                  <a:t>SERS method uses </a:t>
                </a:r>
                <a:r>
                  <a:rPr lang="en-US" sz="2400" dirty="0">
                    <a:latin typeface="Sylfaen" panose="010A0502050306030303" pitchFamily="18" charset="0"/>
                  </a:rPr>
                  <a:t>special </a:t>
                </a:r>
                <a:r>
                  <a:rPr lang="en-US" sz="2400" dirty="0" smtClean="0">
                    <a:latin typeface="Sylfaen" panose="010A0502050306030303" pitchFamily="18" charset="0"/>
                  </a:rPr>
                  <a:t>substrates whose </a:t>
                </a:r>
                <a:r>
                  <a:rPr lang="en-US" sz="2400" dirty="0">
                    <a:latin typeface="Sylfaen" panose="010A0502050306030303" pitchFamily="18" charset="0"/>
                  </a:rPr>
                  <a:t>surfaces contain nanoparticles (gold or silver nanoparticles are most often used</a:t>
                </a:r>
                <a:r>
                  <a:rPr lang="en-US" sz="2400" dirty="0" smtClean="0">
                    <a:latin typeface="Sylfaen" panose="010A0502050306030303" pitchFamily="18" charset="0"/>
                  </a:rPr>
                  <a:t>). </a:t>
                </a:r>
              </a:p>
              <a:p>
                <a:pPr marL="0" indent="0">
                  <a:lnSpc>
                    <a:spcPct val="100000"/>
                  </a:lnSpc>
                  <a:buNone/>
                </a:pPr>
                <a:r>
                  <a:rPr lang="en-US" sz="2400" dirty="0">
                    <a:latin typeface="Sylfaen" panose="010A0502050306030303" pitchFamily="18" charset="0"/>
                  </a:rPr>
                  <a:t>The use of SERS allows to enhance the Raman scattering signal by approximately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10</m:t>
                        </m:r>
                      </m:e>
                      <m:sup>
                        <m:r>
                          <a:rPr lang="en-US" sz="2400" b="0" i="1" smtClean="0">
                            <a:latin typeface="Cambria Math" panose="02040503050406030204" pitchFamily="18" charset="0"/>
                          </a:rPr>
                          <m:t>8</m:t>
                        </m:r>
                      </m:sup>
                    </m:sSup>
                  </m:oMath>
                </a14:m>
                <a:r>
                  <a:rPr lang="en-US" sz="2400" dirty="0" smtClean="0">
                    <a:latin typeface="Sylfaen" panose="010A0502050306030303" pitchFamily="18" charset="0"/>
                  </a:rPr>
                  <a:t>-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10</m:t>
                        </m:r>
                      </m:e>
                      <m:sup>
                        <m:r>
                          <a:rPr lang="en-US" sz="2400" b="0" i="1" smtClean="0">
                            <a:latin typeface="Cambria Math" panose="02040503050406030204" pitchFamily="18" charset="0"/>
                          </a:rPr>
                          <m:t>11</m:t>
                        </m:r>
                      </m:sup>
                    </m:sSup>
                  </m:oMath>
                </a14:m>
                <a:r>
                  <a:rPr lang="en-US" sz="2400" dirty="0" smtClean="0">
                    <a:latin typeface="Sylfaen" panose="010A0502050306030303" pitchFamily="18" charset="0"/>
                  </a:rPr>
                  <a:t> </a:t>
                </a:r>
                <a:r>
                  <a:rPr lang="en-US" sz="2400" dirty="0">
                    <a:latin typeface="Sylfaen" panose="010A0502050306030303" pitchFamily="18" charset="0"/>
                  </a:rPr>
                  <a:t>times</a:t>
                </a:r>
                <a:r>
                  <a:rPr lang="en-US" sz="2400" dirty="0" smtClean="0">
                    <a:latin typeface="Sylfaen" panose="010A0502050306030303" pitchFamily="18" charset="0"/>
                  </a:rPr>
                  <a:t>.</a:t>
                </a:r>
              </a:p>
              <a:p>
                <a:pPr marL="0" indent="0">
                  <a:lnSpc>
                    <a:spcPct val="100000"/>
                  </a:lnSpc>
                  <a:buNone/>
                </a:pPr>
                <a:r>
                  <a:rPr lang="en-US" sz="2400" dirty="0" smtClean="0">
                    <a:latin typeface="Sylfaen" panose="010A0502050306030303" pitchFamily="18" charset="0"/>
                  </a:rPr>
                  <a:t>This </a:t>
                </a:r>
                <a:r>
                  <a:rPr lang="en-US" sz="2400" dirty="0">
                    <a:latin typeface="Sylfaen" panose="010A0502050306030303" pitchFamily="18" charset="0"/>
                  </a:rPr>
                  <a:t>effect allows the pathogen to be detected in low concentrations.</a:t>
                </a:r>
              </a:p>
            </p:txBody>
          </p:sp>
        </mc:Choice>
        <mc:Fallback xmlns="">
          <p:sp>
            <p:nvSpPr>
              <p:cNvPr id="4" name="Объект 3"/>
              <p:cNvSpPr>
                <a:spLocks noGrp="1" noRot="1" noChangeAspect="1" noMove="1" noResize="1" noEditPoints="1" noAdjustHandles="1" noChangeArrowheads="1" noChangeShapeType="1" noTextEdit="1"/>
              </p:cNvSpPr>
              <p:nvPr>
                <p:ph sz="half" idx="2"/>
              </p:nvPr>
            </p:nvSpPr>
            <p:spPr>
              <a:xfrm>
                <a:off x="108329" y="1895684"/>
                <a:ext cx="5780407" cy="4797724"/>
              </a:xfrm>
              <a:blipFill rotWithShape="0">
                <a:blip r:embed="rId2"/>
                <a:stretch>
                  <a:fillRect l="-1688" t="-889" r="-1899"/>
                </a:stretch>
              </a:blipFill>
            </p:spPr>
            <p:txBody>
              <a:bodyPr/>
              <a:lstStyle/>
              <a:p>
                <a:r>
                  <a:rPr lang="ru-RU">
                    <a:noFill/>
                  </a:rPr>
                  <a:t> </a:t>
                </a:r>
              </a:p>
            </p:txBody>
          </p:sp>
        </mc:Fallback>
      </mc:AlternateContent>
      <p:pic>
        <p:nvPicPr>
          <p:cNvPr id="7" name="Объект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069001" y="1148677"/>
            <a:ext cx="4927927" cy="3511149"/>
          </a:xfrm>
        </p:spPr>
      </p:pic>
      <p:pic>
        <p:nvPicPr>
          <p:cNvPr id="8" name="Рисунок 7"/>
          <p:cNvPicPr>
            <a:picLocks noChangeAspect="1"/>
          </p:cNvPicPr>
          <p:nvPr/>
        </p:nvPicPr>
        <p:blipFill>
          <a:blip r:embed="rId4"/>
          <a:stretch>
            <a:fillRect/>
          </a:stretch>
        </p:blipFill>
        <p:spPr>
          <a:xfrm>
            <a:off x="5831205" y="4229024"/>
            <a:ext cx="3057525" cy="2470480"/>
          </a:xfrm>
          <a:prstGeom prst="rect">
            <a:avLst/>
          </a:prstGeom>
        </p:spPr>
      </p:pic>
    </p:spTree>
    <p:extLst>
      <p:ext uri="{BB962C8B-B14F-4D97-AF65-F5344CB8AC3E}">
        <p14:creationId xmlns:p14="http://schemas.microsoft.com/office/powerpoint/2010/main" val="3613388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7171"/>
            <a:ext cx="10515600" cy="763879"/>
          </a:xfrm>
        </p:spPr>
        <p:txBody>
          <a:bodyPr>
            <a:normAutofit/>
          </a:bodyPr>
          <a:lstStyle/>
          <a:p>
            <a:pPr algn="ctr"/>
            <a:r>
              <a:rPr lang="en-US" sz="3600">
                <a:latin typeface="Sylfaen" panose="010A0502050306030303" pitchFamily="18" charset="0"/>
              </a:rPr>
              <a:t>Raman Spectroscopy for virus identificatin</a:t>
            </a:r>
          </a:p>
        </p:txBody>
      </p:sp>
      <p:pic>
        <p:nvPicPr>
          <p:cNvPr id="15" name="Объект 1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31647" y="2665857"/>
            <a:ext cx="5766817" cy="3631248"/>
          </a:xfrm>
        </p:spPr>
      </p:pic>
      <p:pic>
        <p:nvPicPr>
          <p:cNvPr id="16" name="Объект 1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43124" y="2714624"/>
            <a:ext cx="6048876" cy="3582481"/>
          </a:xfrm>
        </p:spPr>
      </p:pic>
      <p:cxnSp>
        <p:nvCxnSpPr>
          <p:cNvPr id="18" name="Прямая со стрелкой 17"/>
          <p:cNvCxnSpPr/>
          <p:nvPr/>
        </p:nvCxnSpPr>
        <p:spPr>
          <a:xfrm>
            <a:off x="7067550" y="3505200"/>
            <a:ext cx="457200" cy="112395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flipH="1" flipV="1">
            <a:off x="1047750" y="2951470"/>
            <a:ext cx="419100" cy="184785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1370422" y="4779883"/>
                <a:ext cx="2562225" cy="338554"/>
              </a:xfrm>
              <a:prstGeom prst="rect">
                <a:avLst/>
              </a:prstGeom>
              <a:noFill/>
            </p:spPr>
            <p:txBody>
              <a:bodyPr wrap="square" rtlCol="0">
                <a:spAutoFit/>
              </a:bodyPr>
              <a:lstStyle/>
              <a:p>
                <a:r>
                  <a:rPr lang="en-US" sz="1600" smtClean="0">
                    <a:solidFill>
                      <a:srgbClr val="FF0000"/>
                    </a:solidFill>
                    <a:latin typeface="Sylfaen" panose="010A0502050306030303" pitchFamily="18" charset="0"/>
                  </a:rPr>
                  <a:t>Approximately 550 </a:t>
                </a:r>
                <a14:m>
                  <m:oMath xmlns:m="http://schemas.openxmlformats.org/officeDocument/2006/math">
                    <m:sSup>
                      <m:sSupPr>
                        <m:ctrlPr>
                          <a:rPr lang="en-US" sz="1600" i="1" smtClean="0">
                            <a:solidFill>
                              <a:srgbClr val="FF0000"/>
                            </a:solidFill>
                            <a:latin typeface="Cambria Math" panose="02040503050406030204" pitchFamily="18" charset="0"/>
                          </a:rPr>
                        </m:ctrlPr>
                      </m:sSupPr>
                      <m:e>
                        <m:r>
                          <a:rPr lang="en-US" sz="1600" b="0" i="1" smtClean="0">
                            <a:solidFill>
                              <a:srgbClr val="FF0000"/>
                            </a:solidFill>
                            <a:latin typeface="Cambria Math" panose="02040503050406030204" pitchFamily="18" charset="0"/>
                          </a:rPr>
                          <m:t>𝑐𝑚</m:t>
                        </m:r>
                      </m:e>
                      <m:sup>
                        <m:r>
                          <a:rPr lang="en-US" sz="1600" b="0" i="1" smtClean="0">
                            <a:solidFill>
                              <a:srgbClr val="FF0000"/>
                            </a:solidFill>
                            <a:latin typeface="Cambria Math" panose="02040503050406030204" pitchFamily="18" charset="0"/>
                          </a:rPr>
                          <m:t>−1</m:t>
                        </m:r>
                      </m:sup>
                    </m:sSup>
                  </m:oMath>
                </a14:m>
                <a:endParaRPr lang="en-US">
                  <a:latin typeface="Sylfaen" panose="010A0502050306030303"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370422" y="4779883"/>
                <a:ext cx="2562225" cy="338554"/>
              </a:xfrm>
              <a:prstGeom prst="rect">
                <a:avLst/>
              </a:prstGeom>
              <a:blipFill>
                <a:blip r:embed="rId5"/>
                <a:stretch>
                  <a:fillRect l="-1429" t="-5357"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6505575" y="3124200"/>
                <a:ext cx="2562225" cy="338554"/>
              </a:xfrm>
              <a:prstGeom prst="rect">
                <a:avLst/>
              </a:prstGeom>
              <a:noFill/>
            </p:spPr>
            <p:txBody>
              <a:bodyPr wrap="square" rtlCol="0">
                <a:spAutoFit/>
              </a:bodyPr>
              <a:lstStyle/>
              <a:p>
                <a:r>
                  <a:rPr lang="en-US" sz="1600" smtClean="0">
                    <a:solidFill>
                      <a:srgbClr val="FF0000"/>
                    </a:solidFill>
                    <a:latin typeface="Sylfaen" panose="010A0502050306030303" pitchFamily="18" charset="0"/>
                  </a:rPr>
                  <a:t>Approximately 550 </a:t>
                </a:r>
                <a14:m>
                  <m:oMath xmlns:m="http://schemas.openxmlformats.org/officeDocument/2006/math">
                    <m:sSup>
                      <m:sSupPr>
                        <m:ctrlPr>
                          <a:rPr lang="en-US" sz="1600" i="1" smtClean="0">
                            <a:solidFill>
                              <a:srgbClr val="FF0000"/>
                            </a:solidFill>
                            <a:latin typeface="Cambria Math" panose="02040503050406030204" pitchFamily="18" charset="0"/>
                          </a:rPr>
                        </m:ctrlPr>
                      </m:sSupPr>
                      <m:e>
                        <m:r>
                          <a:rPr lang="en-US" sz="1600" b="0" i="1" smtClean="0">
                            <a:solidFill>
                              <a:srgbClr val="FF0000"/>
                            </a:solidFill>
                            <a:latin typeface="Cambria Math" panose="02040503050406030204" pitchFamily="18" charset="0"/>
                          </a:rPr>
                          <m:t>𝑐𝑚</m:t>
                        </m:r>
                      </m:e>
                      <m:sup>
                        <m:r>
                          <a:rPr lang="en-US" sz="1600" b="0" i="1" smtClean="0">
                            <a:solidFill>
                              <a:srgbClr val="FF0000"/>
                            </a:solidFill>
                            <a:latin typeface="Cambria Math" panose="02040503050406030204" pitchFamily="18" charset="0"/>
                          </a:rPr>
                          <m:t>−1</m:t>
                        </m:r>
                      </m:sup>
                    </m:sSup>
                  </m:oMath>
                </a14:m>
                <a:endParaRPr lang="en-US">
                  <a:solidFill>
                    <a:srgbClr val="FF0000"/>
                  </a:solidFill>
                  <a:latin typeface="Sylfaen" panose="010A0502050306030303"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6505575" y="3124200"/>
                <a:ext cx="2562225" cy="338554"/>
              </a:xfrm>
              <a:prstGeom prst="rect">
                <a:avLst/>
              </a:prstGeom>
              <a:blipFill>
                <a:blip r:embed="rId6"/>
                <a:stretch>
                  <a:fillRect l="-1188" t="-5455" b="-2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8575" y="677972"/>
                <a:ext cx="12087225" cy="2123658"/>
              </a:xfrm>
              <a:prstGeom prst="rect">
                <a:avLst/>
              </a:prstGeom>
              <a:noFill/>
            </p:spPr>
            <p:txBody>
              <a:bodyPr wrap="square" rtlCol="0">
                <a:spAutoFit/>
              </a:bodyPr>
              <a:lstStyle/>
              <a:p>
                <a:r>
                  <a:rPr lang="en-US" sz="2200" dirty="0">
                    <a:latin typeface="Sylfaen" panose="010A0502050306030303" pitchFamily="18" charset="0"/>
                  </a:rPr>
                  <a:t>Surface-enhanced Raman spectroscopy also allows us to detect viral particles</a:t>
                </a:r>
                <a:r>
                  <a:rPr lang="en-US" sz="2200" dirty="0" smtClean="0">
                    <a:latin typeface="Sylfaen" panose="010A0502050306030303" pitchFamily="18" charset="0"/>
                  </a:rPr>
                  <a:t>.</a:t>
                </a:r>
                <a:endParaRPr lang="ka-GE" sz="2200" dirty="0" smtClean="0">
                  <a:latin typeface="Sylfaen" panose="010A0502050306030303" pitchFamily="18" charset="0"/>
                </a:endParaRPr>
              </a:p>
              <a:p>
                <a:pPr marL="342900" indent="-342900">
                  <a:buFont typeface="Arial" panose="020B0604020202020204" pitchFamily="34" charset="0"/>
                  <a:buChar char="•"/>
                </a:pPr>
                <a:r>
                  <a:rPr lang="en-US" sz="2200" dirty="0" smtClean="0">
                    <a:latin typeface="Sylfaen" panose="010A0502050306030303" pitchFamily="18" charset="0"/>
                  </a:rPr>
                  <a:t>The </a:t>
                </a:r>
                <a:r>
                  <a:rPr lang="en-US" sz="2200" dirty="0" smtClean="0">
                    <a:solidFill>
                      <a:schemeClr val="tx1"/>
                    </a:solidFill>
                    <a:latin typeface="Sylfaen" panose="010A0502050306030303" pitchFamily="18" charset="0"/>
                  </a:rPr>
                  <a:t>SARS-CoV-2 virus that causes Covid-19 was identified in studies conducted by several groups of </a:t>
                </a:r>
                <a:r>
                  <a:rPr lang="en-US" sz="2200" smtClean="0">
                    <a:solidFill>
                      <a:schemeClr val="tx1"/>
                    </a:solidFill>
                    <a:latin typeface="Sylfaen" panose="010A0502050306030303" pitchFamily="18" charset="0"/>
                  </a:rPr>
                  <a:t>scientists [7].</a:t>
                </a:r>
                <a:endParaRPr lang="ka-GE" sz="2200" dirty="0" smtClean="0">
                  <a:solidFill>
                    <a:schemeClr val="tx1"/>
                  </a:solidFill>
                  <a:latin typeface="Sylfaen" panose="010A0502050306030303" pitchFamily="18" charset="0"/>
                </a:endParaRPr>
              </a:p>
              <a:p>
                <a:pPr marL="342900" indent="-342900">
                  <a:buFont typeface="Arial" panose="020B0604020202020204" pitchFamily="34" charset="0"/>
                  <a:buChar char="•"/>
                </a:pPr>
                <a:r>
                  <a:rPr lang="en-US" sz="2200" dirty="0">
                    <a:solidFill>
                      <a:schemeClr val="tx1"/>
                    </a:solidFill>
                    <a:latin typeface="Sylfaen" panose="010A0502050306030303" pitchFamily="18" charset="0"/>
                  </a:rPr>
                  <a:t>In both spectra, one of the peaks is located at 550 </a:t>
                </a:r>
                <a14:m>
                  <m:oMath xmlns:m="http://schemas.openxmlformats.org/officeDocument/2006/math">
                    <m:sSup>
                      <m:sSupPr>
                        <m:ctrlPr>
                          <a:rPr lang="en-US" sz="2200" i="1">
                            <a:solidFill>
                              <a:schemeClr val="tx1"/>
                            </a:solidFill>
                            <a:latin typeface="Cambria Math" panose="02040503050406030204" pitchFamily="18" charset="0"/>
                          </a:rPr>
                        </m:ctrlPr>
                      </m:sSupPr>
                      <m:e>
                        <m:r>
                          <a:rPr lang="en-US" sz="2200" b="0" i="1">
                            <a:solidFill>
                              <a:schemeClr val="tx1"/>
                            </a:solidFill>
                            <a:latin typeface="Cambria Math" panose="02040503050406030204" pitchFamily="18" charset="0"/>
                          </a:rPr>
                          <m:t>𝑐𝑚</m:t>
                        </m:r>
                      </m:e>
                      <m:sup>
                        <m:r>
                          <a:rPr lang="en-US" sz="2200" b="0" i="1">
                            <a:solidFill>
                              <a:schemeClr val="tx1"/>
                            </a:solidFill>
                            <a:latin typeface="Cambria Math" panose="02040503050406030204" pitchFamily="18" charset="0"/>
                          </a:rPr>
                          <m:t>−1</m:t>
                        </m:r>
                      </m:sup>
                    </m:sSup>
                  </m:oMath>
                </a14:m>
                <a:r>
                  <a:rPr lang="en-US" sz="2200" dirty="0" smtClean="0">
                    <a:solidFill>
                      <a:schemeClr val="tx1"/>
                    </a:solidFill>
                    <a:latin typeface="Sylfaen" panose="010A0502050306030303" pitchFamily="18" charset="0"/>
                  </a:rPr>
                  <a:t>, </a:t>
                </a:r>
                <a:r>
                  <a:rPr lang="en-US" sz="2200" dirty="0">
                    <a:solidFill>
                      <a:schemeClr val="tx1"/>
                    </a:solidFill>
                    <a:latin typeface="Sylfaen" panose="010A0502050306030303" pitchFamily="18" charset="0"/>
                  </a:rPr>
                  <a:t>and this peak is significantly lower in intensity for H1N1 and hCoV-229E viruses, which may indicate that it can be considered as a fingerprint of the SARS-CoV-2 </a:t>
                </a:r>
                <a:r>
                  <a:rPr lang="en-US" sz="2200" smtClean="0">
                    <a:solidFill>
                      <a:schemeClr val="tx1"/>
                    </a:solidFill>
                    <a:latin typeface="Sylfaen" panose="010A0502050306030303" pitchFamily="18" charset="0"/>
                  </a:rPr>
                  <a:t>virus [9].</a:t>
                </a:r>
                <a:endParaRPr lang="en-US" sz="2200" dirty="0">
                  <a:solidFill>
                    <a:schemeClr val="tx1"/>
                  </a:solidFill>
                  <a:latin typeface="Sylfaen" panose="010A0502050306030303"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28575" y="677972"/>
                <a:ext cx="12087225" cy="2123658"/>
              </a:xfrm>
              <a:prstGeom prst="rect">
                <a:avLst/>
              </a:prstGeom>
              <a:blipFill>
                <a:blip r:embed="rId7"/>
                <a:stretch>
                  <a:fillRect l="-656" t="-2006" r="-151" b="-4871"/>
                </a:stretch>
              </a:blipFill>
            </p:spPr>
            <p:txBody>
              <a:bodyPr/>
              <a:lstStyle/>
              <a:p>
                <a:r>
                  <a:rPr lang="en-US">
                    <a:noFill/>
                  </a:rPr>
                  <a:t> </a:t>
                </a:r>
              </a:p>
            </p:txBody>
          </p:sp>
        </mc:Fallback>
      </mc:AlternateContent>
      <p:sp>
        <p:nvSpPr>
          <p:cNvPr id="3" name="TextBox 2"/>
          <p:cNvSpPr txBox="1"/>
          <p:nvPr/>
        </p:nvSpPr>
        <p:spPr>
          <a:xfrm>
            <a:off x="2441542" y="6297105"/>
            <a:ext cx="725864" cy="369332"/>
          </a:xfrm>
          <a:prstGeom prst="rect">
            <a:avLst/>
          </a:prstGeom>
          <a:noFill/>
        </p:spPr>
        <p:txBody>
          <a:bodyPr wrap="square" rtlCol="0">
            <a:spAutoFit/>
          </a:bodyPr>
          <a:lstStyle/>
          <a:p>
            <a:r>
              <a:rPr lang="en-US" smtClean="0">
                <a:latin typeface="Sylfaen" panose="010A0502050306030303" pitchFamily="18" charset="0"/>
              </a:rPr>
              <a:t>Fig.9</a:t>
            </a:r>
            <a:endParaRPr lang="en-US">
              <a:latin typeface="Sylfaen" panose="010A0502050306030303" pitchFamily="18" charset="0"/>
            </a:endParaRPr>
          </a:p>
        </p:txBody>
      </p:sp>
      <p:sp>
        <p:nvSpPr>
          <p:cNvPr id="11" name="TextBox 10"/>
          <p:cNvSpPr txBox="1"/>
          <p:nvPr/>
        </p:nvSpPr>
        <p:spPr>
          <a:xfrm>
            <a:off x="8804630" y="6297105"/>
            <a:ext cx="857844" cy="369332"/>
          </a:xfrm>
          <a:prstGeom prst="rect">
            <a:avLst/>
          </a:prstGeom>
          <a:noFill/>
        </p:spPr>
        <p:txBody>
          <a:bodyPr wrap="square" rtlCol="0">
            <a:spAutoFit/>
          </a:bodyPr>
          <a:lstStyle/>
          <a:p>
            <a:r>
              <a:rPr lang="en-US" smtClean="0">
                <a:latin typeface="Sylfaen" panose="010A0502050306030303" pitchFamily="18" charset="0"/>
              </a:rPr>
              <a:t>Fig.10</a:t>
            </a:r>
            <a:endParaRPr lang="en-US">
              <a:latin typeface="Sylfaen" panose="010A0502050306030303" pitchFamily="18" charset="0"/>
            </a:endParaRPr>
          </a:p>
        </p:txBody>
      </p:sp>
    </p:spTree>
    <p:extLst>
      <p:ext uri="{BB962C8B-B14F-4D97-AF65-F5344CB8AC3E}">
        <p14:creationId xmlns:p14="http://schemas.microsoft.com/office/powerpoint/2010/main" val="42409347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45218"/>
          </a:xfrm>
        </p:spPr>
        <p:txBody>
          <a:bodyPr>
            <a:normAutofit/>
          </a:bodyPr>
          <a:lstStyle/>
          <a:p>
            <a:pPr algn="ctr"/>
            <a:r>
              <a:rPr lang="en-US" sz="3600" smtClean="0">
                <a:latin typeface="Sylfaen" panose="010A0502050306030303" pitchFamily="18" charset="0"/>
              </a:rPr>
              <a:t>UV Spectroscopy</a:t>
            </a:r>
            <a:endParaRPr lang="en-US" sz="3600">
              <a:latin typeface="Sylfaen" panose="010A0502050306030303" pitchFamily="18" charset="0"/>
            </a:endParaRPr>
          </a:p>
        </p:txBody>
      </p:sp>
      <p:sp>
        <p:nvSpPr>
          <p:cNvPr id="3" name="Объект 2"/>
          <p:cNvSpPr>
            <a:spLocks noGrp="1"/>
          </p:cNvSpPr>
          <p:nvPr>
            <p:ph sz="half" idx="1"/>
          </p:nvPr>
        </p:nvSpPr>
        <p:spPr>
          <a:xfrm>
            <a:off x="295275" y="1219200"/>
            <a:ext cx="5898261" cy="4957763"/>
          </a:xfrm>
        </p:spPr>
        <p:txBody>
          <a:bodyPr>
            <a:noAutofit/>
          </a:bodyPr>
          <a:lstStyle/>
          <a:p>
            <a:pPr>
              <a:lnSpc>
                <a:spcPct val="100000"/>
              </a:lnSpc>
            </a:pPr>
            <a:r>
              <a:rPr lang="en-US" sz="2400" dirty="0">
                <a:latin typeface="Sylfaen" panose="010A0502050306030303" pitchFamily="18" charset="0"/>
              </a:rPr>
              <a:t>Ultraviolet (UV</a:t>
            </a:r>
            <a:r>
              <a:rPr lang="en-US" sz="2400">
                <a:latin typeface="Sylfaen" panose="010A0502050306030303" pitchFamily="18" charset="0"/>
              </a:rPr>
              <a:t>) </a:t>
            </a:r>
            <a:r>
              <a:rPr lang="en-US" sz="2400" smtClean="0">
                <a:latin typeface="Sylfaen" panose="010A0502050306030303" pitchFamily="18" charset="0"/>
              </a:rPr>
              <a:t>spectroscopy</a:t>
            </a:r>
            <a:r>
              <a:rPr lang="en-US" sz="2400" smtClean="0">
                <a:solidFill>
                  <a:srgbClr val="C00000"/>
                </a:solidFill>
                <a:latin typeface="Sylfaen" panose="010A0502050306030303" pitchFamily="18" charset="0"/>
              </a:rPr>
              <a:t> </a:t>
            </a:r>
            <a:r>
              <a:rPr lang="en-US" sz="2400" dirty="0">
                <a:latin typeface="Sylfaen" panose="010A0502050306030303" pitchFamily="18" charset="0"/>
              </a:rPr>
              <a:t>uses the ultraviolet region of electromagnetic radiation, which lies in the wavelength range from 10 to 400 nm</a:t>
            </a:r>
            <a:r>
              <a:rPr lang="en-US" sz="2400" dirty="0" smtClean="0">
                <a:latin typeface="Sylfaen" panose="010A0502050306030303" pitchFamily="18" charset="0"/>
              </a:rPr>
              <a:t>.</a:t>
            </a:r>
          </a:p>
          <a:p>
            <a:pPr>
              <a:lnSpc>
                <a:spcPct val="100000"/>
              </a:lnSpc>
            </a:pPr>
            <a:r>
              <a:rPr lang="en-US" sz="2400" dirty="0">
                <a:latin typeface="Sylfaen" panose="010A0502050306030303" pitchFamily="18" charset="0"/>
              </a:rPr>
              <a:t>In ultraviolet spectroscopy, absorption of visible and ultraviolet radiation may occur due to the transition of electrons from low energy levels to high energy levels in molecules and atoms</a:t>
            </a:r>
            <a:r>
              <a:rPr lang="en-US" sz="2400" dirty="0" smtClean="0">
                <a:latin typeface="Sylfaen" panose="010A0502050306030303" pitchFamily="18" charset="0"/>
              </a:rPr>
              <a:t>.</a:t>
            </a:r>
            <a:endParaRPr lang="ru-RU" sz="2400" dirty="0" smtClean="0">
              <a:latin typeface="Sylfaen" panose="010A0502050306030303" pitchFamily="18" charset="0"/>
            </a:endParaRPr>
          </a:p>
          <a:p>
            <a:pPr>
              <a:lnSpc>
                <a:spcPct val="100000"/>
              </a:lnSpc>
            </a:pPr>
            <a:r>
              <a:rPr lang="en-US" sz="2400" dirty="0">
                <a:latin typeface="Sylfaen" panose="010A0502050306030303" pitchFamily="18" charset="0"/>
              </a:rPr>
              <a:t>UV radiation, depending on its intensity, can have a destructive effect on the virus. For this reason, the ultraviolet spectrum is </a:t>
            </a:r>
            <a:r>
              <a:rPr lang="en-US" sz="2400" dirty="0" smtClean="0">
                <a:latin typeface="Sylfaen" panose="010A0502050306030303" pitchFamily="18" charset="0"/>
              </a:rPr>
              <a:t>may be </a:t>
            </a:r>
            <a:r>
              <a:rPr lang="en-US" sz="2400" dirty="0">
                <a:latin typeface="Sylfaen" panose="010A0502050306030303" pitchFamily="18" charset="0"/>
              </a:rPr>
              <a:t>used as a </a:t>
            </a:r>
            <a:r>
              <a:rPr lang="en-US" sz="2400" dirty="0" smtClean="0">
                <a:latin typeface="Sylfaen" panose="010A0502050306030303" pitchFamily="18" charset="0"/>
              </a:rPr>
              <a:t>disinfectant</a:t>
            </a:r>
            <a:r>
              <a:rPr lang="ka-GE" sz="2400" dirty="0" smtClean="0">
                <a:latin typeface="Sylfaen" panose="010A0502050306030303" pitchFamily="18" charset="0"/>
              </a:rPr>
              <a:t>.</a:t>
            </a:r>
            <a:endParaRPr lang="en-US" sz="2400" dirty="0">
              <a:latin typeface="Sylfaen" panose="010A0502050306030303" pitchFamily="18" charset="0"/>
            </a:endParaRPr>
          </a:p>
        </p:txBody>
      </p:sp>
      <p:pic>
        <p:nvPicPr>
          <p:cNvPr id="5" name="Объект 4"/>
          <p:cNvPicPr>
            <a:picLocks noGrp="1" noChangeAspect="1"/>
          </p:cNvPicPr>
          <p:nvPr>
            <p:ph sz="half" idx="2"/>
          </p:nvPr>
        </p:nvPicPr>
        <p:blipFill>
          <a:blip r:embed="rId2"/>
          <a:stretch>
            <a:fillRect/>
          </a:stretch>
        </p:blipFill>
        <p:spPr>
          <a:xfrm>
            <a:off x="6672071" y="1755648"/>
            <a:ext cx="5262997" cy="3657600"/>
          </a:xfrm>
          <a:prstGeom prst="rect">
            <a:avLst/>
          </a:prstGeom>
        </p:spPr>
      </p:pic>
    </p:spTree>
    <p:extLst>
      <p:ext uri="{BB962C8B-B14F-4D97-AF65-F5344CB8AC3E}">
        <p14:creationId xmlns:p14="http://schemas.microsoft.com/office/powerpoint/2010/main" val="449076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4720" y="90665"/>
            <a:ext cx="11475921" cy="1081120"/>
          </a:xfrm>
        </p:spPr>
        <p:txBody>
          <a:bodyPr>
            <a:noAutofit/>
          </a:bodyPr>
          <a:lstStyle/>
          <a:p>
            <a:pPr algn="ctr"/>
            <a:r>
              <a:rPr lang="en-US" sz="2800">
                <a:latin typeface="Sylfaen" panose="010A0502050306030303" pitchFamily="18" charset="0"/>
              </a:rPr>
              <a:t>Dependence of the spectral signal on the concentration of microorganisms in the </a:t>
            </a:r>
            <a:r>
              <a:rPr lang="en-US" sz="2800" smtClean="0">
                <a:latin typeface="Sylfaen" panose="010A0502050306030303" pitchFamily="18" charset="0"/>
              </a:rPr>
              <a:t>bioenviroment</a:t>
            </a:r>
            <a:endParaRPr lang="en-US" sz="2800">
              <a:latin typeface="Sylfaen" panose="010A0502050306030303" pitchFamily="18" charset="0"/>
            </a:endParaRPr>
          </a:p>
        </p:txBody>
      </p:sp>
      <p:sp>
        <p:nvSpPr>
          <p:cNvPr id="3" name="Объект 2"/>
          <p:cNvSpPr>
            <a:spLocks noGrp="1"/>
          </p:cNvSpPr>
          <p:nvPr>
            <p:ph sz="half" idx="1"/>
          </p:nvPr>
        </p:nvSpPr>
        <p:spPr>
          <a:xfrm>
            <a:off x="-1" y="1259633"/>
            <a:ext cx="6823811" cy="1358214"/>
          </a:xfrm>
        </p:spPr>
        <p:txBody>
          <a:bodyPr>
            <a:normAutofit/>
          </a:bodyPr>
          <a:lstStyle/>
          <a:p>
            <a:pPr>
              <a:lnSpc>
                <a:spcPct val="100000"/>
              </a:lnSpc>
            </a:pPr>
            <a:r>
              <a:rPr lang="en-US" sz="2000" dirty="0">
                <a:latin typeface="Sylfaen" panose="010A0502050306030303" pitchFamily="18" charset="0"/>
              </a:rPr>
              <a:t>Analysis of spectra in various studies shows that an increase in the concentration of pathogens in the studied biomaterial is accompanied by an increase in the signal (an increase in the corresponding intensity peaks).</a:t>
            </a:r>
          </a:p>
        </p:txBody>
      </p:sp>
      <p:sp>
        <p:nvSpPr>
          <p:cNvPr id="5" name="TextBox 4"/>
          <p:cNvSpPr txBox="1"/>
          <p:nvPr/>
        </p:nvSpPr>
        <p:spPr>
          <a:xfrm>
            <a:off x="3718560" y="6357973"/>
            <a:ext cx="8473440" cy="369332"/>
          </a:xfrm>
          <a:prstGeom prst="rect">
            <a:avLst/>
          </a:prstGeom>
          <a:noFill/>
        </p:spPr>
        <p:txBody>
          <a:bodyPr wrap="square" rtlCol="0">
            <a:spAutoFit/>
          </a:bodyPr>
          <a:lstStyle/>
          <a:p>
            <a:pPr algn="ctr"/>
            <a:r>
              <a:rPr lang="en-US" dirty="0" smtClean="0">
                <a:solidFill>
                  <a:srgbClr val="00B050"/>
                </a:solidFill>
                <a:latin typeface="Sylfaen" panose="010A0502050306030303" pitchFamily="18" charset="0"/>
              </a:rPr>
              <a:t>Note</a:t>
            </a:r>
            <a:r>
              <a:rPr lang="en-US" dirty="0" smtClean="0">
                <a:latin typeface="Sylfaen" panose="010A0502050306030303" pitchFamily="18" charset="0"/>
              </a:rPr>
              <a:t>: STE solution</a:t>
            </a:r>
            <a:r>
              <a:rPr lang="ka-GE" dirty="0" smtClean="0">
                <a:latin typeface="Sylfaen" panose="010A0502050306030303" pitchFamily="18" charset="0"/>
              </a:rPr>
              <a:t> </a:t>
            </a:r>
            <a:r>
              <a:rPr lang="ka-GE" dirty="0">
                <a:latin typeface="Sylfaen" panose="010A0502050306030303" pitchFamily="18" charset="0"/>
              </a:rPr>
              <a:t>- </a:t>
            </a:r>
            <a:r>
              <a:rPr lang="en-US" dirty="0" err="1">
                <a:latin typeface="Sylfaen" panose="010A0502050306030303" pitchFamily="18" charset="0"/>
              </a:rPr>
              <a:t>NaCl</a:t>
            </a:r>
            <a:r>
              <a:rPr lang="en-US" dirty="0">
                <a:latin typeface="Sylfaen" panose="010A0502050306030303" pitchFamily="18" charset="0"/>
              </a:rPr>
              <a:t> (100mM), </a:t>
            </a:r>
            <a:r>
              <a:rPr lang="en-US" dirty="0" err="1">
                <a:latin typeface="Sylfaen" panose="010A0502050306030303" pitchFamily="18" charset="0"/>
              </a:rPr>
              <a:t>Tris-HCl</a:t>
            </a:r>
            <a:r>
              <a:rPr lang="en-US" dirty="0">
                <a:latin typeface="Sylfaen" panose="010A0502050306030303" pitchFamily="18" charset="0"/>
              </a:rPr>
              <a:t>, pH 8.0 (10mM), </a:t>
            </a:r>
            <a:r>
              <a:rPr lang="en-US" dirty="0" smtClean="0">
                <a:latin typeface="Sylfaen" panose="010A0502050306030303" pitchFamily="18" charset="0"/>
              </a:rPr>
              <a:t>EDTA</a:t>
            </a:r>
            <a:r>
              <a:rPr lang="en-US" dirty="0">
                <a:latin typeface="Sylfaen" panose="010A0502050306030303" pitchFamily="18" charset="0"/>
              </a:rPr>
              <a:t>, pH 8.0 (1mM</a:t>
            </a:r>
            <a:r>
              <a:rPr lang="en-US" dirty="0" smtClean="0">
                <a:latin typeface="Sylfaen" panose="010A0502050306030303" pitchFamily="18" charset="0"/>
              </a:rPr>
              <a:t>).</a:t>
            </a:r>
            <a:endParaRPr lang="en-US" dirty="0">
              <a:latin typeface="Sylfaen" panose="010A0502050306030303" pitchFamily="18" charset="0"/>
            </a:endParaRPr>
          </a:p>
        </p:txBody>
      </p:sp>
      <p:pic>
        <p:nvPicPr>
          <p:cNvPr id="8" name="Объект 4"/>
          <p:cNvPicPr>
            <a:picLocks noGrp="1" noChangeAspect="1"/>
          </p:cNvPicPr>
          <p:nvPr>
            <p:ph sz="half" idx="2"/>
          </p:nvPr>
        </p:nvPicPr>
        <p:blipFill>
          <a:blip r:embed="rId2"/>
          <a:stretch>
            <a:fillRect/>
          </a:stretch>
        </p:blipFill>
        <p:spPr>
          <a:xfrm>
            <a:off x="134113" y="2581271"/>
            <a:ext cx="6595872" cy="2938283"/>
          </a:xfrm>
          <a:prstGeom prst="rect">
            <a:avLst/>
          </a:prstGeom>
        </p:spPr>
      </p:pic>
      <p:sp>
        <p:nvSpPr>
          <p:cNvPr id="9" name="TextBox 8"/>
          <p:cNvSpPr txBox="1"/>
          <p:nvPr/>
        </p:nvSpPr>
        <p:spPr>
          <a:xfrm>
            <a:off x="165449" y="5621737"/>
            <a:ext cx="6442615" cy="646331"/>
          </a:xfrm>
          <a:prstGeom prst="rect">
            <a:avLst/>
          </a:prstGeom>
          <a:noFill/>
        </p:spPr>
        <p:txBody>
          <a:bodyPr wrap="square" rtlCol="0">
            <a:spAutoFit/>
          </a:bodyPr>
          <a:lstStyle/>
          <a:p>
            <a:pPr algn="ctr"/>
            <a:r>
              <a:rPr lang="en-US" smtClean="0">
                <a:latin typeface="Sylfaen" panose="010A0502050306030303" pitchFamily="18" charset="0"/>
              </a:rPr>
              <a:t>Fig.11 Raman </a:t>
            </a:r>
            <a:r>
              <a:rPr lang="en-US" dirty="0">
                <a:latin typeface="Sylfaen" panose="010A0502050306030303" pitchFamily="18" charset="0"/>
              </a:rPr>
              <a:t>spectra for different concentrations of influenza A virus in a buffer </a:t>
            </a:r>
            <a:r>
              <a:rPr lang="en-US" smtClean="0">
                <a:latin typeface="Sylfaen" panose="010A0502050306030303" pitchFamily="18" charset="0"/>
              </a:rPr>
              <a:t>medium [10]</a:t>
            </a:r>
            <a:endParaRPr lang="en-US" dirty="0">
              <a:latin typeface="Sylfaen" panose="010A0502050306030303" pitchFamily="18" charset="0"/>
            </a:endParaRPr>
          </a:p>
        </p:txBody>
      </p:sp>
      <p:pic>
        <p:nvPicPr>
          <p:cNvPr id="10" name="Рисунок 9"/>
          <p:cNvPicPr>
            <a:picLocks noChangeAspect="1"/>
          </p:cNvPicPr>
          <p:nvPr/>
        </p:nvPicPr>
        <p:blipFill>
          <a:blip r:embed="rId3"/>
          <a:stretch>
            <a:fillRect/>
          </a:stretch>
        </p:blipFill>
        <p:spPr>
          <a:xfrm>
            <a:off x="7329600" y="1052369"/>
            <a:ext cx="4625741" cy="3414056"/>
          </a:xfrm>
          <a:prstGeom prst="rect">
            <a:avLst/>
          </a:prstGeom>
        </p:spPr>
      </p:pic>
      <p:sp>
        <p:nvSpPr>
          <p:cNvPr id="11" name="TextBox 10"/>
          <p:cNvSpPr txBox="1"/>
          <p:nvPr/>
        </p:nvSpPr>
        <p:spPr>
          <a:xfrm>
            <a:off x="7181088" y="4510826"/>
            <a:ext cx="4796513" cy="923330"/>
          </a:xfrm>
          <a:prstGeom prst="rect">
            <a:avLst/>
          </a:prstGeom>
          <a:noFill/>
        </p:spPr>
        <p:txBody>
          <a:bodyPr wrap="square" rtlCol="0">
            <a:spAutoFit/>
          </a:bodyPr>
          <a:lstStyle/>
          <a:p>
            <a:pPr algn="ctr"/>
            <a:r>
              <a:rPr lang="en-US" smtClean="0">
                <a:latin typeface="Sylfaen" panose="010A0502050306030303" pitchFamily="18" charset="0"/>
              </a:rPr>
              <a:t>Fig.12 Fluorescence </a:t>
            </a:r>
            <a:r>
              <a:rPr lang="en-US" dirty="0">
                <a:latin typeface="Sylfaen" panose="010A0502050306030303" pitchFamily="18" charset="0"/>
              </a:rPr>
              <a:t>spectra of </a:t>
            </a:r>
            <a:r>
              <a:rPr lang="en-US" dirty="0" smtClean="0">
                <a:latin typeface="Sylfaen" panose="010A0502050306030303" pitchFamily="18" charset="0"/>
              </a:rPr>
              <a:t>molecularly imprinted polymers </a:t>
            </a:r>
            <a:r>
              <a:rPr lang="en-US" dirty="0">
                <a:latin typeface="Sylfaen" panose="010A0502050306030303" pitchFamily="18" charset="0"/>
              </a:rPr>
              <a:t>at different concentrations of </a:t>
            </a:r>
            <a:r>
              <a:rPr lang="en-US" dirty="0" smtClean="0">
                <a:latin typeface="Sylfaen" panose="010A0502050306030303" pitchFamily="18" charset="0"/>
              </a:rPr>
              <a:t>Japanese encephalitis </a:t>
            </a:r>
            <a:r>
              <a:rPr lang="en-US" smtClean="0">
                <a:latin typeface="Sylfaen" panose="010A0502050306030303" pitchFamily="18" charset="0"/>
              </a:rPr>
              <a:t>virus [11]</a:t>
            </a:r>
            <a:endParaRPr lang="en-US" dirty="0">
              <a:latin typeface="Sylfaen" panose="010A0502050306030303" pitchFamily="18" charset="0"/>
            </a:endParaRPr>
          </a:p>
        </p:txBody>
      </p:sp>
    </p:spTree>
    <p:extLst>
      <p:ext uri="{BB962C8B-B14F-4D97-AF65-F5344CB8AC3E}">
        <p14:creationId xmlns:p14="http://schemas.microsoft.com/office/powerpoint/2010/main" val="1375039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8224" y="94041"/>
            <a:ext cx="10515600" cy="795976"/>
          </a:xfrm>
        </p:spPr>
        <p:txBody>
          <a:bodyPr/>
          <a:lstStyle/>
          <a:p>
            <a:pPr algn="ctr"/>
            <a:r>
              <a:rPr lang="en-US" dirty="0" smtClean="0">
                <a:latin typeface="Sylfaen" panose="010A0502050306030303" pitchFamily="18" charset="0"/>
              </a:rPr>
              <a:t>Introduction</a:t>
            </a:r>
            <a:endParaRPr lang="en-US" dirty="0">
              <a:latin typeface="Sylfaen" panose="010A0502050306030303" pitchFamily="18" charset="0"/>
            </a:endParaRPr>
          </a:p>
        </p:txBody>
      </p:sp>
      <p:sp>
        <p:nvSpPr>
          <p:cNvPr id="3" name="Объект 2"/>
          <p:cNvSpPr>
            <a:spLocks noGrp="1"/>
          </p:cNvSpPr>
          <p:nvPr>
            <p:ph sz="half" idx="1"/>
          </p:nvPr>
        </p:nvSpPr>
        <p:spPr>
          <a:xfrm>
            <a:off x="120316" y="942795"/>
            <a:ext cx="7790688" cy="5522976"/>
          </a:xfrm>
        </p:spPr>
        <p:txBody>
          <a:bodyPr>
            <a:noAutofit/>
          </a:bodyPr>
          <a:lstStyle/>
          <a:p>
            <a:pPr>
              <a:lnSpc>
                <a:spcPct val="110000"/>
              </a:lnSpc>
            </a:pPr>
            <a:r>
              <a:rPr lang="en-US" sz="3200" dirty="0">
                <a:latin typeface="Sylfaen" panose="010A0502050306030303" pitchFamily="18" charset="0"/>
              </a:rPr>
              <a:t>In this </a:t>
            </a:r>
            <a:r>
              <a:rPr lang="en-US" sz="3200" dirty="0" smtClean="0">
                <a:latin typeface="Sylfaen" panose="010A0502050306030303" pitchFamily="18" charset="0"/>
              </a:rPr>
              <a:t>talk </a:t>
            </a:r>
            <a:r>
              <a:rPr lang="en-US" sz="3200" dirty="0">
                <a:latin typeface="Sylfaen" panose="010A0502050306030303" pitchFamily="18" charset="0"/>
              </a:rPr>
              <a:t>will </a:t>
            </a:r>
            <a:r>
              <a:rPr lang="en-US" sz="3200">
                <a:latin typeface="Sylfaen" panose="010A0502050306030303" pitchFamily="18" charset="0"/>
              </a:rPr>
              <a:t>be </a:t>
            </a:r>
            <a:r>
              <a:rPr lang="en-US" sz="3200" smtClean="0">
                <a:latin typeface="Sylfaen" panose="010A0502050306030303" pitchFamily="18" charset="0"/>
              </a:rPr>
              <a:t>discussed </a:t>
            </a:r>
            <a:r>
              <a:rPr lang="en-US" sz="3200" dirty="0">
                <a:latin typeface="Sylfaen" panose="010A0502050306030303" pitchFamily="18" charset="0"/>
              </a:rPr>
              <a:t>the possibility of identification and research of viral particles using spectroscopic </a:t>
            </a:r>
            <a:r>
              <a:rPr lang="en-US" sz="3200" dirty="0" smtClean="0">
                <a:latin typeface="Sylfaen" panose="010A0502050306030303" pitchFamily="18" charset="0"/>
              </a:rPr>
              <a:t>methods. </a:t>
            </a:r>
          </a:p>
          <a:p>
            <a:pPr marL="0" indent="0">
              <a:lnSpc>
                <a:spcPct val="110000"/>
              </a:lnSpc>
              <a:buNone/>
            </a:pPr>
            <a:endParaRPr lang="en-US" sz="3200" dirty="0" smtClean="0">
              <a:latin typeface="Sylfaen" panose="010A0502050306030303" pitchFamily="18" charset="0"/>
            </a:endParaRPr>
          </a:p>
          <a:p>
            <a:pPr>
              <a:lnSpc>
                <a:spcPct val="110000"/>
              </a:lnSpc>
            </a:pPr>
            <a:r>
              <a:rPr lang="en-US" sz="3200" dirty="0" smtClean="0">
                <a:latin typeface="Sylfaen" panose="010A0502050306030303" pitchFamily="18" charset="0"/>
              </a:rPr>
              <a:t>This is </a:t>
            </a:r>
            <a:r>
              <a:rPr lang="en-US" sz="3200" dirty="0">
                <a:latin typeface="Sylfaen" panose="010A0502050306030303" pitchFamily="18" charset="0"/>
              </a:rPr>
              <a:t>relatively </a:t>
            </a:r>
            <a:r>
              <a:rPr lang="en-US" sz="3200" dirty="0" smtClean="0">
                <a:latin typeface="Sylfaen" panose="010A0502050306030303" pitchFamily="18" charset="0"/>
              </a:rPr>
              <a:t>new </a:t>
            </a:r>
            <a:r>
              <a:rPr lang="en-US" sz="3200" dirty="0">
                <a:latin typeface="Sylfaen" panose="010A0502050306030303" pitchFamily="18" charset="0"/>
              </a:rPr>
              <a:t>approach</a:t>
            </a:r>
            <a:r>
              <a:rPr lang="en-US" sz="3200" dirty="0" smtClean="0">
                <a:latin typeface="Sylfaen" panose="010A0502050306030303" pitchFamily="18" charset="0"/>
              </a:rPr>
              <a:t> </a:t>
            </a:r>
            <a:r>
              <a:rPr lang="en-US" sz="3200" dirty="0">
                <a:latin typeface="Sylfaen" panose="010A0502050306030303" pitchFamily="18" charset="0"/>
              </a:rPr>
              <a:t>compared to other research methods, however, it gives quite </a:t>
            </a:r>
            <a:r>
              <a:rPr lang="en-US" sz="3200" dirty="0" smtClean="0">
                <a:latin typeface="Sylfaen" panose="010A0502050306030303" pitchFamily="18" charset="0"/>
              </a:rPr>
              <a:t>a good </a:t>
            </a:r>
            <a:r>
              <a:rPr lang="en-US" sz="3200" dirty="0">
                <a:latin typeface="Sylfaen" panose="010A0502050306030303" pitchFamily="18" charset="0"/>
              </a:rPr>
              <a:t>prospects and in the near future it may become a regular method of identification of viral diseases in medical practice.</a:t>
            </a:r>
          </a:p>
        </p:txBody>
      </p:sp>
      <p:pic>
        <p:nvPicPr>
          <p:cNvPr id="5" name="Объект 4"/>
          <p:cNvPicPr>
            <a:picLocks noGrp="1" noChangeAspect="1"/>
          </p:cNvPicPr>
          <p:nvPr>
            <p:ph sz="half" idx="2"/>
          </p:nvPr>
        </p:nvPicPr>
        <p:blipFill>
          <a:blip r:embed="rId2"/>
          <a:stretch>
            <a:fillRect/>
          </a:stretch>
        </p:blipFill>
        <p:spPr>
          <a:xfrm>
            <a:off x="8006769" y="2398496"/>
            <a:ext cx="4052071" cy="3003683"/>
          </a:xfrm>
          <a:prstGeom prst="rect">
            <a:avLst/>
          </a:prstGeom>
        </p:spPr>
      </p:pic>
    </p:spTree>
    <p:extLst>
      <p:ext uri="{BB962C8B-B14F-4D97-AF65-F5344CB8AC3E}">
        <p14:creationId xmlns:p14="http://schemas.microsoft.com/office/powerpoint/2010/main" val="310967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43829"/>
            <a:ext cx="10515600" cy="1221078"/>
          </a:xfrm>
        </p:spPr>
        <p:txBody>
          <a:bodyPr>
            <a:normAutofit/>
          </a:bodyPr>
          <a:lstStyle/>
          <a:p>
            <a:pPr algn="ctr"/>
            <a:r>
              <a:rPr lang="en-US" sz="3600">
                <a:latin typeface="Sylfaen" panose="010A0502050306030303" pitchFamily="18" charset="0"/>
              </a:rPr>
              <a:t>Possibility of studying viral particles using computer modeling</a:t>
            </a:r>
          </a:p>
        </p:txBody>
      </p:sp>
      <p:sp>
        <p:nvSpPr>
          <p:cNvPr id="3" name="Объект 2"/>
          <p:cNvSpPr>
            <a:spLocks noGrp="1"/>
          </p:cNvSpPr>
          <p:nvPr>
            <p:ph sz="half" idx="1"/>
          </p:nvPr>
        </p:nvSpPr>
        <p:spPr>
          <a:xfrm>
            <a:off x="97536" y="1695386"/>
            <a:ext cx="7105649" cy="4867275"/>
          </a:xfrm>
        </p:spPr>
        <p:txBody>
          <a:bodyPr>
            <a:normAutofit fontScale="85000" lnSpcReduction="20000"/>
          </a:bodyPr>
          <a:lstStyle/>
          <a:p>
            <a:pPr>
              <a:lnSpc>
                <a:spcPct val="120000"/>
              </a:lnSpc>
            </a:pPr>
            <a:r>
              <a:rPr lang="en-US" dirty="0">
                <a:latin typeface="Sylfaen" panose="010A0502050306030303" pitchFamily="18" charset="0"/>
              </a:rPr>
              <a:t>An alternative method to the experimental methods of studying the optical (spectroscopic) properties of pathogenic microorganisms is the </a:t>
            </a:r>
            <a:r>
              <a:rPr lang="en-US" dirty="0" smtClean="0">
                <a:latin typeface="Sylfaen" panose="010A0502050306030303" pitchFamily="18" charset="0"/>
              </a:rPr>
              <a:t>simulation</a:t>
            </a:r>
            <a:r>
              <a:rPr lang="ka-GE" dirty="0" smtClean="0">
                <a:latin typeface="Sylfaen" panose="010A0502050306030303" pitchFamily="18" charset="0"/>
              </a:rPr>
              <a:t> </a:t>
            </a:r>
            <a:r>
              <a:rPr lang="en-US" dirty="0" smtClean="0">
                <a:latin typeface="Sylfaen" panose="010A0502050306030303" pitchFamily="18" charset="0"/>
              </a:rPr>
              <a:t>research method. </a:t>
            </a:r>
            <a:endParaRPr lang="ka-GE" dirty="0" smtClean="0">
              <a:latin typeface="Sylfaen" panose="010A0502050306030303" pitchFamily="18" charset="0"/>
            </a:endParaRPr>
          </a:p>
          <a:p>
            <a:pPr>
              <a:lnSpc>
                <a:spcPct val="120000"/>
              </a:lnSpc>
            </a:pPr>
            <a:r>
              <a:rPr lang="en-US" dirty="0">
                <a:latin typeface="Sylfaen" panose="010A0502050306030303" pitchFamily="18" charset="0"/>
              </a:rPr>
              <a:t>Two icosahedral shapeless bacteriophages - MS2 and T7 - ​​were selected for simulation</a:t>
            </a:r>
            <a:r>
              <a:rPr lang="en-US" dirty="0" smtClean="0">
                <a:latin typeface="Sylfaen" panose="010A0502050306030303" pitchFamily="18" charset="0"/>
              </a:rPr>
              <a:t>.</a:t>
            </a:r>
          </a:p>
          <a:p>
            <a:pPr>
              <a:lnSpc>
                <a:spcPct val="120000"/>
              </a:lnSpc>
            </a:pPr>
            <a:r>
              <a:rPr lang="en-US" dirty="0">
                <a:latin typeface="Sylfaen" panose="010A0502050306030303" pitchFamily="18" charset="0"/>
              </a:rPr>
              <a:t>Information about the physical and geometrical parameters of given bacteriophages was extracted from various scientific works and databases</a:t>
            </a:r>
            <a:r>
              <a:rPr lang="en-US" dirty="0" smtClean="0">
                <a:latin typeface="Sylfaen" panose="010A0502050306030303" pitchFamily="18" charset="0"/>
              </a:rPr>
              <a:t>.</a:t>
            </a:r>
          </a:p>
          <a:p>
            <a:pPr>
              <a:lnSpc>
                <a:spcPct val="120000"/>
              </a:lnSpc>
            </a:pPr>
            <a:r>
              <a:rPr lang="en-US" dirty="0">
                <a:latin typeface="Sylfaen" panose="010A0502050306030303" pitchFamily="18" charset="0"/>
              </a:rPr>
              <a:t>May's theory was used to solve the problem of electromagnetic wave scattering on given </a:t>
            </a:r>
            <a:r>
              <a:rPr lang="en-US" dirty="0" smtClean="0">
                <a:latin typeface="Sylfaen" panose="010A0502050306030303" pitchFamily="18" charset="0"/>
              </a:rPr>
              <a:t>particles</a:t>
            </a:r>
            <a:r>
              <a:rPr lang="ka-GE" dirty="0" smtClean="0">
                <a:latin typeface="Sylfaen" panose="010A0502050306030303" pitchFamily="18" charset="0"/>
              </a:rPr>
              <a:t>.</a:t>
            </a:r>
          </a:p>
        </p:txBody>
      </p:sp>
      <p:pic>
        <p:nvPicPr>
          <p:cNvPr id="5" name="Объект 4"/>
          <p:cNvPicPr>
            <a:picLocks noGrp="1" noChangeAspect="1"/>
          </p:cNvPicPr>
          <p:nvPr>
            <p:ph sz="half" idx="2"/>
          </p:nvPr>
        </p:nvPicPr>
        <p:blipFill>
          <a:blip r:embed="rId2"/>
          <a:stretch>
            <a:fillRect/>
          </a:stretch>
        </p:blipFill>
        <p:spPr>
          <a:xfrm>
            <a:off x="8246699" y="1731962"/>
            <a:ext cx="3127577" cy="2986342"/>
          </a:xfrm>
          <a:prstGeom prst="rect">
            <a:avLst/>
          </a:prstGeom>
        </p:spPr>
      </p:pic>
      <p:sp>
        <p:nvSpPr>
          <p:cNvPr id="6" name="TextBox 5"/>
          <p:cNvSpPr txBox="1"/>
          <p:nvPr/>
        </p:nvSpPr>
        <p:spPr>
          <a:xfrm>
            <a:off x="8180809" y="5183092"/>
            <a:ext cx="3316247" cy="1015663"/>
          </a:xfrm>
          <a:prstGeom prst="rect">
            <a:avLst/>
          </a:prstGeom>
          <a:noFill/>
        </p:spPr>
        <p:txBody>
          <a:bodyPr wrap="square" rtlCol="0">
            <a:spAutoFit/>
          </a:bodyPr>
          <a:lstStyle/>
          <a:p>
            <a:pPr algn="ctr"/>
            <a:r>
              <a:rPr lang="en-US" sz="2000" smtClean="0">
                <a:latin typeface="Sylfaen" panose="010A0502050306030303" pitchFamily="18" charset="0"/>
              </a:rPr>
              <a:t>Fig.13 Structural </a:t>
            </a:r>
            <a:r>
              <a:rPr lang="en-US" sz="2000" dirty="0" smtClean="0">
                <a:latin typeface="Sylfaen" panose="010A0502050306030303" pitchFamily="18" charset="0"/>
              </a:rPr>
              <a:t>model of the bacteriophage T7 </a:t>
            </a:r>
            <a:r>
              <a:rPr lang="en-US" sz="2000" smtClean="0">
                <a:latin typeface="Sylfaen" panose="010A0502050306030303" pitchFamily="18" charset="0"/>
              </a:rPr>
              <a:t>capsid [12]</a:t>
            </a:r>
            <a:endParaRPr lang="en-US" sz="2000" dirty="0">
              <a:latin typeface="Sylfaen" panose="010A0502050306030303" pitchFamily="18" charset="0"/>
            </a:endParaRPr>
          </a:p>
        </p:txBody>
      </p:sp>
    </p:spTree>
    <p:extLst>
      <p:ext uri="{BB962C8B-B14F-4D97-AF65-F5344CB8AC3E}">
        <p14:creationId xmlns:p14="http://schemas.microsoft.com/office/powerpoint/2010/main" val="18347996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5520" y="114769"/>
            <a:ext cx="10515600" cy="931830"/>
          </a:xfrm>
        </p:spPr>
        <p:txBody>
          <a:bodyPr>
            <a:normAutofit/>
          </a:bodyPr>
          <a:lstStyle/>
          <a:p>
            <a:pPr algn="ctr"/>
            <a:r>
              <a:rPr lang="en-US" sz="3600" dirty="0" smtClean="0">
                <a:latin typeface="Sylfaen" panose="010A0502050306030303" pitchFamily="18" charset="0"/>
              </a:rPr>
              <a:t>Scattering spectra of MS2 bacteriophage</a:t>
            </a:r>
            <a:endParaRPr lang="en-US" sz="3600" dirty="0">
              <a:latin typeface="Sylfaen" panose="010A0502050306030303" pitchFamily="18" charset="0"/>
            </a:endParaRPr>
          </a:p>
        </p:txBody>
      </p:sp>
      <p:sp>
        <p:nvSpPr>
          <p:cNvPr id="3" name="Текст 2"/>
          <p:cNvSpPr>
            <a:spLocks noGrp="1"/>
          </p:cNvSpPr>
          <p:nvPr>
            <p:ph type="body" idx="1"/>
          </p:nvPr>
        </p:nvSpPr>
        <p:spPr>
          <a:xfrm>
            <a:off x="452279" y="1290830"/>
            <a:ext cx="5157787" cy="439706"/>
          </a:xfrm>
        </p:spPr>
        <p:txBody>
          <a:bodyPr/>
          <a:lstStyle/>
          <a:p>
            <a:pPr algn="ctr"/>
            <a:r>
              <a:rPr lang="en-US" dirty="0" smtClean="0">
                <a:latin typeface="Sylfaen" panose="010A0502050306030303" pitchFamily="18" charset="0"/>
              </a:rPr>
              <a:t>Air</a:t>
            </a:r>
            <a:r>
              <a:rPr lang="ka-GE" dirty="0" smtClean="0"/>
              <a:t> </a:t>
            </a:r>
            <a:r>
              <a:rPr lang="ka-GE" b="0" dirty="0" smtClean="0"/>
              <a:t>(𝜀=1)</a:t>
            </a:r>
            <a:endParaRPr lang="en-US" b="0" dirty="0"/>
          </a:p>
        </p:txBody>
      </p:sp>
      <p:pic>
        <p:nvPicPr>
          <p:cNvPr id="8" name="Объект 7"/>
          <p:cNvPicPr>
            <a:picLocks noGrp="1" noChangeAspect="1"/>
          </p:cNvPicPr>
          <p:nvPr>
            <p:ph sz="half" idx="2"/>
          </p:nvPr>
        </p:nvPicPr>
        <p:blipFill>
          <a:blip r:embed="rId2"/>
          <a:stretch>
            <a:fillRect/>
          </a:stretch>
        </p:blipFill>
        <p:spPr>
          <a:xfrm>
            <a:off x="6239505" y="1827352"/>
            <a:ext cx="5854959" cy="3750834"/>
          </a:xfrm>
          <a:prstGeom prst="rect">
            <a:avLst/>
          </a:prstGeom>
        </p:spPr>
      </p:pic>
      <p:sp>
        <p:nvSpPr>
          <p:cNvPr id="5" name="Текст 4"/>
          <p:cNvSpPr>
            <a:spLocks noGrp="1"/>
          </p:cNvSpPr>
          <p:nvPr>
            <p:ph type="body" sz="quarter" idx="3"/>
          </p:nvPr>
        </p:nvSpPr>
        <p:spPr>
          <a:xfrm>
            <a:off x="6651191" y="1265851"/>
            <a:ext cx="5183188" cy="489663"/>
          </a:xfrm>
        </p:spPr>
        <p:txBody>
          <a:bodyPr/>
          <a:lstStyle/>
          <a:p>
            <a:pPr algn="ctr"/>
            <a:r>
              <a:rPr lang="en-US" smtClean="0">
                <a:latin typeface="Sylfaen" panose="010A0502050306030303" pitchFamily="18" charset="0"/>
              </a:rPr>
              <a:t>Water</a:t>
            </a:r>
            <a:r>
              <a:rPr lang="ka-GE" smtClean="0"/>
              <a:t> </a:t>
            </a:r>
            <a:r>
              <a:rPr lang="ka-GE" b="0" smtClean="0"/>
              <a:t>(𝜀=4.5)</a:t>
            </a:r>
            <a:endParaRPr lang="en-US" b="0"/>
          </a:p>
        </p:txBody>
      </p:sp>
      <mc:AlternateContent xmlns:mc="http://schemas.openxmlformats.org/markup-compatibility/2006" xmlns:a14="http://schemas.microsoft.com/office/drawing/2010/main">
        <mc:Choice Requires="a14">
          <p:sp>
            <p:nvSpPr>
              <p:cNvPr id="9" name="TextBox 8"/>
              <p:cNvSpPr txBox="1"/>
              <p:nvPr/>
            </p:nvSpPr>
            <p:spPr>
              <a:xfrm>
                <a:off x="256032" y="6096391"/>
                <a:ext cx="11838432" cy="646331"/>
              </a:xfrm>
              <a:prstGeom prst="rect">
                <a:avLst/>
              </a:prstGeom>
              <a:noFill/>
            </p:spPr>
            <p:txBody>
              <a:bodyPr wrap="square" rtlCol="0">
                <a:spAutoFit/>
              </a:bodyPr>
              <a:lstStyle/>
              <a:p>
                <a:pPr algn="ctr"/>
                <a:r>
                  <a:rPr lang="en-US" dirty="0" smtClean="0">
                    <a:latin typeface="Sylfaen" panose="010A0502050306030303" pitchFamily="18" charset="0"/>
                  </a:rPr>
                  <a:t>Scattering cross sections: Total, Forward, Backward. The inner diameter of the virus capsid </a:t>
                </a:r>
                <a:r>
                  <a:rPr lang="en-US" dirty="0">
                    <a:latin typeface="Sylfaen" panose="010A0502050306030303" pitchFamily="18" charset="0"/>
                  </a:rPr>
                  <a:t>𝑑</a:t>
                </a:r>
                <a:r>
                  <a:rPr lang="en-US" dirty="0" smtClean="0">
                    <a:latin typeface="Sylfaen" panose="010A0502050306030303" pitchFamily="18" charset="0"/>
                  </a:rPr>
                  <a:t>1=21 </a:t>
                </a:r>
                <a:r>
                  <a:rPr lang="en-US" dirty="0">
                    <a:latin typeface="Sylfaen" panose="010A0502050306030303" pitchFamily="18" charset="0"/>
                  </a:rPr>
                  <a:t>nm, the outer diameter 𝑑</a:t>
                </a:r>
                <a:r>
                  <a:rPr lang="en-US" dirty="0" smtClean="0">
                    <a:latin typeface="Sylfaen" panose="010A0502050306030303" pitchFamily="18" charset="0"/>
                  </a:rPr>
                  <a:t>2=28.8 </a:t>
                </a:r>
                <a:r>
                  <a:rPr lang="en-US" dirty="0">
                    <a:latin typeface="Sylfaen" panose="010A0502050306030303" pitchFamily="18" charset="0"/>
                  </a:rPr>
                  <a:t>nm. </a:t>
                </a:r>
                <a:r>
                  <a:rPr lang="en-US" dirty="0" smtClean="0">
                    <a:latin typeface="Sylfaen" panose="010A0502050306030303" pitchFamily="18" charset="0"/>
                  </a:rPr>
                  <a:t>Dielectric </a:t>
                </a:r>
                <a:r>
                  <a:rPr lang="en-US" dirty="0">
                    <a:latin typeface="Sylfaen" panose="010A0502050306030303" pitchFamily="18" charset="0"/>
                  </a:rPr>
                  <a:t>constants of </a:t>
                </a:r>
                <a:r>
                  <a:rPr lang="en-US" dirty="0" smtClean="0">
                    <a:latin typeface="Sylfaen" panose="010A0502050306030303" pitchFamily="18" charset="0"/>
                  </a:rPr>
                  <a:t>core, </a:t>
                </a:r>
                <a:r>
                  <a:rPr lang="en-US" dirty="0">
                    <a:latin typeface="Sylfaen" panose="010A0502050306030303" pitchFamily="18" charset="0"/>
                  </a:rPr>
                  <a:t>shell </a:t>
                </a:r>
                <a:r>
                  <a:rPr lang="en-US" dirty="0" smtClean="0">
                    <a:latin typeface="Sylfaen" panose="010A0502050306030303" pitchFamily="18" charset="0"/>
                  </a:rPr>
                  <a:t>are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1</m:t>
                        </m:r>
                      </m:sub>
                    </m:sSub>
                  </m:oMath>
                </a14:m>
                <a:r>
                  <a:rPr lang="en-US" dirty="0" smtClean="0">
                    <a:latin typeface="Sylfaen" panose="010A0502050306030303" pitchFamily="18" charset="0"/>
                  </a:rPr>
                  <a:t>=10 </a:t>
                </a:r>
                <a:r>
                  <a:rPr lang="en-US" dirty="0">
                    <a:latin typeface="Sylfaen" panose="010A0502050306030303" pitchFamily="18" charset="0"/>
                  </a:rPr>
                  <a:t>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2</m:t>
                        </m:r>
                      </m:sub>
                    </m:sSub>
                  </m:oMath>
                </a14:m>
                <a:r>
                  <a:rPr lang="en-US" dirty="0" smtClean="0">
                    <a:latin typeface="Sylfaen" panose="010A0502050306030303" pitchFamily="18" charset="0"/>
                  </a:rPr>
                  <a:t>=2, </a:t>
                </a:r>
                <a:r>
                  <a:rPr lang="en-US" dirty="0">
                    <a:latin typeface="Sylfaen" panose="010A0502050306030303" pitchFamily="18" charset="0"/>
                  </a:rPr>
                  <a:t>respectively.</a:t>
                </a:r>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256032" y="6096391"/>
                <a:ext cx="11838432" cy="646331"/>
              </a:xfrm>
              <a:prstGeom prst="rect">
                <a:avLst/>
              </a:prstGeom>
              <a:blipFill>
                <a:blip r:embed="rId3"/>
                <a:stretch>
                  <a:fillRect l="-103" t="-6604" r="-566" b="-15094"/>
                </a:stretch>
              </a:blipFill>
            </p:spPr>
            <p:txBody>
              <a:bodyPr/>
              <a:lstStyle/>
              <a:p>
                <a:r>
                  <a:rPr lang="en-US">
                    <a:noFill/>
                  </a:rPr>
                  <a:t> </a:t>
                </a:r>
              </a:p>
            </p:txBody>
          </p:sp>
        </mc:Fallback>
      </mc:AlternateContent>
      <p:pic>
        <p:nvPicPr>
          <p:cNvPr id="11" name="Объект 10"/>
          <p:cNvPicPr>
            <a:picLocks noGrp="1" noChangeAspect="1"/>
          </p:cNvPicPr>
          <p:nvPr>
            <p:ph sz="quarter" idx="4"/>
          </p:nvPr>
        </p:nvPicPr>
        <p:blipFill>
          <a:blip r:embed="rId4"/>
          <a:stretch>
            <a:fillRect/>
          </a:stretch>
        </p:blipFill>
        <p:spPr>
          <a:xfrm>
            <a:off x="119583" y="1827352"/>
            <a:ext cx="6006332" cy="3738643"/>
          </a:xfrm>
          <a:prstGeom prst="rect">
            <a:avLst/>
          </a:prstGeom>
        </p:spPr>
      </p:pic>
      <p:sp>
        <p:nvSpPr>
          <p:cNvPr id="10" name="TextBox 9"/>
          <p:cNvSpPr txBox="1"/>
          <p:nvPr/>
        </p:nvSpPr>
        <p:spPr>
          <a:xfrm>
            <a:off x="8813863" y="5646527"/>
            <a:ext cx="857844" cy="369332"/>
          </a:xfrm>
          <a:prstGeom prst="rect">
            <a:avLst/>
          </a:prstGeom>
          <a:noFill/>
        </p:spPr>
        <p:txBody>
          <a:bodyPr wrap="square" rtlCol="0">
            <a:spAutoFit/>
          </a:bodyPr>
          <a:lstStyle/>
          <a:p>
            <a:r>
              <a:rPr lang="en-US" smtClean="0">
                <a:latin typeface="Sylfaen" panose="010A0502050306030303" pitchFamily="18" charset="0"/>
              </a:rPr>
              <a:t>Fig.15</a:t>
            </a:r>
            <a:endParaRPr lang="en-US">
              <a:latin typeface="Sylfaen" panose="010A0502050306030303" pitchFamily="18" charset="0"/>
            </a:endParaRPr>
          </a:p>
        </p:txBody>
      </p:sp>
      <p:sp>
        <p:nvSpPr>
          <p:cNvPr id="12" name="TextBox 11"/>
          <p:cNvSpPr txBox="1"/>
          <p:nvPr/>
        </p:nvSpPr>
        <p:spPr>
          <a:xfrm>
            <a:off x="2602250" y="5565995"/>
            <a:ext cx="857844" cy="369332"/>
          </a:xfrm>
          <a:prstGeom prst="rect">
            <a:avLst/>
          </a:prstGeom>
          <a:noFill/>
        </p:spPr>
        <p:txBody>
          <a:bodyPr wrap="square" rtlCol="0">
            <a:spAutoFit/>
          </a:bodyPr>
          <a:lstStyle/>
          <a:p>
            <a:r>
              <a:rPr lang="en-US" smtClean="0">
                <a:latin typeface="Sylfaen" panose="010A0502050306030303" pitchFamily="18" charset="0"/>
              </a:rPr>
              <a:t>Fig.14</a:t>
            </a:r>
            <a:endParaRPr lang="en-US">
              <a:latin typeface="Sylfaen" panose="010A0502050306030303" pitchFamily="18" charset="0"/>
            </a:endParaRPr>
          </a:p>
        </p:txBody>
      </p:sp>
    </p:spTree>
    <p:extLst>
      <p:ext uri="{BB962C8B-B14F-4D97-AF65-F5344CB8AC3E}">
        <p14:creationId xmlns:p14="http://schemas.microsoft.com/office/powerpoint/2010/main" val="314481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6"/>
            <a:ext cx="10515600" cy="931830"/>
          </a:xfrm>
        </p:spPr>
        <p:txBody>
          <a:bodyPr>
            <a:normAutofit/>
          </a:bodyPr>
          <a:lstStyle/>
          <a:p>
            <a:pPr algn="ctr"/>
            <a:r>
              <a:rPr lang="en-US" sz="3600" dirty="0">
                <a:latin typeface="Sylfaen" panose="010A0502050306030303" pitchFamily="18" charset="0"/>
              </a:rPr>
              <a:t>Scattering </a:t>
            </a:r>
            <a:r>
              <a:rPr lang="en-US" sz="3600" dirty="0" smtClean="0">
                <a:latin typeface="Sylfaen" panose="010A0502050306030303" pitchFamily="18" charset="0"/>
              </a:rPr>
              <a:t>spectra </a:t>
            </a:r>
            <a:r>
              <a:rPr lang="en-US" sz="3600" dirty="0">
                <a:latin typeface="Sylfaen" panose="010A0502050306030303" pitchFamily="18" charset="0"/>
              </a:rPr>
              <a:t>of </a:t>
            </a:r>
            <a:r>
              <a:rPr lang="en-US" sz="3600" dirty="0" smtClean="0">
                <a:latin typeface="Sylfaen" panose="010A0502050306030303" pitchFamily="18" charset="0"/>
              </a:rPr>
              <a:t>T7 </a:t>
            </a:r>
            <a:r>
              <a:rPr lang="en-US" sz="3600" dirty="0">
                <a:latin typeface="Sylfaen" panose="010A0502050306030303" pitchFamily="18" charset="0"/>
              </a:rPr>
              <a:t>bacteriophage</a:t>
            </a:r>
          </a:p>
        </p:txBody>
      </p:sp>
      <p:sp>
        <p:nvSpPr>
          <p:cNvPr id="3" name="Текст 2"/>
          <p:cNvSpPr>
            <a:spLocks noGrp="1"/>
          </p:cNvSpPr>
          <p:nvPr>
            <p:ph type="body" idx="1"/>
          </p:nvPr>
        </p:nvSpPr>
        <p:spPr>
          <a:xfrm>
            <a:off x="348585" y="1305351"/>
            <a:ext cx="5157787" cy="439706"/>
          </a:xfrm>
        </p:spPr>
        <p:txBody>
          <a:bodyPr/>
          <a:lstStyle/>
          <a:p>
            <a:pPr algn="ctr"/>
            <a:r>
              <a:rPr lang="en-US" smtClean="0">
                <a:latin typeface="Sylfaen" panose="010A0502050306030303" pitchFamily="18" charset="0"/>
              </a:rPr>
              <a:t>Air</a:t>
            </a:r>
            <a:r>
              <a:rPr lang="ka-GE" smtClean="0"/>
              <a:t> </a:t>
            </a:r>
            <a:r>
              <a:rPr lang="ka-GE" b="0" smtClean="0"/>
              <a:t>(𝜀=1)</a:t>
            </a:r>
            <a:endParaRPr lang="en-US" b="0"/>
          </a:p>
        </p:txBody>
      </p:sp>
      <p:sp>
        <p:nvSpPr>
          <p:cNvPr id="5" name="Текст 4"/>
          <p:cNvSpPr>
            <a:spLocks noGrp="1"/>
          </p:cNvSpPr>
          <p:nvPr>
            <p:ph type="body" sz="quarter" idx="3"/>
          </p:nvPr>
        </p:nvSpPr>
        <p:spPr>
          <a:xfrm>
            <a:off x="6726606" y="1296956"/>
            <a:ext cx="5183188" cy="489663"/>
          </a:xfrm>
        </p:spPr>
        <p:txBody>
          <a:bodyPr/>
          <a:lstStyle/>
          <a:p>
            <a:pPr algn="ctr"/>
            <a:r>
              <a:rPr lang="en-US" smtClean="0">
                <a:latin typeface="Sylfaen" panose="010A0502050306030303" pitchFamily="18" charset="0"/>
              </a:rPr>
              <a:t>Water</a:t>
            </a:r>
            <a:r>
              <a:rPr lang="ka-GE" smtClean="0"/>
              <a:t> </a:t>
            </a:r>
            <a:r>
              <a:rPr lang="ka-GE" b="0" smtClean="0"/>
              <a:t>(𝜀=4.5)</a:t>
            </a:r>
            <a:endParaRPr lang="en-US" b="0"/>
          </a:p>
        </p:txBody>
      </p:sp>
      <mc:AlternateContent xmlns:mc="http://schemas.openxmlformats.org/markup-compatibility/2006" xmlns:a14="http://schemas.microsoft.com/office/drawing/2010/main">
        <mc:Choice Requires="a14">
          <p:sp>
            <p:nvSpPr>
              <p:cNvPr id="9" name="TextBox 8"/>
              <p:cNvSpPr txBox="1"/>
              <p:nvPr/>
            </p:nvSpPr>
            <p:spPr>
              <a:xfrm>
                <a:off x="121921" y="5982871"/>
                <a:ext cx="12070079" cy="646331"/>
              </a:xfrm>
              <a:prstGeom prst="rect">
                <a:avLst/>
              </a:prstGeom>
              <a:noFill/>
            </p:spPr>
            <p:txBody>
              <a:bodyPr wrap="square" rtlCol="0">
                <a:spAutoFit/>
              </a:bodyPr>
              <a:lstStyle/>
              <a:p>
                <a:pPr algn="ctr"/>
                <a:r>
                  <a:rPr lang="en-US" dirty="0">
                    <a:latin typeface="Sylfaen" panose="010A0502050306030303" pitchFamily="18" charset="0"/>
                  </a:rPr>
                  <a:t>Scattering cross sections: Total, Forward, Backward. The </a:t>
                </a:r>
                <a:r>
                  <a:rPr lang="en-US" dirty="0" smtClean="0">
                    <a:latin typeface="Sylfaen" panose="010A0502050306030303" pitchFamily="18" charset="0"/>
                  </a:rPr>
                  <a:t>inner diameter of the virus capsid 𝑑1=42.6 nm, the outer diameter 𝑑2=56.6 nm. </a:t>
                </a:r>
                <a:r>
                  <a:rPr lang="en-US" dirty="0">
                    <a:latin typeface="Sylfaen" panose="010A0502050306030303" pitchFamily="18" charset="0"/>
                  </a:rPr>
                  <a:t>Dielectric </a:t>
                </a:r>
                <a:r>
                  <a:rPr lang="en-US" dirty="0" smtClean="0">
                    <a:latin typeface="Sylfaen" panose="010A0502050306030303" pitchFamily="18" charset="0"/>
                  </a:rPr>
                  <a:t>constants </a:t>
                </a:r>
                <a:r>
                  <a:rPr lang="en-US" dirty="0">
                    <a:latin typeface="Sylfaen" panose="010A0502050306030303" pitchFamily="18" charset="0"/>
                  </a:rPr>
                  <a:t>of </a:t>
                </a:r>
                <a:r>
                  <a:rPr lang="en-US" dirty="0" smtClean="0">
                    <a:latin typeface="Sylfaen" panose="010A0502050306030303" pitchFamily="18" charset="0"/>
                  </a:rPr>
                  <a:t>core, </a:t>
                </a:r>
                <a:r>
                  <a:rPr lang="en-US" dirty="0">
                    <a:latin typeface="Sylfaen" panose="010A0502050306030303" pitchFamily="18" charset="0"/>
                  </a:rPr>
                  <a:t>shell </a:t>
                </a:r>
                <a:r>
                  <a:rPr lang="en-US" dirty="0" smtClean="0">
                    <a:latin typeface="Sylfaen" panose="010A0502050306030303" pitchFamily="18" charset="0"/>
                  </a:rPr>
                  <a:t>are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smtClean="0">
                            <a:latin typeface="Cambria Math" panose="02040503050406030204" pitchFamily="18" charset="0"/>
                          </a:rPr>
                          <m:t>1</m:t>
                        </m:r>
                      </m:sub>
                    </m:sSub>
                  </m:oMath>
                </a14:m>
                <a:r>
                  <a:rPr lang="en-US" dirty="0" smtClean="0">
                    <a:latin typeface="Sylfaen" panose="010A0502050306030303" pitchFamily="18" charset="0"/>
                  </a:rPr>
                  <a:t>=</a:t>
                </a:r>
                <a:r>
                  <a:rPr lang="en-US" dirty="0">
                    <a:latin typeface="Sylfaen" panose="010A0502050306030303" pitchFamily="18" charset="0"/>
                  </a:rPr>
                  <a:t>8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2</m:t>
                        </m:r>
                      </m:sub>
                    </m:sSub>
                  </m:oMath>
                </a14:m>
                <a:r>
                  <a:rPr lang="en-US" dirty="0" smtClean="0">
                    <a:latin typeface="Sylfaen" panose="010A0502050306030303" pitchFamily="18" charset="0"/>
                  </a:rPr>
                  <a:t>=</a:t>
                </a:r>
                <a:r>
                  <a:rPr lang="en-US" dirty="0">
                    <a:latin typeface="Sylfaen" panose="010A0502050306030303" pitchFamily="18" charset="0"/>
                  </a:rPr>
                  <a:t>3.5, respectively.</a:t>
                </a:r>
              </a:p>
            </p:txBody>
          </p:sp>
        </mc:Choice>
        <mc:Fallback xmlns="">
          <p:sp>
            <p:nvSpPr>
              <p:cNvPr id="9" name="TextBox 8"/>
              <p:cNvSpPr txBox="1">
                <a:spLocks noRot="1" noChangeAspect="1" noMove="1" noResize="1" noEditPoints="1" noAdjustHandles="1" noChangeArrowheads="1" noChangeShapeType="1" noTextEdit="1"/>
              </p:cNvSpPr>
              <p:nvPr/>
            </p:nvSpPr>
            <p:spPr>
              <a:xfrm>
                <a:off x="121921" y="5982871"/>
                <a:ext cx="12070079" cy="646331"/>
              </a:xfrm>
              <a:prstGeom prst="rect">
                <a:avLst/>
              </a:prstGeom>
              <a:blipFill>
                <a:blip r:embed="rId2"/>
                <a:stretch>
                  <a:fillRect t="-6604" r="-253" b="-15094"/>
                </a:stretch>
              </a:blipFill>
            </p:spPr>
            <p:txBody>
              <a:bodyPr/>
              <a:lstStyle/>
              <a:p>
                <a:r>
                  <a:rPr lang="en-US">
                    <a:noFill/>
                  </a:rPr>
                  <a:t> </a:t>
                </a:r>
              </a:p>
            </p:txBody>
          </p:sp>
        </mc:Fallback>
      </mc:AlternateContent>
      <p:pic>
        <p:nvPicPr>
          <p:cNvPr id="6" name="Рисунок 5"/>
          <p:cNvPicPr>
            <a:picLocks noChangeAspect="1"/>
          </p:cNvPicPr>
          <p:nvPr/>
        </p:nvPicPr>
        <p:blipFill>
          <a:blip r:embed="rId3"/>
          <a:stretch>
            <a:fillRect/>
          </a:stretch>
        </p:blipFill>
        <p:spPr>
          <a:xfrm>
            <a:off x="61432" y="1786619"/>
            <a:ext cx="6177383" cy="3590507"/>
          </a:xfrm>
          <a:prstGeom prst="rect">
            <a:avLst/>
          </a:prstGeom>
        </p:spPr>
      </p:pic>
      <p:pic>
        <p:nvPicPr>
          <p:cNvPr id="10" name="Рисунок 9"/>
          <p:cNvPicPr>
            <a:picLocks noChangeAspect="1"/>
          </p:cNvPicPr>
          <p:nvPr/>
        </p:nvPicPr>
        <p:blipFill>
          <a:blip r:embed="rId4"/>
          <a:stretch>
            <a:fillRect/>
          </a:stretch>
        </p:blipFill>
        <p:spPr>
          <a:xfrm>
            <a:off x="6238815" y="1786619"/>
            <a:ext cx="5761653" cy="3602699"/>
          </a:xfrm>
          <a:prstGeom prst="rect">
            <a:avLst/>
          </a:prstGeom>
        </p:spPr>
      </p:pic>
      <p:sp>
        <p:nvSpPr>
          <p:cNvPr id="8" name="TextBox 7"/>
          <p:cNvSpPr txBox="1"/>
          <p:nvPr/>
        </p:nvSpPr>
        <p:spPr>
          <a:xfrm>
            <a:off x="8889278" y="5441065"/>
            <a:ext cx="857844" cy="369332"/>
          </a:xfrm>
          <a:prstGeom prst="rect">
            <a:avLst/>
          </a:prstGeom>
          <a:noFill/>
        </p:spPr>
        <p:txBody>
          <a:bodyPr wrap="square" rtlCol="0">
            <a:spAutoFit/>
          </a:bodyPr>
          <a:lstStyle/>
          <a:p>
            <a:r>
              <a:rPr lang="en-US" smtClean="0">
                <a:latin typeface="Sylfaen" panose="010A0502050306030303" pitchFamily="18" charset="0"/>
              </a:rPr>
              <a:t>Fig.17</a:t>
            </a:r>
            <a:endParaRPr lang="en-US">
              <a:latin typeface="Sylfaen" panose="010A0502050306030303" pitchFamily="18" charset="0"/>
            </a:endParaRPr>
          </a:p>
        </p:txBody>
      </p:sp>
      <p:sp>
        <p:nvSpPr>
          <p:cNvPr id="11" name="TextBox 10"/>
          <p:cNvSpPr txBox="1"/>
          <p:nvPr/>
        </p:nvSpPr>
        <p:spPr>
          <a:xfrm>
            <a:off x="2721201" y="5377126"/>
            <a:ext cx="857844" cy="369332"/>
          </a:xfrm>
          <a:prstGeom prst="rect">
            <a:avLst/>
          </a:prstGeom>
          <a:noFill/>
        </p:spPr>
        <p:txBody>
          <a:bodyPr wrap="square" rtlCol="0">
            <a:spAutoFit/>
          </a:bodyPr>
          <a:lstStyle/>
          <a:p>
            <a:r>
              <a:rPr lang="en-US" smtClean="0">
                <a:latin typeface="Sylfaen" panose="010A0502050306030303" pitchFamily="18" charset="0"/>
              </a:rPr>
              <a:t>Fig.16</a:t>
            </a:r>
            <a:endParaRPr lang="en-US">
              <a:latin typeface="Sylfaen" panose="010A0502050306030303" pitchFamily="18" charset="0"/>
            </a:endParaRPr>
          </a:p>
        </p:txBody>
      </p:sp>
    </p:spTree>
    <p:extLst>
      <p:ext uri="{BB962C8B-B14F-4D97-AF65-F5344CB8AC3E}">
        <p14:creationId xmlns:p14="http://schemas.microsoft.com/office/powerpoint/2010/main" val="31853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74456"/>
            <a:ext cx="10515600" cy="941161"/>
          </a:xfrm>
        </p:spPr>
        <p:txBody>
          <a:bodyPr/>
          <a:lstStyle/>
          <a:p>
            <a:pPr algn="ctr"/>
            <a:r>
              <a:rPr lang="en-US" smtClean="0">
                <a:latin typeface="Sylfaen" panose="010A0502050306030303" pitchFamily="18" charset="0"/>
              </a:rPr>
              <a:t>Concluisons</a:t>
            </a:r>
            <a:endParaRPr lang="en-US">
              <a:latin typeface="Sylfaen" panose="010A0502050306030303" pitchFamily="18" charset="0"/>
            </a:endParaRPr>
          </a:p>
        </p:txBody>
      </p:sp>
      <p:sp>
        <p:nvSpPr>
          <p:cNvPr id="3" name="Объект 2"/>
          <p:cNvSpPr>
            <a:spLocks noGrp="1"/>
          </p:cNvSpPr>
          <p:nvPr>
            <p:ph sz="half" idx="1"/>
          </p:nvPr>
        </p:nvSpPr>
        <p:spPr>
          <a:xfrm>
            <a:off x="619125" y="1420392"/>
            <a:ext cx="10734675" cy="4408908"/>
          </a:xfrm>
        </p:spPr>
        <p:txBody>
          <a:bodyPr>
            <a:normAutofit lnSpcReduction="10000"/>
          </a:bodyPr>
          <a:lstStyle/>
          <a:p>
            <a:pPr>
              <a:lnSpc>
                <a:spcPct val="110000"/>
              </a:lnSpc>
            </a:pPr>
            <a:r>
              <a:rPr lang="en-US" dirty="0">
                <a:latin typeface="Sylfaen" panose="010A0502050306030303" pitchFamily="18" charset="0"/>
              </a:rPr>
              <a:t>An increase in the concentration of pathogens is accompanied by an amplification of the signal</a:t>
            </a:r>
            <a:r>
              <a:rPr lang="en-US" dirty="0" smtClean="0">
                <a:latin typeface="Sylfaen" panose="010A0502050306030303" pitchFamily="18" charset="0"/>
              </a:rPr>
              <a:t>.</a:t>
            </a:r>
          </a:p>
          <a:p>
            <a:pPr>
              <a:lnSpc>
                <a:spcPct val="110000"/>
              </a:lnSpc>
            </a:pPr>
            <a:r>
              <a:rPr lang="en-US" dirty="0">
                <a:latin typeface="Sylfaen" panose="010A0502050306030303" pitchFamily="18" charset="0"/>
              </a:rPr>
              <a:t>The uniqueness of the spectral “fingerprint” allows it to be used as an identifier of viral particles</a:t>
            </a:r>
            <a:r>
              <a:rPr lang="en-US" dirty="0" smtClean="0">
                <a:latin typeface="Sylfaen" panose="010A0502050306030303" pitchFamily="18" charset="0"/>
              </a:rPr>
              <a:t>.</a:t>
            </a:r>
          </a:p>
          <a:p>
            <a:pPr>
              <a:lnSpc>
                <a:spcPct val="110000"/>
              </a:lnSpc>
            </a:pPr>
            <a:r>
              <a:rPr lang="en-US" dirty="0">
                <a:latin typeface="Sylfaen" panose="010A0502050306030303" pitchFamily="18" charset="0"/>
              </a:rPr>
              <a:t>Electro-geometric parameters of viral particles significantly determine the shape of EM spectra, as well as the number and location of peaks in the resonance range</a:t>
            </a:r>
            <a:r>
              <a:rPr lang="en-US" dirty="0" smtClean="0">
                <a:latin typeface="Sylfaen" panose="010A0502050306030303" pitchFamily="18" charset="0"/>
              </a:rPr>
              <a:t>.</a:t>
            </a:r>
          </a:p>
          <a:p>
            <a:pPr>
              <a:lnSpc>
                <a:spcPct val="110000"/>
              </a:lnSpc>
            </a:pPr>
            <a:r>
              <a:rPr lang="en-US" dirty="0">
                <a:latin typeface="Sylfaen" panose="010A0502050306030303" pitchFamily="18" charset="0"/>
              </a:rPr>
              <a:t>The shape of the obtained spectrum is strongly influenced by the biological environment being studied.</a:t>
            </a:r>
            <a:endParaRPr lang="ka-GE" dirty="0">
              <a:latin typeface="Sylfaen" panose="010A0502050306030303" pitchFamily="18" charset="0"/>
            </a:endParaRPr>
          </a:p>
        </p:txBody>
      </p:sp>
    </p:spTree>
    <p:extLst>
      <p:ext uri="{BB962C8B-B14F-4D97-AF65-F5344CB8AC3E}">
        <p14:creationId xmlns:p14="http://schemas.microsoft.com/office/powerpoint/2010/main" val="8213520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125" y="263950"/>
            <a:ext cx="10515600" cy="628649"/>
          </a:xfrm>
        </p:spPr>
        <p:txBody>
          <a:bodyPr>
            <a:normAutofit fontScale="90000"/>
          </a:bodyPr>
          <a:lstStyle/>
          <a:p>
            <a:r>
              <a:rPr lang="en-US" smtClean="0">
                <a:latin typeface="Sylfaen" panose="010A0502050306030303" pitchFamily="18" charset="0"/>
              </a:rPr>
              <a:t>References</a:t>
            </a:r>
            <a:endParaRPr lang="en-US">
              <a:latin typeface="Sylfaen" panose="010A0502050306030303" pitchFamily="18" charset="0"/>
            </a:endParaRPr>
          </a:p>
        </p:txBody>
      </p:sp>
      <p:sp>
        <p:nvSpPr>
          <p:cNvPr id="3" name="Объект 2"/>
          <p:cNvSpPr>
            <a:spLocks noGrp="1"/>
          </p:cNvSpPr>
          <p:nvPr>
            <p:ph sz="half" idx="1"/>
          </p:nvPr>
        </p:nvSpPr>
        <p:spPr>
          <a:xfrm>
            <a:off x="238125" y="1178351"/>
            <a:ext cx="11410949" cy="5580668"/>
          </a:xfrm>
        </p:spPr>
        <p:txBody>
          <a:bodyPr>
            <a:noAutofit/>
          </a:bodyPr>
          <a:lstStyle/>
          <a:p>
            <a:pPr marL="0" indent="0">
              <a:lnSpc>
                <a:spcPct val="120000"/>
              </a:lnSpc>
              <a:buNone/>
            </a:pPr>
            <a:r>
              <a:rPr lang="en-US" sz="1600">
                <a:latin typeface="Sylfaen" panose="010A0502050306030303" pitchFamily="18" charset="0"/>
              </a:rPr>
              <a:t>[1] Model of Adenovirus - </a:t>
            </a:r>
            <a:r>
              <a:rPr lang="en-US" sz="1600">
                <a:latin typeface="Sylfaen" panose="010A0502050306030303" pitchFamily="18" charset="0"/>
                <a:hlinkClick r:id="rId2"/>
              </a:rPr>
              <a:t>https://</a:t>
            </a:r>
            <a:r>
              <a:rPr lang="en-US" sz="1600" smtClean="0">
                <a:latin typeface="Sylfaen" panose="010A0502050306030303" pitchFamily="18" charset="0"/>
                <a:hlinkClick r:id="rId2"/>
              </a:rPr>
              <a:t>www.cnb.csic.es/index.php/en/science-society/news/item/1415-hallada-la-fabrica-de-los-adenovirus</a:t>
            </a:r>
            <a:endParaRPr lang="en-US" sz="1600" smtClean="0">
              <a:latin typeface="Sylfaen" panose="010A0502050306030303" pitchFamily="18" charset="0"/>
            </a:endParaRPr>
          </a:p>
          <a:p>
            <a:pPr marL="0" indent="0">
              <a:lnSpc>
                <a:spcPct val="120000"/>
              </a:lnSpc>
              <a:buNone/>
            </a:pPr>
            <a:r>
              <a:rPr lang="en-US" sz="1600" smtClean="0">
                <a:latin typeface="Sylfaen" panose="010A0502050306030303" pitchFamily="18" charset="0"/>
              </a:rPr>
              <a:t>[2] </a:t>
            </a:r>
            <a:r>
              <a:rPr lang="en-US" sz="1600">
                <a:latin typeface="Sylfaen" panose="010A0502050306030303" pitchFamily="18" charset="0"/>
              </a:rPr>
              <a:t>Bread mold under the microscope - </a:t>
            </a:r>
            <a:r>
              <a:rPr lang="en-US" sz="1600">
                <a:latin typeface="Sylfaen" panose="010A0502050306030303" pitchFamily="18" charset="0"/>
                <a:hlinkClick r:id="rId3"/>
              </a:rPr>
              <a:t>https://dzen.ru/a/X1sSjztKATv4I1a</a:t>
            </a:r>
            <a:r>
              <a:rPr lang="en-US" sz="1600" smtClean="0">
                <a:latin typeface="Sylfaen" panose="010A0502050306030303" pitchFamily="18" charset="0"/>
                <a:hlinkClick r:id="rId3"/>
              </a:rPr>
              <a:t>_</a:t>
            </a:r>
            <a:endParaRPr lang="en-US" sz="1600" smtClean="0">
              <a:latin typeface="Sylfaen" panose="010A0502050306030303" pitchFamily="18" charset="0"/>
            </a:endParaRPr>
          </a:p>
          <a:p>
            <a:pPr marL="0" indent="0">
              <a:lnSpc>
                <a:spcPct val="120000"/>
              </a:lnSpc>
              <a:buNone/>
            </a:pPr>
            <a:r>
              <a:rPr lang="en-US" sz="1600" smtClean="0">
                <a:latin typeface="Sylfaen" panose="010A0502050306030303" pitchFamily="18" charset="0"/>
              </a:rPr>
              <a:t>[3] </a:t>
            </a:r>
            <a:r>
              <a:rPr lang="en-US" sz="1600">
                <a:latin typeface="Sylfaen" panose="010A0502050306030303" pitchFamily="18" charset="0"/>
              </a:rPr>
              <a:t>Tuberculosis bacteria - </a:t>
            </a:r>
            <a:r>
              <a:rPr lang="en-US" sz="1600">
                <a:latin typeface="Sylfaen" panose="010A0502050306030303" pitchFamily="18" charset="0"/>
                <a:hlinkClick r:id="rId4"/>
              </a:rPr>
              <a:t>https://</a:t>
            </a:r>
            <a:r>
              <a:rPr lang="en-US" sz="1600" smtClean="0">
                <a:latin typeface="Sylfaen" panose="010A0502050306030303" pitchFamily="18" charset="0"/>
                <a:hlinkClick r:id="rId4"/>
              </a:rPr>
              <a:t>www.niaid.nih.gov/diseases-conditions/tuberculosis</a:t>
            </a:r>
            <a:endParaRPr lang="en-US" sz="1600">
              <a:latin typeface="Sylfaen" panose="010A0502050306030303" pitchFamily="18" charset="0"/>
            </a:endParaRPr>
          </a:p>
          <a:p>
            <a:pPr marL="0" indent="0">
              <a:lnSpc>
                <a:spcPct val="120000"/>
              </a:lnSpc>
              <a:buNone/>
            </a:pPr>
            <a:r>
              <a:rPr lang="en-US" sz="1600" smtClean="0">
                <a:latin typeface="Sylfaen" panose="010A0502050306030303" pitchFamily="18" charset="0"/>
              </a:rPr>
              <a:t>[4] </a:t>
            </a:r>
            <a:r>
              <a:rPr lang="en-US" sz="1600">
                <a:latin typeface="Sylfaen" panose="010A0502050306030303" pitchFamily="18" charset="0"/>
              </a:rPr>
              <a:t>Visualizing the History of </a:t>
            </a:r>
            <a:r>
              <a:rPr lang="en-US" sz="1600" smtClean="0">
                <a:latin typeface="Sylfaen" panose="010A0502050306030303" pitchFamily="18" charset="0"/>
              </a:rPr>
              <a:t>Pandemics- </a:t>
            </a:r>
            <a:r>
              <a:rPr lang="en-US" sz="1600">
                <a:latin typeface="Sylfaen" panose="010A0502050306030303" pitchFamily="18" charset="0"/>
                <a:hlinkClick r:id="rId5"/>
              </a:rPr>
              <a:t>https://www.visualcapitalist.com/history-of-pandemics-deadliest</a:t>
            </a:r>
            <a:r>
              <a:rPr lang="en-US" sz="1600" smtClean="0">
                <a:latin typeface="Sylfaen" panose="010A0502050306030303" pitchFamily="18" charset="0"/>
                <a:hlinkClick r:id="rId5"/>
              </a:rPr>
              <a:t>/</a:t>
            </a:r>
            <a:endParaRPr lang="en-US" sz="1600" smtClean="0">
              <a:latin typeface="Sylfaen" panose="010A0502050306030303" pitchFamily="18" charset="0"/>
            </a:endParaRPr>
          </a:p>
          <a:p>
            <a:pPr marL="0" indent="0">
              <a:lnSpc>
                <a:spcPct val="120000"/>
              </a:lnSpc>
              <a:buNone/>
            </a:pPr>
            <a:r>
              <a:rPr lang="en-US" sz="1600">
                <a:latin typeface="Sylfaen" panose="010A0502050306030303" pitchFamily="18" charset="0"/>
              </a:rPr>
              <a:t>[5</a:t>
            </a:r>
            <a:r>
              <a:rPr lang="en-US" sz="1600" smtClean="0">
                <a:latin typeface="Sylfaen" panose="010A0502050306030303" pitchFamily="18" charset="0"/>
              </a:rPr>
              <a:t>] Eleqtromagnetic spectrum - </a:t>
            </a:r>
            <a:r>
              <a:rPr lang="en-US" sz="1600">
                <a:latin typeface="Sylfaen" panose="010A0502050306030303" pitchFamily="18" charset="0"/>
                <a:hlinkClick r:id="rId6"/>
              </a:rPr>
              <a:t>https://byjus.com/jee/electromagnetic-spectrum-and-electromagnetic-waves</a:t>
            </a:r>
            <a:r>
              <a:rPr lang="en-US" sz="1600" smtClean="0">
                <a:latin typeface="Sylfaen" panose="010A0502050306030303" pitchFamily="18" charset="0"/>
                <a:hlinkClick r:id="rId6"/>
              </a:rPr>
              <a:t>/</a:t>
            </a:r>
            <a:endParaRPr lang="en-US" sz="1600" smtClean="0">
              <a:latin typeface="Sylfaen" panose="010A0502050306030303" pitchFamily="18" charset="0"/>
            </a:endParaRPr>
          </a:p>
          <a:p>
            <a:pPr marL="0" indent="0">
              <a:lnSpc>
                <a:spcPct val="120000"/>
              </a:lnSpc>
              <a:buNone/>
            </a:pPr>
            <a:r>
              <a:rPr lang="en-US" sz="1600" smtClean="0">
                <a:latin typeface="Sylfaen" panose="010A0502050306030303" pitchFamily="18" charset="0"/>
              </a:rPr>
              <a:t>[6] </a:t>
            </a:r>
            <a:r>
              <a:rPr lang="en-US" sz="1600">
                <a:latin typeface="Sylfaen" panose="010A0502050306030303" pitchFamily="18" charset="0"/>
              </a:rPr>
              <a:t>Types of light scattering - </a:t>
            </a:r>
            <a:r>
              <a:rPr lang="en-US" sz="1600">
                <a:latin typeface="Sylfaen" panose="010A0502050306030303" pitchFamily="18" charset="0"/>
                <a:hlinkClick r:id="rId7"/>
              </a:rPr>
              <a:t>https://</a:t>
            </a:r>
            <a:r>
              <a:rPr lang="en-US" sz="1600" smtClean="0">
                <a:latin typeface="Sylfaen" panose="010A0502050306030303" pitchFamily="18" charset="0"/>
                <a:hlinkClick r:id="rId7"/>
              </a:rPr>
              <a:t>en.wikipedia.org/wiki/Raman_scattering</a:t>
            </a:r>
            <a:endParaRPr lang="en-US" sz="1600">
              <a:latin typeface="Sylfaen" panose="010A0502050306030303" pitchFamily="18" charset="0"/>
            </a:endParaRPr>
          </a:p>
          <a:p>
            <a:pPr marL="0" indent="0">
              <a:lnSpc>
                <a:spcPct val="120000"/>
              </a:lnSpc>
              <a:buNone/>
            </a:pPr>
            <a:r>
              <a:rPr lang="en-US" sz="1600" smtClean="0">
                <a:latin typeface="Sylfaen" panose="010A0502050306030303" pitchFamily="18" charset="0"/>
              </a:rPr>
              <a:t>[7] </a:t>
            </a:r>
            <a:r>
              <a:rPr lang="en-US" sz="1600">
                <a:latin typeface="Sylfaen" panose="010A0502050306030303" pitchFamily="18" charset="0"/>
              </a:rPr>
              <a:t>jijo Lukose, Ajaya Kumar Barik, Mithun N, Sanoop Pavithran M, Sajan D. George, V. M. Murukeshan, and Santhosh Chidangil. Raman spectroscopy for viral diagnostics. Biophys Rev. 2023 Apr; 15(2): 199–221.</a:t>
            </a:r>
          </a:p>
          <a:p>
            <a:pPr marL="0" indent="0">
              <a:lnSpc>
                <a:spcPct val="120000"/>
              </a:lnSpc>
              <a:buNone/>
            </a:pPr>
            <a:r>
              <a:rPr lang="en-US" sz="1600" smtClean="0">
                <a:latin typeface="Sylfaen" panose="010A0502050306030303" pitchFamily="18" charset="0"/>
              </a:rPr>
              <a:t>[</a:t>
            </a:r>
            <a:r>
              <a:rPr lang="en-US" sz="1600">
                <a:latin typeface="Sylfaen" panose="010A0502050306030303" pitchFamily="18" charset="0"/>
              </a:rPr>
              <a:t>8</a:t>
            </a:r>
            <a:r>
              <a:rPr lang="en-US" sz="1600" smtClean="0">
                <a:latin typeface="Sylfaen" panose="010A0502050306030303" pitchFamily="18" charset="0"/>
              </a:rPr>
              <a:t>] Brendon </a:t>
            </a:r>
            <a:r>
              <a:rPr lang="en-US" sz="1600">
                <a:latin typeface="Sylfaen" panose="010A0502050306030303" pitchFamily="18" charset="0"/>
              </a:rPr>
              <a:t>Goh, Paul Visendi, Anton R. Lord, Silvia Ciocchetta, Wenjun Liu and Maggy T. Sikulu-Lord. First Report of the Detection of DENV1 in Human Blood Plasma with Near-Infrared Spectroscopy, J. Viruses, 2022, 14, 2248, pp. 1-12. </a:t>
            </a:r>
            <a:r>
              <a:rPr lang="en-US" sz="1600" smtClean="0">
                <a:latin typeface="Sylfaen" panose="010A0502050306030303" pitchFamily="18" charset="0"/>
              </a:rPr>
              <a:t> </a:t>
            </a:r>
          </a:p>
          <a:p>
            <a:pPr marL="0" indent="0">
              <a:lnSpc>
                <a:spcPct val="120000"/>
              </a:lnSpc>
              <a:buNone/>
            </a:pPr>
            <a:r>
              <a:rPr lang="en-US" sz="1600" smtClean="0">
                <a:latin typeface="Sylfaen" panose="010A0502050306030303" pitchFamily="18" charset="0"/>
              </a:rPr>
              <a:t>[9] Delfine Garsuault, Sannaa el Messaoudi, Mookkan Prabakaran. Detection </a:t>
            </a:r>
            <a:r>
              <a:rPr lang="en-US" sz="1600">
                <a:latin typeface="Sylfaen" panose="010A0502050306030303" pitchFamily="18" charset="0"/>
              </a:rPr>
              <a:t>of several respiratory viruses with Surface-Enhanced Raman Spectroscopy coupled with Artificial </a:t>
            </a:r>
            <a:r>
              <a:rPr lang="en-US" sz="1600" smtClean="0">
                <a:latin typeface="Sylfaen" panose="010A0502050306030303" pitchFamily="18" charset="0"/>
              </a:rPr>
              <a:t>Intelligence, Elsevier, </a:t>
            </a:r>
            <a:r>
              <a:rPr lang="en-US" sz="1600">
                <a:latin typeface="Sylfaen" panose="010A0502050306030303" pitchFamily="18" charset="0"/>
              </a:rPr>
              <a:t>December 2023, </a:t>
            </a:r>
            <a:r>
              <a:rPr lang="en-US" sz="1600" smtClean="0">
                <a:latin typeface="Sylfaen" panose="010A0502050306030303" pitchFamily="18" charset="0"/>
              </a:rPr>
              <a:t>100025</a:t>
            </a:r>
          </a:p>
        </p:txBody>
      </p:sp>
    </p:spTree>
    <p:extLst>
      <p:ext uri="{BB962C8B-B14F-4D97-AF65-F5344CB8AC3E}">
        <p14:creationId xmlns:p14="http://schemas.microsoft.com/office/powerpoint/2010/main" val="1722767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043" y="214296"/>
            <a:ext cx="10515600" cy="803799"/>
          </a:xfrm>
        </p:spPr>
        <p:txBody>
          <a:bodyPr/>
          <a:lstStyle/>
          <a:p>
            <a:r>
              <a:rPr lang="en-US">
                <a:latin typeface="Sylfaen" panose="010A0502050306030303" pitchFamily="18" charset="0"/>
              </a:rPr>
              <a:t>References</a:t>
            </a:r>
            <a:endParaRPr lang="en-US"/>
          </a:p>
        </p:txBody>
      </p:sp>
      <p:sp>
        <p:nvSpPr>
          <p:cNvPr id="3" name="Объект 2"/>
          <p:cNvSpPr>
            <a:spLocks noGrp="1"/>
          </p:cNvSpPr>
          <p:nvPr>
            <p:ph sz="half" idx="1"/>
          </p:nvPr>
        </p:nvSpPr>
        <p:spPr>
          <a:xfrm>
            <a:off x="150043" y="1316576"/>
            <a:ext cx="11001079" cy="5032375"/>
          </a:xfrm>
        </p:spPr>
        <p:txBody>
          <a:bodyPr>
            <a:normAutofit fontScale="92500" lnSpcReduction="20000"/>
          </a:bodyPr>
          <a:lstStyle/>
          <a:p>
            <a:pPr marL="0" indent="0">
              <a:lnSpc>
                <a:spcPct val="120000"/>
              </a:lnSpc>
              <a:buNone/>
            </a:pPr>
            <a:r>
              <a:rPr lang="en-US" sz="1800">
                <a:latin typeface="Sylfaen" panose="010A0502050306030303" pitchFamily="18" charset="0"/>
              </a:rPr>
              <a:t>[11] Muhammad Izzuddin Rumaling, Fuei Pien Chee, Abdullah Bade, Nur Hasshima Hasbi, Sylvia Daim, Floressy Juhim, Mivolil Duinong, Rosfayanti Rasmidi. Methods of optical spectroscopy in detection of virus in infected samples: A review. Heliyon, August 2022, 8(2):e10472, pp. 3-4</a:t>
            </a:r>
          </a:p>
          <a:p>
            <a:pPr marL="0" indent="0">
              <a:buNone/>
            </a:pPr>
            <a:r>
              <a:rPr lang="fr-FR" sz="1800">
                <a:latin typeface="Sylfaen" panose="010A0502050306030303" pitchFamily="18" charset="0"/>
              </a:rPr>
              <a:t>[12] Virus Particle Explorer - </a:t>
            </a:r>
            <a:r>
              <a:rPr lang="fr-FR" sz="1800" u="sng">
                <a:latin typeface="Sylfaen" panose="010A0502050306030303" pitchFamily="18" charset="0"/>
                <a:hlinkClick r:id="rId2"/>
              </a:rPr>
              <a:t>https://viperdb.org/Info_Page.php?VDB=3izg</a:t>
            </a:r>
            <a:r>
              <a:rPr lang="en-US" sz="1800">
                <a:latin typeface="Sylfaen" panose="010A0502050306030303" pitchFamily="18" charset="0"/>
              </a:rPr>
              <a:t> </a:t>
            </a:r>
          </a:p>
          <a:p>
            <a:pPr marL="0" indent="0">
              <a:lnSpc>
                <a:spcPct val="110000"/>
              </a:lnSpc>
              <a:buNone/>
            </a:pPr>
            <a:r>
              <a:rPr lang="en-US" sz="1800">
                <a:latin typeface="Sylfaen" panose="010A0502050306030303" pitchFamily="18" charset="0"/>
              </a:rPr>
              <a:t>[13] Ana Cuervo, Pablo D. Dans, José L. Carrascosa, Modesto Orozco, Gabriel Gomila, and Laura Fumagalli. Direct measurement of the dielectric polarization properties of DNA, Aplied Physical Sciences, 2014, 111 (35) E3624-E3630, pp 1-6. </a:t>
            </a:r>
          </a:p>
          <a:p>
            <a:pPr marL="0" indent="0">
              <a:lnSpc>
                <a:spcPct val="110000"/>
              </a:lnSpc>
              <a:buNone/>
            </a:pPr>
            <a:r>
              <a:rPr lang="en-US" sz="1800">
                <a:latin typeface="Sylfaen" panose="010A0502050306030303" pitchFamily="18" charset="0"/>
              </a:rPr>
              <a:t>[14] Robin R. Jones, David C. Hooper, Liwu Zhang, Daniel Wolverson, and Ventsislav K. Valev</a:t>
            </a:r>
            <a:r>
              <a:rPr lang="ka-GE" sz="1800">
                <a:latin typeface="Sylfaen" panose="010A0502050306030303" pitchFamily="18" charset="0"/>
              </a:rPr>
              <a:t>. </a:t>
            </a:r>
            <a:r>
              <a:rPr lang="en-US" sz="1800">
                <a:latin typeface="Sylfaen" panose="010A0502050306030303" pitchFamily="18" charset="0"/>
              </a:rPr>
              <a:t>Raman Techniques: Fundamentals and Frontiers</a:t>
            </a:r>
            <a:r>
              <a:rPr lang="ka-GE" sz="1800">
                <a:latin typeface="Sylfaen" panose="010A0502050306030303" pitchFamily="18" charset="0"/>
              </a:rPr>
              <a:t>. </a:t>
            </a:r>
            <a:r>
              <a:rPr lang="en-US" sz="1800">
                <a:latin typeface="Sylfaen" panose="010A0502050306030303" pitchFamily="18" charset="0"/>
              </a:rPr>
              <a:t>Jones et al. Nanoscale Research Letters (2019) 14:231</a:t>
            </a:r>
          </a:p>
          <a:p>
            <a:pPr marL="0" indent="0">
              <a:buNone/>
            </a:pPr>
            <a:r>
              <a:rPr lang="en-US" sz="1800">
                <a:latin typeface="Sylfaen" panose="010A0502050306030303" pitchFamily="18" charset="0"/>
              </a:rPr>
              <a:t>[15] Raman scattering - </a:t>
            </a:r>
            <a:r>
              <a:rPr lang="en-US" sz="1800" u="sng">
                <a:latin typeface="Sylfaen" panose="010A0502050306030303" pitchFamily="18" charset="0"/>
                <a:hlinkClick r:id="rId3"/>
              </a:rPr>
              <a:t>http://hyperphysics.phy-astr.gsu.edu/hbase/atmos/raman.html#c1</a:t>
            </a:r>
            <a:endParaRPr lang="en-US" sz="1800">
              <a:latin typeface="Sylfaen" panose="010A0502050306030303" pitchFamily="18" charset="0"/>
            </a:endParaRPr>
          </a:p>
          <a:p>
            <a:pPr marL="0" indent="0">
              <a:lnSpc>
                <a:spcPct val="110000"/>
              </a:lnSpc>
              <a:buNone/>
            </a:pPr>
            <a:r>
              <a:rPr lang="en-US" sz="1800">
                <a:latin typeface="Sylfaen" panose="010A0502050306030303" pitchFamily="18" charset="0"/>
              </a:rPr>
              <a:t>[16] Tianyi Dou, Zhandong Li, Junjie Zhang, Alex Evilevitch and Dmitry Kurouski. Nanoscale Structural Characterization of Individual Viral Particles Using Atomic Force Microscope Infrared (AFM-IR) and Tip-Enhanced Raman Spectroscopy (TERS</a:t>
            </a:r>
            <a:r>
              <a:rPr lang="en-US" sz="1800" smtClean="0">
                <a:latin typeface="Sylfaen" panose="010A0502050306030303" pitchFamily="18" charset="0"/>
              </a:rPr>
              <a:t>)</a:t>
            </a:r>
          </a:p>
          <a:p>
            <a:pPr marL="0" indent="0">
              <a:lnSpc>
                <a:spcPct val="110000"/>
              </a:lnSpc>
              <a:buNone/>
            </a:pPr>
            <a:r>
              <a:rPr lang="en-US" sz="1800">
                <a:latin typeface="Sylfaen" panose="010A0502050306030303" pitchFamily="18" charset="0"/>
              </a:rPr>
              <a:t>[10] Artem Tabarov, Vladimir Vitkin, Olga Andreeva, Arina Shemanaeva, Evgeniy Popov, Alexander Dobroslavin, Valeria Kurikova, Olga Kuznetsova, Konstantin Grigorenko, Ivan Tzibizov,Anton Kovalev, Vitaliy Savchenko, Alyona Zheltuhina, Andrey Gorshkov and Daria Danilenko. Detection of A and B Influenza Viruses by Surface-Enhanced Raman Scattering Spectroscopy and Machine Learning, Biosensors 2022 November, 12: 1065, pp. 1-7. </a:t>
            </a:r>
          </a:p>
          <a:p>
            <a:pPr marL="0" indent="0">
              <a:lnSpc>
                <a:spcPct val="100000"/>
              </a:lnSpc>
              <a:buNone/>
            </a:pPr>
            <a:endParaRPr lang="en-US" sz="1800">
              <a:latin typeface="Sylfaen" panose="010A0502050306030303" pitchFamily="18" charset="0"/>
            </a:endParaRPr>
          </a:p>
        </p:txBody>
      </p:sp>
    </p:spTree>
    <p:extLst>
      <p:ext uri="{BB962C8B-B14F-4D97-AF65-F5344CB8AC3E}">
        <p14:creationId xmlns:p14="http://schemas.microsoft.com/office/powerpoint/2010/main" val="276407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633" y="113198"/>
            <a:ext cx="10515600" cy="614589"/>
          </a:xfrm>
        </p:spPr>
        <p:txBody>
          <a:bodyPr>
            <a:normAutofit/>
          </a:bodyPr>
          <a:lstStyle/>
          <a:p>
            <a:pPr algn="ctr"/>
            <a:r>
              <a:rPr lang="en-US" sz="3600" smtClean="0">
                <a:latin typeface="Sylfaen" panose="010A0502050306030303" pitchFamily="18" charset="0"/>
              </a:rPr>
              <a:t>The most common types of microbes</a:t>
            </a:r>
            <a:endParaRPr lang="en-US" sz="3600">
              <a:latin typeface="Sylfaen" panose="010A0502050306030303" pitchFamily="18" charset="0"/>
            </a:endParaRPr>
          </a:p>
        </p:txBody>
      </p:sp>
      <p:sp>
        <p:nvSpPr>
          <p:cNvPr id="3" name="Текст 2"/>
          <p:cNvSpPr>
            <a:spLocks noGrp="1"/>
          </p:cNvSpPr>
          <p:nvPr>
            <p:ph type="body" idx="1"/>
          </p:nvPr>
        </p:nvSpPr>
        <p:spPr>
          <a:xfrm>
            <a:off x="1186484" y="1240617"/>
            <a:ext cx="1324947" cy="455547"/>
          </a:xfrm>
        </p:spPr>
        <p:txBody>
          <a:bodyPr/>
          <a:lstStyle/>
          <a:p>
            <a:pPr algn="ctr"/>
            <a:r>
              <a:rPr lang="en-US" b="0" smtClean="0">
                <a:latin typeface="Sylfaen" panose="010A0502050306030303" pitchFamily="18" charset="0"/>
              </a:rPr>
              <a:t>Viruses</a:t>
            </a:r>
            <a:endParaRPr lang="en-US" b="0">
              <a:latin typeface="Sylfaen" panose="010A0502050306030303" pitchFamily="18" charset="0"/>
            </a:endParaRPr>
          </a:p>
        </p:txBody>
      </p:sp>
      <p:sp>
        <p:nvSpPr>
          <p:cNvPr id="5" name="Текст 4"/>
          <p:cNvSpPr>
            <a:spLocks noGrp="1"/>
          </p:cNvSpPr>
          <p:nvPr>
            <p:ph type="body" sz="quarter" idx="3"/>
          </p:nvPr>
        </p:nvSpPr>
        <p:spPr>
          <a:xfrm>
            <a:off x="9315887" y="1234493"/>
            <a:ext cx="1492930" cy="461671"/>
          </a:xfrm>
        </p:spPr>
        <p:txBody>
          <a:bodyPr/>
          <a:lstStyle/>
          <a:p>
            <a:pPr algn="ctr"/>
            <a:r>
              <a:rPr lang="en-US" b="0" smtClean="0">
                <a:latin typeface="Sylfaen" panose="010A0502050306030303" pitchFamily="18" charset="0"/>
              </a:rPr>
              <a:t>Bacteria</a:t>
            </a:r>
            <a:endParaRPr lang="en-US" b="0">
              <a:latin typeface="Sylfaen" panose="010A0502050306030303" pitchFamily="18" charset="0"/>
            </a:endParaRPr>
          </a:p>
        </p:txBody>
      </p:sp>
      <p:pic>
        <p:nvPicPr>
          <p:cNvPr id="8" name="Объект 7"/>
          <p:cNvPicPr>
            <a:picLocks noGrp="1" noChangeAspect="1"/>
          </p:cNvPicPr>
          <p:nvPr>
            <p:ph sz="quarter" idx="4"/>
          </p:nvPr>
        </p:nvPicPr>
        <p:blipFill>
          <a:blip r:embed="rId2"/>
          <a:stretch>
            <a:fillRect/>
          </a:stretch>
        </p:blipFill>
        <p:spPr>
          <a:xfrm>
            <a:off x="8749866" y="1846574"/>
            <a:ext cx="2965215" cy="3684587"/>
          </a:xfrm>
          <a:prstGeom prst="rect">
            <a:avLst/>
          </a:prstGeom>
        </p:spPr>
      </p:pic>
      <p:sp>
        <p:nvSpPr>
          <p:cNvPr id="7" name="Текст 2"/>
          <p:cNvSpPr txBox="1">
            <a:spLocks/>
          </p:cNvSpPr>
          <p:nvPr/>
        </p:nvSpPr>
        <p:spPr>
          <a:xfrm>
            <a:off x="5107438" y="2267479"/>
            <a:ext cx="1409991" cy="45554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b="0" smtClean="0">
                <a:latin typeface="Sylfaen" panose="010A0502050306030303" pitchFamily="18" charset="0"/>
              </a:rPr>
              <a:t>Fungus</a:t>
            </a:r>
            <a:endParaRPr lang="en-US" b="0">
              <a:latin typeface="Sylfaen" panose="010A0502050306030303" pitchFamily="18" charset="0"/>
            </a:endParaRPr>
          </a:p>
        </p:txBody>
      </p:sp>
      <p:pic>
        <p:nvPicPr>
          <p:cNvPr id="5122" name="Picture 2" descr="Hallada la 'fábrica' de los adenoviru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95337" y="1782778"/>
            <a:ext cx="3507242" cy="261593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Прямая со стрелкой 10"/>
          <p:cNvCxnSpPr/>
          <p:nvPr/>
        </p:nvCxnSpPr>
        <p:spPr>
          <a:xfrm>
            <a:off x="6652727" y="-139959"/>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5812433" y="890016"/>
            <a:ext cx="0" cy="128135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H="1">
            <a:off x="2967135" y="830424"/>
            <a:ext cx="2071396" cy="709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6517429" y="830424"/>
            <a:ext cx="2244016" cy="6509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27788" y="4609322"/>
            <a:ext cx="2539668" cy="646331"/>
          </a:xfrm>
          <a:prstGeom prst="rect">
            <a:avLst/>
          </a:prstGeom>
          <a:noFill/>
        </p:spPr>
        <p:txBody>
          <a:bodyPr wrap="square" rtlCol="0">
            <a:spAutoFit/>
          </a:bodyPr>
          <a:lstStyle/>
          <a:p>
            <a:pPr algn="ctr"/>
            <a:r>
              <a:rPr lang="en-US" smtClean="0">
                <a:latin typeface="Sylfaen" panose="010A0502050306030303" pitchFamily="18" charset="0"/>
              </a:rPr>
              <a:t>Fig.1 Model </a:t>
            </a:r>
            <a:r>
              <a:rPr lang="en-US" dirty="0" smtClean="0">
                <a:latin typeface="Sylfaen" panose="010A0502050306030303" pitchFamily="18" charset="0"/>
              </a:rPr>
              <a:t>of </a:t>
            </a:r>
            <a:r>
              <a:rPr lang="en-US" smtClean="0">
                <a:latin typeface="Sylfaen" panose="010A0502050306030303" pitchFamily="18" charset="0"/>
              </a:rPr>
              <a:t>Adenovirus </a:t>
            </a:r>
            <a:r>
              <a:rPr lang="en-US" smtClean="0">
                <a:solidFill>
                  <a:srgbClr val="C00000"/>
                </a:solidFill>
                <a:latin typeface="Sylfaen" panose="010A0502050306030303" pitchFamily="18" charset="0"/>
              </a:rPr>
              <a:t>[</a:t>
            </a:r>
            <a:r>
              <a:rPr lang="ru-RU" smtClean="0">
                <a:solidFill>
                  <a:srgbClr val="C00000"/>
                </a:solidFill>
                <a:latin typeface="Sylfaen" panose="010A0502050306030303" pitchFamily="18" charset="0"/>
              </a:rPr>
              <a:t>1</a:t>
            </a:r>
            <a:r>
              <a:rPr lang="en-US" smtClean="0">
                <a:solidFill>
                  <a:srgbClr val="C00000"/>
                </a:solidFill>
                <a:latin typeface="Sylfaen" panose="010A0502050306030303" pitchFamily="18" charset="0"/>
              </a:rPr>
              <a:t>]</a:t>
            </a:r>
            <a:endParaRPr lang="en-US" dirty="0">
              <a:solidFill>
                <a:srgbClr val="C00000"/>
              </a:solidFill>
              <a:latin typeface="Sylfaen" panose="010A0502050306030303" pitchFamily="18" charset="0"/>
            </a:endParaRPr>
          </a:p>
        </p:txBody>
      </p:sp>
      <p:sp>
        <p:nvSpPr>
          <p:cNvPr id="19" name="TextBox 18"/>
          <p:cNvSpPr txBox="1"/>
          <p:nvPr/>
        </p:nvSpPr>
        <p:spPr>
          <a:xfrm>
            <a:off x="8761445" y="5570376"/>
            <a:ext cx="2687216" cy="646331"/>
          </a:xfrm>
          <a:prstGeom prst="rect">
            <a:avLst/>
          </a:prstGeom>
          <a:noFill/>
        </p:spPr>
        <p:txBody>
          <a:bodyPr wrap="square" rtlCol="0">
            <a:spAutoFit/>
          </a:bodyPr>
          <a:lstStyle/>
          <a:p>
            <a:pPr algn="ctr"/>
            <a:r>
              <a:rPr lang="en-US" smtClean="0">
                <a:latin typeface="Sylfaen" panose="010A0502050306030303" pitchFamily="18" charset="0"/>
              </a:rPr>
              <a:t>Fig.3 Tuberculosis bacteria </a:t>
            </a:r>
            <a:r>
              <a:rPr lang="en-US" smtClean="0">
                <a:solidFill>
                  <a:srgbClr val="C00000"/>
                </a:solidFill>
                <a:latin typeface="Sylfaen" panose="010A0502050306030303" pitchFamily="18" charset="0"/>
              </a:rPr>
              <a:t>[</a:t>
            </a:r>
            <a:r>
              <a:rPr lang="ru-RU" smtClean="0">
                <a:solidFill>
                  <a:srgbClr val="C00000"/>
                </a:solidFill>
                <a:latin typeface="Sylfaen" panose="010A0502050306030303" pitchFamily="18" charset="0"/>
              </a:rPr>
              <a:t>3</a:t>
            </a:r>
            <a:r>
              <a:rPr lang="en-US" smtClean="0">
                <a:solidFill>
                  <a:srgbClr val="C00000"/>
                </a:solidFill>
                <a:latin typeface="Sylfaen" panose="010A0502050306030303" pitchFamily="18" charset="0"/>
              </a:rPr>
              <a:t>]</a:t>
            </a:r>
            <a:endParaRPr lang="en-US" dirty="0">
              <a:solidFill>
                <a:srgbClr val="C00000"/>
              </a:solidFill>
              <a:latin typeface="Sylfaen" panose="010A0502050306030303" pitchFamily="18" charset="0"/>
            </a:endParaRPr>
          </a:p>
        </p:txBody>
      </p:sp>
      <p:pic>
        <p:nvPicPr>
          <p:cNvPr id="20" name="Рисунок 19"/>
          <p:cNvPicPr>
            <a:picLocks noChangeAspect="1"/>
          </p:cNvPicPr>
          <p:nvPr/>
        </p:nvPicPr>
        <p:blipFill>
          <a:blip r:embed="rId4"/>
          <a:stretch>
            <a:fillRect/>
          </a:stretch>
        </p:blipFill>
        <p:spPr>
          <a:xfrm>
            <a:off x="3920893" y="2844063"/>
            <a:ext cx="3783079" cy="2837309"/>
          </a:xfrm>
          <a:prstGeom prst="rect">
            <a:avLst/>
          </a:prstGeom>
        </p:spPr>
      </p:pic>
      <p:sp>
        <p:nvSpPr>
          <p:cNvPr id="21" name="TextBox 20"/>
          <p:cNvSpPr txBox="1"/>
          <p:nvPr/>
        </p:nvSpPr>
        <p:spPr>
          <a:xfrm>
            <a:off x="4017272" y="5948713"/>
            <a:ext cx="3712456" cy="646331"/>
          </a:xfrm>
          <a:prstGeom prst="rect">
            <a:avLst/>
          </a:prstGeom>
          <a:noFill/>
        </p:spPr>
        <p:txBody>
          <a:bodyPr wrap="square" rtlCol="0">
            <a:spAutoFit/>
          </a:bodyPr>
          <a:lstStyle/>
          <a:p>
            <a:pPr algn="ctr"/>
            <a:r>
              <a:rPr lang="en-US" smtClean="0">
                <a:latin typeface="Sylfaen" panose="010A0502050306030303" pitchFamily="18" charset="0"/>
              </a:rPr>
              <a:t>Fig.2 Bread </a:t>
            </a:r>
            <a:r>
              <a:rPr lang="en-US" dirty="0" smtClean="0">
                <a:latin typeface="Sylfaen" panose="010A0502050306030303" pitchFamily="18" charset="0"/>
              </a:rPr>
              <a:t>mold under the </a:t>
            </a:r>
            <a:r>
              <a:rPr lang="en-US" smtClean="0">
                <a:latin typeface="Sylfaen" panose="010A0502050306030303" pitchFamily="18" charset="0"/>
              </a:rPr>
              <a:t>microscope </a:t>
            </a:r>
            <a:r>
              <a:rPr lang="en-US" smtClean="0">
                <a:solidFill>
                  <a:srgbClr val="C00000"/>
                </a:solidFill>
                <a:latin typeface="Sylfaen" panose="010A0502050306030303" pitchFamily="18" charset="0"/>
              </a:rPr>
              <a:t>[</a:t>
            </a:r>
            <a:r>
              <a:rPr lang="ru-RU" smtClean="0">
                <a:solidFill>
                  <a:srgbClr val="C00000"/>
                </a:solidFill>
                <a:latin typeface="Sylfaen" panose="010A0502050306030303" pitchFamily="18" charset="0"/>
              </a:rPr>
              <a:t>2</a:t>
            </a:r>
            <a:r>
              <a:rPr lang="en-US" smtClean="0">
                <a:solidFill>
                  <a:srgbClr val="C00000"/>
                </a:solidFill>
                <a:latin typeface="Sylfaen" panose="010A0502050306030303" pitchFamily="18" charset="0"/>
              </a:rPr>
              <a:t>]</a:t>
            </a:r>
            <a:endParaRPr lang="en-US" dirty="0">
              <a:solidFill>
                <a:srgbClr val="C00000"/>
              </a:solidFill>
              <a:latin typeface="Sylfaen" panose="010A0502050306030303" pitchFamily="18" charset="0"/>
            </a:endParaRPr>
          </a:p>
        </p:txBody>
      </p:sp>
    </p:spTree>
    <p:extLst>
      <p:ext uri="{BB962C8B-B14F-4D97-AF65-F5344CB8AC3E}">
        <p14:creationId xmlns:p14="http://schemas.microsoft.com/office/powerpoint/2010/main" val="71780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005" y="489854"/>
            <a:ext cx="10515600" cy="745218"/>
          </a:xfrm>
        </p:spPr>
        <p:txBody>
          <a:bodyPr>
            <a:normAutofit/>
          </a:bodyPr>
          <a:lstStyle/>
          <a:p>
            <a:pPr algn="ctr"/>
            <a:r>
              <a:rPr lang="en-US" sz="3600">
                <a:latin typeface="Sylfaen" panose="010A0502050306030303" pitchFamily="18" charset="0"/>
              </a:rPr>
              <a:t>Why is </a:t>
            </a:r>
            <a:r>
              <a:rPr lang="en-US" sz="3600" smtClean="0">
                <a:latin typeface="Sylfaen" panose="010A0502050306030303" pitchFamily="18" charset="0"/>
              </a:rPr>
              <a:t>identification </a:t>
            </a:r>
            <a:r>
              <a:rPr lang="en-US" sz="3600">
                <a:latin typeface="Sylfaen" panose="010A0502050306030303" pitchFamily="18" charset="0"/>
              </a:rPr>
              <a:t>of viral particles so important?</a:t>
            </a:r>
            <a:endParaRPr lang="en-US" sz="3600"/>
          </a:p>
        </p:txBody>
      </p:sp>
      <p:sp>
        <p:nvSpPr>
          <p:cNvPr id="6" name="Объект 5"/>
          <p:cNvSpPr>
            <a:spLocks noGrp="1"/>
          </p:cNvSpPr>
          <p:nvPr>
            <p:ph sz="quarter" idx="4"/>
          </p:nvPr>
        </p:nvSpPr>
        <p:spPr>
          <a:xfrm>
            <a:off x="6405464" y="2470956"/>
            <a:ext cx="5701191" cy="4283412"/>
          </a:xfrm>
        </p:spPr>
        <p:txBody>
          <a:bodyPr>
            <a:normAutofit/>
          </a:bodyPr>
          <a:lstStyle/>
          <a:p>
            <a:pPr>
              <a:lnSpc>
                <a:spcPct val="100000"/>
              </a:lnSpc>
            </a:pPr>
            <a:r>
              <a:rPr lang="en-US" sz="2400" smtClean="0">
                <a:latin typeface="Sylfaen" panose="010A0502050306030303" pitchFamily="18" charset="0"/>
              </a:rPr>
              <a:t>To </a:t>
            </a:r>
            <a:r>
              <a:rPr lang="en-US" sz="2400">
                <a:latin typeface="Sylfaen" panose="010A0502050306030303" pitchFamily="18" charset="0"/>
              </a:rPr>
              <a:t>prescribe appropriate </a:t>
            </a:r>
            <a:r>
              <a:rPr lang="en-US" sz="2400" smtClean="0">
                <a:latin typeface="Sylfaen" panose="010A0502050306030303" pitchFamily="18" charset="0"/>
              </a:rPr>
              <a:t>treatment is impossible without </a:t>
            </a:r>
            <a:r>
              <a:rPr lang="en-US" sz="2400">
                <a:latin typeface="Sylfaen" panose="010A0502050306030303" pitchFamily="18" charset="0"/>
              </a:rPr>
              <a:t>identifying the cause of the disease</a:t>
            </a:r>
            <a:endParaRPr lang="en-US" sz="2400" dirty="0" smtClean="0">
              <a:latin typeface="Sylfaen" panose="010A0502050306030303" pitchFamily="18" charset="0"/>
            </a:endParaRPr>
          </a:p>
          <a:p>
            <a:pPr marL="0" indent="0">
              <a:lnSpc>
                <a:spcPct val="100000"/>
              </a:lnSpc>
              <a:buNone/>
            </a:pPr>
            <a:endParaRPr lang="en-US" sz="2400" dirty="0" smtClean="0">
              <a:latin typeface="Sylfaen" panose="010A0502050306030303" pitchFamily="18" charset="0"/>
            </a:endParaRPr>
          </a:p>
          <a:p>
            <a:pPr>
              <a:lnSpc>
                <a:spcPct val="100000"/>
              </a:lnSpc>
            </a:pPr>
            <a:r>
              <a:rPr lang="en-US" sz="2400" dirty="0">
                <a:latin typeface="Sylfaen" panose="010A0502050306030303" pitchFamily="18" charset="0"/>
              </a:rPr>
              <a:t>Studying the physical and biological properties of a viral particle allows us to better understand its mechanism of action, find ways to inactivate the virus or develop a vaccine against the disease caused by it.</a:t>
            </a:r>
          </a:p>
        </p:txBody>
      </p:sp>
      <p:pic>
        <p:nvPicPr>
          <p:cNvPr id="2050" name="Picture 2" descr="Virus Of Different Shapes Photograph by Kateryna Kon/science Photo ..."/>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14005" y="2092184"/>
            <a:ext cx="5958195" cy="40974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Пнг Удивленный смайлик 32 фото"/>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4260" y="658882"/>
            <a:ext cx="1457924" cy="1433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686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8869" y="0"/>
            <a:ext cx="10515600" cy="773110"/>
          </a:xfrm>
        </p:spPr>
        <p:txBody>
          <a:bodyPr>
            <a:normAutofit/>
          </a:bodyPr>
          <a:lstStyle/>
          <a:p>
            <a:pPr algn="ctr"/>
            <a:r>
              <a:rPr lang="en-US" sz="3600" dirty="0" smtClean="0">
                <a:latin typeface="Sylfaen" panose="010A0502050306030303" pitchFamily="18" charset="0"/>
              </a:rPr>
              <a:t>Why is identification of viral particles so important?</a:t>
            </a:r>
            <a:endParaRPr lang="en-US" sz="3600" dirty="0">
              <a:latin typeface="Sylfaen" panose="010A0502050306030303" pitchFamily="18" charset="0"/>
            </a:endParaRPr>
          </a:p>
        </p:txBody>
      </p:sp>
      <p:pic>
        <p:nvPicPr>
          <p:cNvPr id="7" name="Объект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644200" y="625580"/>
            <a:ext cx="6180822" cy="6041033"/>
          </a:xfrm>
        </p:spPr>
      </p:pic>
      <p:sp>
        <p:nvSpPr>
          <p:cNvPr id="3" name="TextBox 2"/>
          <p:cNvSpPr txBox="1"/>
          <p:nvPr/>
        </p:nvSpPr>
        <p:spPr>
          <a:xfrm>
            <a:off x="9186269" y="3862602"/>
            <a:ext cx="2908168" cy="646331"/>
          </a:xfrm>
          <a:prstGeom prst="rect">
            <a:avLst/>
          </a:prstGeom>
          <a:noFill/>
        </p:spPr>
        <p:txBody>
          <a:bodyPr wrap="none" rtlCol="0">
            <a:spAutoFit/>
          </a:bodyPr>
          <a:lstStyle/>
          <a:p>
            <a:pPr algn="ctr"/>
            <a:r>
              <a:rPr lang="en-US" smtClean="0">
                <a:latin typeface="Sylfaen" panose="010A0502050306030303" pitchFamily="18" charset="0"/>
              </a:rPr>
              <a:t>Fig.4 Deaths caused by </a:t>
            </a:r>
          </a:p>
          <a:p>
            <a:pPr algn="ctr"/>
            <a:r>
              <a:rPr lang="en-US" smtClean="0">
                <a:latin typeface="Sylfaen" panose="010A0502050306030303" pitchFamily="18" charset="0"/>
              </a:rPr>
              <a:t>different types of viruces [4]</a:t>
            </a:r>
            <a:endParaRPr lang="ru-RU" dirty="0">
              <a:latin typeface="Sylfaen" panose="010A0502050306030303" pitchFamily="18" charset="0"/>
            </a:endParaRPr>
          </a:p>
        </p:txBody>
      </p:sp>
    </p:spTree>
    <p:extLst>
      <p:ext uri="{BB962C8B-B14F-4D97-AF65-F5344CB8AC3E}">
        <p14:creationId xmlns:p14="http://schemas.microsoft.com/office/powerpoint/2010/main" val="3849863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163339"/>
            <a:ext cx="10515600" cy="1325563"/>
          </a:xfrm>
        </p:spPr>
        <p:txBody>
          <a:bodyPr/>
          <a:lstStyle/>
          <a:p>
            <a:pPr algn="ctr"/>
            <a:r>
              <a:rPr lang="en-US" dirty="0">
                <a:latin typeface="Sylfaen" panose="010A0502050306030303" pitchFamily="18" charset="0"/>
              </a:rPr>
              <a:t>Biophysical and biochemical </a:t>
            </a:r>
            <a:r>
              <a:rPr lang="en-US">
                <a:latin typeface="Sylfaen" panose="010A0502050306030303" pitchFamily="18" charset="0"/>
              </a:rPr>
              <a:t>methods </a:t>
            </a:r>
            <a:r>
              <a:rPr lang="en-US" smtClean="0">
                <a:latin typeface="Sylfaen" panose="010A0502050306030303" pitchFamily="18" charset="0"/>
              </a:rPr>
              <a:t>for </a:t>
            </a:r>
            <a:r>
              <a:rPr lang="en-US" dirty="0">
                <a:latin typeface="Sylfaen" panose="010A0502050306030303" pitchFamily="18" charset="0"/>
              </a:rPr>
              <a:t>identification of viral particles</a:t>
            </a:r>
            <a:endParaRPr lang="en-US" dirty="0"/>
          </a:p>
        </p:txBody>
      </p:sp>
      <p:sp>
        <p:nvSpPr>
          <p:cNvPr id="3" name="Текст 2"/>
          <p:cNvSpPr>
            <a:spLocks noGrp="1"/>
          </p:cNvSpPr>
          <p:nvPr>
            <p:ph type="body" idx="1"/>
          </p:nvPr>
        </p:nvSpPr>
        <p:spPr>
          <a:xfrm>
            <a:off x="547291" y="1488902"/>
            <a:ext cx="5157787" cy="461557"/>
          </a:xfrm>
        </p:spPr>
        <p:txBody>
          <a:bodyPr/>
          <a:lstStyle/>
          <a:p>
            <a:pPr algn="ctr"/>
            <a:r>
              <a:rPr lang="en-US" b="0" smtClean="0">
                <a:latin typeface="Sylfaen" panose="010A0502050306030303" pitchFamily="18" charset="0"/>
              </a:rPr>
              <a:t>Polimerized-Chain Reaction (PCR)</a:t>
            </a:r>
            <a:endParaRPr lang="en-US" b="0">
              <a:latin typeface="Sylfaen" panose="010A0502050306030303" pitchFamily="18" charset="0"/>
            </a:endParaRPr>
          </a:p>
        </p:txBody>
      </p:sp>
      <p:pic>
        <p:nvPicPr>
          <p:cNvPr id="7" name="Picture 2" descr="Advantages and disadvantages of PCR technology – faCellitat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98259" y="2034072"/>
            <a:ext cx="5855850" cy="4342293"/>
          </a:xfrm>
          <a:prstGeom prst="rect">
            <a:avLst/>
          </a:prstGeom>
          <a:noFill/>
          <a:extLst>
            <a:ext uri="{909E8E84-426E-40DD-AFC4-6F175D3DCCD1}">
              <a14:hiddenFill xmlns:a14="http://schemas.microsoft.com/office/drawing/2010/main">
                <a:solidFill>
                  <a:srgbClr val="FFFFFF"/>
                </a:solidFill>
              </a14:hiddenFill>
            </a:ext>
          </a:extLst>
        </p:spPr>
      </p:pic>
      <p:sp>
        <p:nvSpPr>
          <p:cNvPr id="10" name="Объект 9"/>
          <p:cNvSpPr>
            <a:spLocks noGrp="1"/>
          </p:cNvSpPr>
          <p:nvPr>
            <p:ph sz="quarter" idx="4"/>
          </p:nvPr>
        </p:nvSpPr>
        <p:spPr>
          <a:xfrm>
            <a:off x="6100011" y="2034072"/>
            <a:ext cx="5978575" cy="4727675"/>
          </a:xfrm>
        </p:spPr>
        <p:txBody>
          <a:bodyPr>
            <a:normAutofit/>
          </a:bodyPr>
          <a:lstStyle/>
          <a:p>
            <a:r>
              <a:rPr lang="en-US" sz="2400" dirty="0">
                <a:latin typeface="Sylfaen" panose="010A0502050306030303" pitchFamily="18" charset="0"/>
              </a:rPr>
              <a:t>Allows increasing the concentration of DNA fragments in biological material by copying them multiple times</a:t>
            </a:r>
            <a:r>
              <a:rPr lang="en-US" sz="2400" dirty="0" smtClean="0">
                <a:latin typeface="Sylfaen" panose="010A0502050306030303" pitchFamily="18" charset="0"/>
              </a:rPr>
              <a:t>.</a:t>
            </a:r>
          </a:p>
          <a:p>
            <a:r>
              <a:rPr lang="en-US" sz="2400" dirty="0">
                <a:latin typeface="Sylfaen" panose="010A0502050306030303" pitchFamily="18" charset="0"/>
              </a:rPr>
              <a:t>The process takes place in the amplifier</a:t>
            </a:r>
            <a:r>
              <a:rPr lang="en-US" sz="2400" dirty="0" smtClean="0">
                <a:latin typeface="Sylfaen" panose="010A0502050306030303" pitchFamily="18" charset="0"/>
              </a:rPr>
              <a:t>.</a:t>
            </a:r>
          </a:p>
          <a:p>
            <a:r>
              <a:rPr lang="en-US" sz="2400" smtClean="0">
                <a:latin typeface="Sylfaen" panose="010A0502050306030303" pitchFamily="18" charset="0"/>
              </a:rPr>
              <a:t>Need </a:t>
            </a:r>
            <a:r>
              <a:rPr lang="en-US" sz="2400" dirty="0">
                <a:latin typeface="Sylfaen" panose="010A0502050306030303" pitchFamily="18" charset="0"/>
              </a:rPr>
              <a:t>to create special environmental </a:t>
            </a:r>
            <a:r>
              <a:rPr lang="en-US" sz="2400" dirty="0" smtClean="0">
                <a:latin typeface="Sylfaen" panose="010A0502050306030303" pitchFamily="18" charset="0"/>
              </a:rPr>
              <a:t>conditions </a:t>
            </a:r>
            <a:r>
              <a:rPr lang="en-US" sz="2400" dirty="0">
                <a:latin typeface="Sylfaen" panose="010A0502050306030303" pitchFamily="18" charset="0"/>
              </a:rPr>
              <a:t>(</a:t>
            </a:r>
            <a:r>
              <a:rPr lang="en-US" sz="2400" dirty="0" smtClean="0">
                <a:latin typeface="Sylfaen" panose="010A0502050306030303" pitchFamily="18" charset="0"/>
              </a:rPr>
              <a:t>PH, </a:t>
            </a:r>
            <a:r>
              <a:rPr lang="en-US" sz="2400" dirty="0">
                <a:latin typeface="Sylfaen" panose="010A0502050306030303" pitchFamily="18" charset="0"/>
              </a:rPr>
              <a:t>ionic strength of the solvent, etc</a:t>
            </a:r>
            <a:r>
              <a:rPr lang="en-US" sz="2400" dirty="0" smtClean="0">
                <a:latin typeface="Sylfaen" panose="010A0502050306030303" pitchFamily="18" charset="0"/>
              </a:rPr>
              <a:t>.)</a:t>
            </a:r>
          </a:p>
          <a:p>
            <a:r>
              <a:rPr lang="en-US" sz="2400" dirty="0" smtClean="0">
                <a:latin typeface="Sylfaen" panose="010A0502050306030303" pitchFamily="18" charset="0"/>
              </a:rPr>
              <a:t>It</a:t>
            </a:r>
            <a:r>
              <a:rPr lang="en-US" sz="2400" dirty="0" smtClean="0">
                <a:solidFill>
                  <a:schemeClr val="bg1">
                    <a:lumMod val="85000"/>
                  </a:schemeClr>
                </a:solidFill>
                <a:latin typeface="Sylfaen" panose="010A0502050306030303" pitchFamily="18" charset="0"/>
              </a:rPr>
              <a:t> </a:t>
            </a:r>
            <a:r>
              <a:rPr lang="en-US" sz="2400" dirty="0" smtClean="0">
                <a:latin typeface="Sylfaen" panose="010A0502050306030303" pitchFamily="18" charset="0"/>
              </a:rPr>
              <a:t>requires </a:t>
            </a:r>
            <a:r>
              <a:rPr lang="en-US" sz="2400" dirty="0">
                <a:latin typeface="Sylfaen" panose="010A0502050306030303" pitchFamily="18" charset="0"/>
              </a:rPr>
              <a:t>special enzymes, primers and other substances</a:t>
            </a:r>
            <a:r>
              <a:rPr lang="en-US" sz="2400" dirty="0" smtClean="0">
                <a:latin typeface="Sylfaen" panose="010A0502050306030303" pitchFamily="18" charset="0"/>
              </a:rPr>
              <a:t>.</a:t>
            </a:r>
            <a:endParaRPr lang="ka-GE" sz="2400" dirty="0" smtClean="0">
              <a:latin typeface="Sylfaen" panose="010A0502050306030303" pitchFamily="18" charset="0"/>
            </a:endParaRPr>
          </a:p>
          <a:p>
            <a:r>
              <a:rPr lang="en-US" sz="2400" dirty="0">
                <a:latin typeface="Sylfaen" panose="010A0502050306030303" pitchFamily="18" charset="0"/>
              </a:rPr>
              <a:t>Primer - building material for new DNA strands</a:t>
            </a:r>
            <a:r>
              <a:rPr lang="en-US" sz="2000" dirty="0">
                <a:latin typeface="Sylfaen" panose="010A0502050306030303" pitchFamily="18" charset="0"/>
              </a:rPr>
              <a:t>.</a:t>
            </a:r>
            <a:endParaRPr lang="ka-GE" sz="2000" dirty="0" smtClean="0">
              <a:latin typeface="Sylfaen" panose="010A0502050306030303" pitchFamily="18" charset="0"/>
            </a:endParaRPr>
          </a:p>
        </p:txBody>
      </p:sp>
      <p:sp>
        <p:nvSpPr>
          <p:cNvPr id="4" name="TextBox 3"/>
          <p:cNvSpPr txBox="1"/>
          <p:nvPr/>
        </p:nvSpPr>
        <p:spPr>
          <a:xfrm>
            <a:off x="928808" y="6392415"/>
            <a:ext cx="4394752"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3517899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894" y="159769"/>
            <a:ext cx="11912081" cy="1211832"/>
          </a:xfrm>
        </p:spPr>
        <p:txBody>
          <a:bodyPr>
            <a:normAutofit/>
          </a:bodyPr>
          <a:lstStyle/>
          <a:p>
            <a:pPr algn="ctr"/>
            <a:r>
              <a:rPr lang="en-US" sz="3600" dirty="0" smtClean="0">
                <a:latin typeface="Sylfaen" panose="010A0502050306030303" pitchFamily="18" charset="0"/>
              </a:rPr>
              <a:t>Biophysical and biochemical methods </a:t>
            </a:r>
            <a:r>
              <a:rPr lang="en-US" sz="3600" smtClean="0">
                <a:latin typeface="Sylfaen" panose="010A0502050306030303" pitchFamily="18" charset="0"/>
              </a:rPr>
              <a:t>for identification </a:t>
            </a:r>
            <a:r>
              <a:rPr lang="en-US" sz="3600" dirty="0" smtClean="0">
                <a:latin typeface="Sylfaen" panose="010A0502050306030303" pitchFamily="18" charset="0"/>
              </a:rPr>
              <a:t>of viral particles</a:t>
            </a:r>
            <a:endParaRPr lang="en-US" sz="3600" dirty="0"/>
          </a:p>
        </p:txBody>
      </p:sp>
      <p:sp>
        <p:nvSpPr>
          <p:cNvPr id="3" name="Текст 2"/>
          <p:cNvSpPr>
            <a:spLocks noGrp="1"/>
          </p:cNvSpPr>
          <p:nvPr>
            <p:ph type="body" idx="1"/>
          </p:nvPr>
        </p:nvSpPr>
        <p:spPr>
          <a:xfrm>
            <a:off x="335936" y="1198985"/>
            <a:ext cx="5157787" cy="823912"/>
          </a:xfrm>
        </p:spPr>
        <p:txBody>
          <a:bodyPr/>
          <a:lstStyle/>
          <a:p>
            <a:pPr algn="ctr"/>
            <a:r>
              <a:rPr lang="en-US" b="0" smtClean="0">
                <a:latin typeface="Sylfaen" panose="010A0502050306030303" pitchFamily="18" charset="0"/>
              </a:rPr>
              <a:t>Enzyme-Linked Immunosorbent Assays (ELISA)</a:t>
            </a:r>
            <a:endParaRPr lang="en-US" b="0">
              <a:latin typeface="Sylfaen" panose="010A0502050306030303" pitchFamily="18" charset="0"/>
            </a:endParaRPr>
          </a:p>
        </p:txBody>
      </p:sp>
      <p:sp>
        <p:nvSpPr>
          <p:cNvPr id="6" name="Объект 5"/>
          <p:cNvSpPr>
            <a:spLocks noGrp="1"/>
          </p:cNvSpPr>
          <p:nvPr>
            <p:ph sz="quarter" idx="4"/>
          </p:nvPr>
        </p:nvSpPr>
        <p:spPr>
          <a:xfrm>
            <a:off x="6156251" y="1568628"/>
            <a:ext cx="5960887" cy="5141168"/>
          </a:xfrm>
        </p:spPr>
        <p:txBody>
          <a:bodyPr>
            <a:noAutofit/>
          </a:bodyPr>
          <a:lstStyle/>
          <a:p>
            <a:pPr>
              <a:lnSpc>
                <a:spcPct val="100000"/>
              </a:lnSpc>
            </a:pPr>
            <a:r>
              <a:rPr lang="en-US" sz="2000" dirty="0" smtClean="0">
                <a:latin typeface="Sylfaen" panose="010A0502050306030303" pitchFamily="18" charset="0"/>
              </a:rPr>
              <a:t>Laboratory immunological method of </a:t>
            </a:r>
            <a:r>
              <a:rPr lang="en-US" sz="2000" dirty="0">
                <a:latin typeface="Sylfaen" panose="010A0502050306030303" pitchFamily="18" charset="0"/>
              </a:rPr>
              <a:t>qualitative or quantitative </a:t>
            </a:r>
            <a:r>
              <a:rPr lang="en-US" sz="2000" dirty="0" smtClean="0">
                <a:latin typeface="Sylfaen" panose="010A0502050306030303" pitchFamily="18" charset="0"/>
              </a:rPr>
              <a:t>determination</a:t>
            </a:r>
            <a:r>
              <a:rPr lang="en-US" sz="2000" dirty="0">
                <a:latin typeface="Sylfaen" panose="010A0502050306030303" pitchFamily="18" charset="0"/>
              </a:rPr>
              <a:t> of various low-molecular compounds, macromolecules, viruses, etc.</a:t>
            </a:r>
          </a:p>
          <a:p>
            <a:pPr>
              <a:lnSpc>
                <a:spcPct val="100000"/>
              </a:lnSpc>
            </a:pPr>
            <a:r>
              <a:rPr lang="en-US" sz="2000" dirty="0">
                <a:latin typeface="Sylfaen" panose="010A0502050306030303" pitchFamily="18" charset="0"/>
              </a:rPr>
              <a:t>It is based on the antigen-antibody reaction</a:t>
            </a:r>
            <a:r>
              <a:rPr lang="en-US" sz="2000" dirty="0" smtClean="0">
                <a:latin typeface="Sylfaen" panose="010A0502050306030303" pitchFamily="18" charset="0"/>
              </a:rPr>
              <a:t>.</a:t>
            </a:r>
          </a:p>
          <a:p>
            <a:pPr>
              <a:lnSpc>
                <a:spcPct val="100000"/>
              </a:lnSpc>
            </a:pPr>
            <a:r>
              <a:rPr lang="en-US" sz="2000" dirty="0">
                <a:latin typeface="Sylfaen" panose="010A0502050306030303" pitchFamily="18" charset="0"/>
              </a:rPr>
              <a:t>A</a:t>
            </a:r>
            <a:r>
              <a:rPr lang="en-US" sz="2000" dirty="0" smtClean="0">
                <a:latin typeface="Sylfaen" panose="010A0502050306030303" pitchFamily="18" charset="0"/>
              </a:rPr>
              <a:t>ntigens</a:t>
            </a:r>
            <a:r>
              <a:rPr lang="en-US" sz="2000" dirty="0">
                <a:latin typeface="Sylfaen" panose="010A0502050306030303" pitchFamily="18" charset="0"/>
              </a:rPr>
              <a:t> from the sample to be tested are attached to a </a:t>
            </a:r>
            <a:r>
              <a:rPr lang="en-US" sz="2000" dirty="0" smtClean="0">
                <a:latin typeface="Sylfaen" panose="010A0502050306030303" pitchFamily="18" charset="0"/>
              </a:rPr>
              <a:t>surface.</a:t>
            </a:r>
          </a:p>
          <a:p>
            <a:pPr>
              <a:lnSpc>
                <a:spcPct val="100000"/>
              </a:lnSpc>
            </a:pPr>
            <a:r>
              <a:rPr lang="en-US" sz="2000" dirty="0">
                <a:latin typeface="Sylfaen" panose="010A0502050306030303" pitchFamily="18" charset="0"/>
              </a:rPr>
              <a:t>M</a:t>
            </a:r>
            <a:r>
              <a:rPr lang="en-US" sz="2000" dirty="0" smtClean="0">
                <a:latin typeface="Sylfaen" panose="010A0502050306030303" pitchFamily="18" charset="0"/>
              </a:rPr>
              <a:t>atching</a:t>
            </a:r>
            <a:r>
              <a:rPr lang="en-US" sz="2000" dirty="0">
                <a:latin typeface="Sylfaen" panose="010A0502050306030303" pitchFamily="18" charset="0"/>
              </a:rPr>
              <a:t> </a:t>
            </a:r>
            <a:r>
              <a:rPr lang="en-US" sz="2000" dirty="0" smtClean="0">
                <a:latin typeface="Sylfaen" panose="010A0502050306030303" pitchFamily="18" charset="0"/>
              </a:rPr>
              <a:t>antibodies</a:t>
            </a:r>
            <a:r>
              <a:rPr lang="en-US" sz="2000" dirty="0">
                <a:latin typeface="Sylfaen" panose="010A0502050306030303" pitchFamily="18" charset="0"/>
              </a:rPr>
              <a:t> is applied over the </a:t>
            </a:r>
            <a:r>
              <a:rPr lang="en-US" sz="2000" dirty="0" smtClean="0">
                <a:latin typeface="Sylfaen" panose="010A0502050306030303" pitchFamily="18" charset="0"/>
              </a:rPr>
              <a:t>surface.</a:t>
            </a:r>
          </a:p>
          <a:p>
            <a:pPr>
              <a:lnSpc>
                <a:spcPct val="100000"/>
              </a:lnSpc>
            </a:pPr>
            <a:r>
              <a:rPr lang="en-US" sz="2000" dirty="0" smtClean="0">
                <a:latin typeface="Sylfaen" panose="010A0502050306030303" pitchFamily="18" charset="0"/>
              </a:rPr>
              <a:t>Antibody </a:t>
            </a:r>
            <a:r>
              <a:rPr lang="en-US" sz="2000" dirty="0">
                <a:latin typeface="Sylfaen" panose="010A0502050306030303" pitchFamily="18" charset="0"/>
              </a:rPr>
              <a:t>is linked to an </a:t>
            </a:r>
            <a:r>
              <a:rPr lang="en-US" sz="2000" dirty="0" smtClean="0">
                <a:latin typeface="Sylfaen" panose="010A0502050306030303" pitchFamily="18" charset="0"/>
              </a:rPr>
              <a:t>enzyme.</a:t>
            </a:r>
          </a:p>
          <a:p>
            <a:pPr>
              <a:lnSpc>
                <a:spcPct val="100000"/>
              </a:lnSpc>
            </a:pPr>
            <a:r>
              <a:rPr lang="en-US" sz="2000" dirty="0">
                <a:latin typeface="Sylfaen" panose="010A0502050306030303" pitchFamily="18" charset="0"/>
              </a:rPr>
              <a:t>In the final step, a substance containing the enzyme's substrate is added.</a:t>
            </a:r>
            <a:endParaRPr lang="en-US" sz="2000" dirty="0" smtClean="0">
              <a:latin typeface="Sylfaen" panose="010A0502050306030303" pitchFamily="18" charset="0"/>
            </a:endParaRPr>
          </a:p>
          <a:p>
            <a:pPr>
              <a:lnSpc>
                <a:spcPct val="100000"/>
              </a:lnSpc>
            </a:pPr>
            <a:r>
              <a:rPr lang="en-US" sz="2000" dirty="0">
                <a:latin typeface="Sylfaen" panose="010A0502050306030303" pitchFamily="18" charset="0"/>
              </a:rPr>
              <a:t>If there was binding, the subsequent reaction produces a detectable signal, most commonly a color change.</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45" y="2195513"/>
            <a:ext cx="6146431" cy="3229927"/>
          </a:xfrm>
          <a:prstGeom prst="rect">
            <a:avLst/>
          </a:prstGeom>
        </p:spPr>
      </p:pic>
      <p:sp>
        <p:nvSpPr>
          <p:cNvPr id="8" name="TextBox 7"/>
          <p:cNvSpPr txBox="1"/>
          <p:nvPr/>
        </p:nvSpPr>
        <p:spPr>
          <a:xfrm>
            <a:off x="0" y="5704488"/>
            <a:ext cx="6217920" cy="1015663"/>
          </a:xfrm>
          <a:prstGeom prst="rect">
            <a:avLst/>
          </a:prstGeom>
          <a:noFill/>
        </p:spPr>
        <p:txBody>
          <a:bodyPr wrap="square" rtlCol="0">
            <a:spAutoFit/>
          </a:bodyPr>
          <a:lstStyle/>
          <a:p>
            <a:r>
              <a:rPr lang="en-US" sz="2000" dirty="0">
                <a:latin typeface="Sylfaen" panose="010A0502050306030303" pitchFamily="18" charset="0"/>
              </a:rPr>
              <a:t>Antigen - "foreign" body invading the body</a:t>
            </a:r>
            <a:r>
              <a:rPr lang="en-US" sz="2000" dirty="0" smtClean="0">
                <a:latin typeface="Sylfaen" panose="010A0502050306030303" pitchFamily="18" charset="0"/>
              </a:rPr>
              <a:t>.</a:t>
            </a:r>
          </a:p>
          <a:p>
            <a:r>
              <a:rPr lang="en-US" sz="2000" dirty="0" smtClean="0">
                <a:latin typeface="Sylfaen" panose="010A0502050306030303" pitchFamily="18" charset="0"/>
              </a:rPr>
              <a:t>Antibody </a:t>
            </a:r>
            <a:r>
              <a:rPr lang="en-US" sz="2000" dirty="0">
                <a:latin typeface="Sylfaen" panose="010A0502050306030303" pitchFamily="18" charset="0"/>
              </a:rPr>
              <a:t>- the response of the immune system to antigens</a:t>
            </a:r>
            <a:r>
              <a:rPr lang="ka-GE" dirty="0" smtClean="0">
                <a:latin typeface="Sylfaen" panose="010A0502050306030303" pitchFamily="18" charset="0"/>
              </a:rPr>
              <a:t>.</a:t>
            </a:r>
            <a:endParaRPr lang="en-US" dirty="0">
              <a:latin typeface="Sylfaen" panose="010A0502050306030303" pitchFamily="18" charset="0"/>
            </a:endParaRPr>
          </a:p>
        </p:txBody>
      </p:sp>
    </p:spTree>
    <p:extLst>
      <p:ext uri="{BB962C8B-B14F-4D97-AF65-F5344CB8AC3E}">
        <p14:creationId xmlns:p14="http://schemas.microsoft.com/office/powerpoint/2010/main" val="4235406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194744"/>
            <a:ext cx="10515600" cy="1325563"/>
          </a:xfrm>
        </p:spPr>
        <p:txBody>
          <a:bodyPr>
            <a:normAutofit/>
          </a:bodyPr>
          <a:lstStyle/>
          <a:p>
            <a:pPr algn="ctr"/>
            <a:r>
              <a:rPr lang="en-US" sz="3600" smtClean="0">
                <a:latin typeface="Sylfaen" panose="010A0502050306030303" pitchFamily="18" charset="0"/>
              </a:rPr>
              <a:t>Are PCR-tests and Elisa methods an ideal instruments for identification of viral particles?</a:t>
            </a:r>
            <a:endParaRPr lang="en-US" sz="3600">
              <a:latin typeface="Sylfaen" panose="010A0502050306030303" pitchFamily="18" charset="0"/>
            </a:endParaRPr>
          </a:p>
        </p:txBody>
      </p:sp>
      <p:sp>
        <p:nvSpPr>
          <p:cNvPr id="3" name="Текст 2"/>
          <p:cNvSpPr>
            <a:spLocks noGrp="1"/>
          </p:cNvSpPr>
          <p:nvPr>
            <p:ph type="body" idx="1"/>
          </p:nvPr>
        </p:nvSpPr>
        <p:spPr>
          <a:xfrm>
            <a:off x="654962" y="1723571"/>
            <a:ext cx="5157787" cy="502200"/>
          </a:xfrm>
        </p:spPr>
        <p:txBody>
          <a:bodyPr>
            <a:normAutofit/>
          </a:bodyPr>
          <a:lstStyle/>
          <a:p>
            <a:pPr algn="ctr"/>
            <a:r>
              <a:rPr lang="en-US" sz="2800" dirty="0" smtClean="0">
                <a:solidFill>
                  <a:srgbClr val="0070C0"/>
                </a:solidFill>
                <a:latin typeface="Sylfaen" panose="010A0502050306030303" pitchFamily="18" charset="0"/>
              </a:rPr>
              <a:t>Disadvantages of PCR</a:t>
            </a:r>
            <a:endParaRPr lang="en-US" sz="2800" dirty="0">
              <a:solidFill>
                <a:srgbClr val="0070C0"/>
              </a:solidFill>
              <a:latin typeface="Sylfaen" panose="010A0502050306030303" pitchFamily="18" charset="0"/>
            </a:endParaRPr>
          </a:p>
        </p:txBody>
      </p:sp>
      <p:sp>
        <p:nvSpPr>
          <p:cNvPr id="4" name="Объект 3"/>
          <p:cNvSpPr>
            <a:spLocks noGrp="1"/>
          </p:cNvSpPr>
          <p:nvPr>
            <p:ph sz="half" idx="2"/>
          </p:nvPr>
        </p:nvSpPr>
        <p:spPr>
          <a:xfrm>
            <a:off x="121920" y="2160812"/>
            <a:ext cx="6047232" cy="4556980"/>
          </a:xfrm>
        </p:spPr>
        <p:txBody>
          <a:bodyPr>
            <a:noAutofit/>
          </a:bodyPr>
          <a:lstStyle/>
          <a:p>
            <a:pPr>
              <a:lnSpc>
                <a:spcPct val="120000"/>
              </a:lnSpc>
            </a:pPr>
            <a:r>
              <a:rPr lang="en-US" dirty="0">
                <a:latin typeface="Sylfaen" panose="010A0502050306030303" pitchFamily="18" charset="0"/>
              </a:rPr>
              <a:t>It requires absolute cleanliness in the analysis </a:t>
            </a:r>
            <a:r>
              <a:rPr lang="en-US" dirty="0" smtClean="0">
                <a:latin typeface="Sylfaen" panose="010A0502050306030303" pitchFamily="18" charset="0"/>
              </a:rPr>
              <a:t>environment.</a:t>
            </a:r>
          </a:p>
          <a:p>
            <a:pPr>
              <a:lnSpc>
                <a:spcPct val="120000"/>
              </a:lnSpc>
            </a:pPr>
            <a:r>
              <a:rPr lang="en-US" dirty="0">
                <a:latin typeface="Sylfaen" panose="010A0502050306030303" pitchFamily="18" charset="0"/>
              </a:rPr>
              <a:t>Presence of special materials to conduct each reaction ("primers</a:t>
            </a:r>
            <a:r>
              <a:rPr lang="en-US" dirty="0" smtClean="0">
                <a:latin typeface="Sylfaen" panose="010A0502050306030303" pitchFamily="18" charset="0"/>
              </a:rPr>
              <a:t>").</a:t>
            </a:r>
          </a:p>
          <a:p>
            <a:pPr>
              <a:lnSpc>
                <a:spcPct val="120000"/>
              </a:lnSpc>
            </a:pPr>
            <a:r>
              <a:rPr lang="en-US" dirty="0" smtClean="0">
                <a:latin typeface="Sylfaen" panose="010A0502050306030303" pitchFamily="18" charset="0"/>
              </a:rPr>
              <a:t>Samples </a:t>
            </a:r>
            <a:r>
              <a:rPr lang="en-US" dirty="0">
                <a:latin typeface="Sylfaen" panose="010A0502050306030303" pitchFamily="18" charset="0"/>
              </a:rPr>
              <a:t>taken needs to be prepared before analysis</a:t>
            </a:r>
            <a:r>
              <a:rPr lang="en-US" dirty="0" smtClean="0">
                <a:latin typeface="Sylfaen" panose="010A0502050306030303" pitchFamily="18" charset="0"/>
              </a:rPr>
              <a:t>.</a:t>
            </a:r>
          </a:p>
          <a:p>
            <a:pPr>
              <a:lnSpc>
                <a:spcPct val="120000"/>
              </a:lnSpc>
            </a:pPr>
            <a:r>
              <a:rPr lang="en-US" dirty="0">
                <a:latin typeface="Sylfaen" panose="010A0502050306030303" pitchFamily="18" charset="0"/>
              </a:rPr>
              <a:t>It takes a long time </a:t>
            </a:r>
            <a:r>
              <a:rPr lang="en-US" dirty="0" smtClean="0">
                <a:latin typeface="Sylfaen" panose="010A0502050306030303" pitchFamily="18" charset="0"/>
              </a:rPr>
              <a:t>to get the test results.</a:t>
            </a:r>
            <a:endParaRPr lang="en-US" dirty="0">
              <a:latin typeface="Sylfaen" panose="010A0502050306030303" pitchFamily="18" charset="0"/>
            </a:endParaRPr>
          </a:p>
        </p:txBody>
      </p:sp>
      <p:sp>
        <p:nvSpPr>
          <p:cNvPr id="5" name="Текст 4"/>
          <p:cNvSpPr>
            <a:spLocks noGrp="1"/>
          </p:cNvSpPr>
          <p:nvPr>
            <p:ph type="body" sz="quarter" idx="3"/>
          </p:nvPr>
        </p:nvSpPr>
        <p:spPr>
          <a:xfrm>
            <a:off x="6172200" y="1723571"/>
            <a:ext cx="5183188" cy="502200"/>
          </a:xfrm>
        </p:spPr>
        <p:txBody>
          <a:bodyPr>
            <a:normAutofit/>
          </a:bodyPr>
          <a:lstStyle/>
          <a:p>
            <a:pPr algn="ctr"/>
            <a:r>
              <a:rPr lang="en-US" sz="2800" dirty="0" smtClean="0">
                <a:solidFill>
                  <a:srgbClr val="0070C0"/>
                </a:solidFill>
                <a:latin typeface="Sylfaen" panose="010A0502050306030303" pitchFamily="18" charset="0"/>
              </a:rPr>
              <a:t>Disadvantages of ELISA</a:t>
            </a:r>
            <a:endParaRPr lang="en-US" sz="2800" dirty="0">
              <a:solidFill>
                <a:srgbClr val="0070C0"/>
              </a:solidFill>
              <a:latin typeface="Sylfaen" panose="010A0502050306030303" pitchFamily="18" charset="0"/>
            </a:endParaRPr>
          </a:p>
        </p:txBody>
      </p:sp>
      <p:sp>
        <p:nvSpPr>
          <p:cNvPr id="6" name="Объект 5"/>
          <p:cNvSpPr>
            <a:spLocks noGrp="1"/>
          </p:cNvSpPr>
          <p:nvPr>
            <p:ph sz="quarter" idx="4"/>
          </p:nvPr>
        </p:nvSpPr>
        <p:spPr>
          <a:xfrm>
            <a:off x="6196584" y="2258348"/>
            <a:ext cx="5873496" cy="4179028"/>
          </a:xfrm>
        </p:spPr>
        <p:txBody>
          <a:bodyPr>
            <a:normAutofit/>
          </a:bodyPr>
          <a:lstStyle/>
          <a:p>
            <a:pPr>
              <a:lnSpc>
                <a:spcPct val="100000"/>
              </a:lnSpc>
            </a:pPr>
            <a:r>
              <a:rPr lang="en-US" dirty="0" smtClean="0">
                <a:latin typeface="Sylfaen" panose="010A0502050306030303" pitchFamily="18" charset="0"/>
              </a:rPr>
              <a:t>The main biomaterial for analysis – blood serum.   </a:t>
            </a:r>
            <a:endParaRPr lang="ka-GE" dirty="0" smtClean="0">
              <a:latin typeface="Sylfaen" panose="010A0502050306030303" pitchFamily="18" charset="0"/>
            </a:endParaRPr>
          </a:p>
          <a:p>
            <a:pPr>
              <a:lnSpc>
                <a:spcPct val="100000"/>
              </a:lnSpc>
            </a:pPr>
            <a:r>
              <a:rPr lang="en-US" dirty="0">
                <a:latin typeface="Sylfaen" panose="010A0502050306030303" pitchFamily="18" charset="0"/>
              </a:rPr>
              <a:t>The need to comply with the rules before </a:t>
            </a:r>
            <a:r>
              <a:rPr lang="en-US" dirty="0" smtClean="0">
                <a:latin typeface="Sylfaen" panose="010A0502050306030303" pitchFamily="18" charset="0"/>
              </a:rPr>
              <a:t>passing </a:t>
            </a:r>
            <a:r>
              <a:rPr lang="en-US" dirty="0">
                <a:latin typeface="Sylfaen" panose="010A0502050306030303" pitchFamily="18" charset="0"/>
              </a:rPr>
              <a:t>biomaterial </a:t>
            </a:r>
            <a:endParaRPr lang="en-US" dirty="0" smtClean="0">
              <a:latin typeface="Sylfaen" panose="010A0502050306030303" pitchFamily="18" charset="0"/>
            </a:endParaRPr>
          </a:p>
          <a:p>
            <a:pPr>
              <a:lnSpc>
                <a:spcPct val="100000"/>
              </a:lnSpc>
            </a:pPr>
            <a:r>
              <a:rPr lang="en-US" dirty="0">
                <a:latin typeface="Sylfaen" panose="010A0502050306030303" pitchFamily="18" charset="0"/>
              </a:rPr>
              <a:t>The need to process biomaterial before analysis</a:t>
            </a:r>
            <a:r>
              <a:rPr lang="en-US" dirty="0" smtClean="0">
                <a:latin typeface="Sylfaen" panose="010A0502050306030303" pitchFamily="18" charset="0"/>
              </a:rPr>
              <a:t>.</a:t>
            </a:r>
          </a:p>
          <a:p>
            <a:pPr>
              <a:lnSpc>
                <a:spcPct val="100000"/>
              </a:lnSpc>
            </a:pPr>
            <a:r>
              <a:rPr lang="en-US" dirty="0">
                <a:latin typeface="Sylfaen" panose="010A0502050306030303" pitchFamily="18" charset="0"/>
              </a:rPr>
              <a:t>Analysis requires special reagents</a:t>
            </a:r>
            <a:r>
              <a:rPr lang="ka-GE" sz="2600" dirty="0" smtClean="0">
                <a:latin typeface="Sylfaen" panose="010A0502050306030303" pitchFamily="18" charset="0"/>
              </a:rPr>
              <a:t>.</a:t>
            </a:r>
            <a:endParaRPr lang="en-US" sz="2600" dirty="0">
              <a:latin typeface="Sylfaen" panose="010A0502050306030303" pitchFamily="18" charset="0"/>
            </a:endParaRPr>
          </a:p>
        </p:txBody>
      </p:sp>
    </p:spTree>
    <p:extLst>
      <p:ext uri="{BB962C8B-B14F-4D97-AF65-F5344CB8AC3E}">
        <p14:creationId xmlns:p14="http://schemas.microsoft.com/office/powerpoint/2010/main" val="3313265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8869" y="0"/>
            <a:ext cx="10515600" cy="763879"/>
          </a:xfrm>
        </p:spPr>
        <p:txBody>
          <a:bodyPr/>
          <a:lstStyle/>
          <a:p>
            <a:pPr algn="ctr"/>
            <a:r>
              <a:rPr lang="en-US" dirty="0" smtClean="0">
                <a:latin typeface="Sylfaen" panose="010A0502050306030303" pitchFamily="18" charset="0"/>
              </a:rPr>
              <a:t>Spectroscopy</a:t>
            </a:r>
            <a:endParaRPr lang="en-US" dirty="0">
              <a:latin typeface="Sylfaen" panose="010A0502050306030303" pitchFamily="18" charset="0"/>
            </a:endParaRPr>
          </a:p>
        </p:txBody>
      </p:sp>
      <mc:AlternateContent xmlns:mc="http://schemas.openxmlformats.org/markup-compatibility/2006" xmlns:a14="http://schemas.microsoft.com/office/drawing/2010/main">
        <mc:Choice Requires="a14">
          <p:sp>
            <p:nvSpPr>
              <p:cNvPr id="3" name="Объект 2"/>
              <p:cNvSpPr>
                <a:spLocks noGrp="1"/>
              </p:cNvSpPr>
              <p:nvPr>
                <p:ph sz="half" idx="1"/>
              </p:nvPr>
            </p:nvSpPr>
            <p:spPr>
              <a:xfrm>
                <a:off x="145122" y="788251"/>
                <a:ext cx="7401726" cy="5960021"/>
              </a:xfrm>
            </p:spPr>
            <p:txBody>
              <a:bodyPr>
                <a:noAutofit/>
              </a:bodyPr>
              <a:lstStyle/>
              <a:p>
                <a:pPr>
                  <a:lnSpc>
                    <a:spcPct val="100000"/>
                  </a:lnSpc>
                </a:pPr>
                <a:r>
                  <a:rPr lang="en-US" sz="2200" dirty="0" smtClean="0">
                    <a:latin typeface="Sylfaen" panose="010A0502050306030303" pitchFamily="18" charset="0"/>
                    <a:cs typeface="Arial" panose="020B0604020202020204" pitchFamily="34" charset="0"/>
                  </a:rPr>
                  <a:t>IR - Infrared </a:t>
                </a:r>
                <a:r>
                  <a:rPr lang="ru-RU" sz="2200" dirty="0" smtClean="0">
                    <a:latin typeface="Sylfaen" panose="010A0502050306030303" pitchFamily="18" charset="0"/>
                    <a:cs typeface="Arial" panose="020B0604020202020204" pitchFamily="34" charset="0"/>
                  </a:rPr>
                  <a:t>(</a:t>
                </a:r>
                <a14:m>
                  <m:oMath xmlns:m="http://schemas.openxmlformats.org/officeDocument/2006/math">
                    <m:r>
                      <a:rPr lang="ka-GE" sz="2200" i="1">
                        <a:latin typeface="Cambria Math" panose="02040503050406030204" pitchFamily="18" charset="0"/>
                        <a:ea typeface="Cambria Math" panose="02040503050406030204" pitchFamily="18" charset="0"/>
                      </a:rPr>
                      <m:t>𝜆</m:t>
                    </m:r>
                    <m:r>
                      <a:rPr lang="ka-GE" sz="2200" i="1">
                        <a:latin typeface="Cambria Math" panose="02040503050406030204" pitchFamily="18" charset="0"/>
                        <a:ea typeface="Cambria Math" panose="02040503050406030204" pitchFamily="18" charset="0"/>
                      </a:rPr>
                      <m:t> </m:t>
                    </m:r>
                  </m:oMath>
                </a14:m>
                <a:r>
                  <a:rPr lang="en-US" sz="2200" dirty="0" smtClean="0">
                    <a:latin typeface="Sylfaen" panose="010A0502050306030303" pitchFamily="18" charset="0"/>
                    <a:cs typeface="Arial" panose="020B0604020202020204" pitchFamily="34" charset="0"/>
                  </a:rPr>
                  <a:t>= </a:t>
                </a:r>
                <a:r>
                  <a:rPr lang="ka-GE" sz="2200" dirty="0" smtClean="0">
                    <a:latin typeface="Sylfaen" panose="010A0502050306030303" pitchFamily="18" charset="0"/>
                    <a:cs typeface="Arial" panose="020B0604020202020204" pitchFamily="34" charset="0"/>
                  </a:rPr>
                  <a:t>0,74 </a:t>
                </a:r>
                <a:r>
                  <a:rPr lang="el-GR" sz="2200" dirty="0">
                    <a:latin typeface="Sylfaen" panose="010A0502050306030303" pitchFamily="18" charset="0"/>
                    <a:cs typeface="Arial" panose="020B0604020202020204" pitchFamily="34" charset="0"/>
                  </a:rPr>
                  <a:t>μ</a:t>
                </a:r>
                <a:r>
                  <a:rPr lang="en-US" sz="2200" dirty="0">
                    <a:latin typeface="Sylfaen" panose="010A0502050306030303" pitchFamily="18" charset="0"/>
                    <a:cs typeface="Arial" panose="020B0604020202020204" pitchFamily="34" charset="0"/>
                  </a:rPr>
                  <a:t>m</a:t>
                </a:r>
                <a:r>
                  <a:rPr lang="ka-GE" sz="2200" dirty="0" smtClean="0">
                    <a:latin typeface="Sylfaen" panose="010A0502050306030303" pitchFamily="18" charset="0"/>
                    <a:cs typeface="Arial" panose="020B0604020202020204" pitchFamily="34" charset="0"/>
                  </a:rPr>
                  <a:t> - </a:t>
                </a:r>
                <a:r>
                  <a:rPr lang="ka-GE" sz="2200" smtClean="0">
                    <a:latin typeface="Sylfaen" panose="010A0502050306030303" pitchFamily="18" charset="0"/>
                    <a:cs typeface="Arial" panose="020B0604020202020204" pitchFamily="34" charset="0"/>
                  </a:rPr>
                  <a:t>1 </a:t>
                </a:r>
                <a:r>
                  <a:rPr lang="en-US" sz="2200" smtClean="0">
                    <a:latin typeface="Sylfaen" panose="010A0502050306030303" pitchFamily="18" charset="0"/>
                    <a:cs typeface="Arial" panose="020B0604020202020204" pitchFamily="34" charset="0"/>
                  </a:rPr>
                  <a:t>mm</a:t>
                </a:r>
                <a:r>
                  <a:rPr lang="ru-RU" sz="2200" smtClean="0">
                    <a:latin typeface="Sylfaen" panose="010A0502050306030303" pitchFamily="18" charset="0"/>
                    <a:cs typeface="Arial" panose="020B0604020202020204" pitchFamily="34" charset="0"/>
                  </a:rPr>
                  <a:t>)</a:t>
                </a:r>
                <a:endParaRPr lang="ru-RU" sz="2200" dirty="0" smtClean="0">
                  <a:latin typeface="Sylfaen" panose="010A0502050306030303" pitchFamily="18" charset="0"/>
                  <a:cs typeface="Arial" panose="020B0604020202020204" pitchFamily="34" charset="0"/>
                </a:endParaRPr>
              </a:p>
              <a:p>
                <a:pPr>
                  <a:lnSpc>
                    <a:spcPct val="100000"/>
                  </a:lnSpc>
                </a:pPr>
                <a:endParaRPr lang="ka-GE" sz="2200" dirty="0" smtClean="0">
                  <a:latin typeface="Sylfaen" panose="010A0502050306030303" pitchFamily="18" charset="0"/>
                  <a:cs typeface="Arial" panose="020B0604020202020204" pitchFamily="34" charset="0"/>
                </a:endParaRPr>
              </a:p>
              <a:p>
                <a:pPr>
                  <a:lnSpc>
                    <a:spcPct val="100000"/>
                  </a:lnSpc>
                </a:pPr>
                <a:r>
                  <a:rPr lang="en-US" sz="2200" dirty="0" smtClean="0">
                    <a:latin typeface="Sylfaen" panose="010A0502050306030303" pitchFamily="18" charset="0"/>
                    <a:cs typeface="Arial" panose="020B0604020202020204" pitchFamily="34" charset="0"/>
                  </a:rPr>
                  <a:t>VIS</a:t>
                </a:r>
                <a:r>
                  <a:rPr lang="ka-GE" sz="2200" dirty="0" smtClean="0">
                    <a:latin typeface="Sylfaen" panose="010A0502050306030303" pitchFamily="18" charset="0"/>
                    <a:cs typeface="Arial" panose="020B0604020202020204" pitchFamily="34" charset="0"/>
                  </a:rPr>
                  <a:t> - </a:t>
                </a:r>
                <a:r>
                  <a:rPr lang="en-US" sz="2200" dirty="0" smtClean="0">
                    <a:latin typeface="Sylfaen" panose="010A0502050306030303" pitchFamily="18" charset="0"/>
                    <a:cs typeface="Arial" panose="020B0604020202020204" pitchFamily="34" charset="0"/>
                  </a:rPr>
                  <a:t>Visible</a:t>
                </a:r>
                <a:r>
                  <a:rPr lang="ka-GE" sz="2200" dirty="0" smtClean="0">
                    <a:latin typeface="Sylfaen" panose="010A0502050306030303" pitchFamily="18" charset="0"/>
                    <a:cs typeface="Arial" panose="020B0604020202020204" pitchFamily="34" charset="0"/>
                  </a:rPr>
                  <a:t> </a:t>
                </a:r>
                <a:r>
                  <a:rPr lang="en-US" sz="2200" dirty="0" smtClean="0">
                    <a:latin typeface="Sylfaen" panose="010A0502050306030303" pitchFamily="18" charset="0"/>
                    <a:cs typeface="Arial" panose="020B0604020202020204" pitchFamily="34" charset="0"/>
                  </a:rPr>
                  <a:t>(</a:t>
                </a:r>
                <a14:m>
                  <m:oMath xmlns:m="http://schemas.openxmlformats.org/officeDocument/2006/math">
                    <m:r>
                      <a:rPr lang="en-US" sz="2200" i="1" smtClean="0">
                        <a:latin typeface="Cambria Math" panose="02040503050406030204" pitchFamily="18" charset="0"/>
                        <a:ea typeface="Cambria Math" panose="02040503050406030204" pitchFamily="18" charset="0"/>
                      </a:rPr>
                      <m:t>𝜆</m:t>
                    </m:r>
                    <m:r>
                      <a:rPr lang="en-US" sz="2200" b="0" i="1" smtClean="0">
                        <a:latin typeface="Cambria Math" panose="02040503050406030204" pitchFamily="18" charset="0"/>
                        <a:ea typeface="Cambria Math" panose="02040503050406030204" pitchFamily="18" charset="0"/>
                      </a:rPr>
                      <m:t>=</m:t>
                    </m:r>
                  </m:oMath>
                </a14:m>
                <a:r>
                  <a:rPr lang="en-US" sz="2200" dirty="0" smtClean="0">
                    <a:latin typeface="Sylfaen" panose="010A0502050306030303" pitchFamily="18" charset="0"/>
                    <a:cs typeface="Arial" panose="020B0604020202020204" pitchFamily="34" charset="0"/>
                  </a:rPr>
                  <a:t> 400 nm </a:t>
                </a:r>
                <a:r>
                  <a:rPr lang="en-US" sz="2200" dirty="0">
                    <a:latin typeface="Sylfaen" panose="010A0502050306030303" pitchFamily="18" charset="0"/>
                    <a:cs typeface="Arial" panose="020B0604020202020204" pitchFamily="34" charset="0"/>
                  </a:rPr>
                  <a:t>-</a:t>
                </a:r>
                <a:r>
                  <a:rPr lang="en-US" sz="2200" dirty="0" smtClean="0">
                    <a:latin typeface="Sylfaen" panose="010A0502050306030303" pitchFamily="18" charset="0"/>
                    <a:cs typeface="Arial" panose="020B0604020202020204" pitchFamily="34" charset="0"/>
                  </a:rPr>
                  <a:t> 700 nm</a:t>
                </a:r>
                <a:r>
                  <a:rPr lang="ka-GE" sz="2200" dirty="0" smtClean="0">
                    <a:latin typeface="Sylfaen" panose="010A0502050306030303" pitchFamily="18" charset="0"/>
                    <a:cs typeface="Arial" panose="020B0604020202020204" pitchFamily="34" charset="0"/>
                  </a:rPr>
                  <a:t>)</a:t>
                </a:r>
                <a:endParaRPr lang="en-US" sz="2200" dirty="0" smtClean="0">
                  <a:latin typeface="Sylfaen" panose="010A0502050306030303" pitchFamily="18" charset="0"/>
                  <a:cs typeface="Arial" panose="020B0604020202020204" pitchFamily="34" charset="0"/>
                </a:endParaRPr>
              </a:p>
              <a:p>
                <a:pPr>
                  <a:lnSpc>
                    <a:spcPct val="100000"/>
                  </a:lnSpc>
                </a:pPr>
                <a:endParaRPr lang="ka-GE" sz="2200" dirty="0" smtClean="0">
                  <a:latin typeface="Sylfaen" panose="010A0502050306030303" pitchFamily="18" charset="0"/>
                  <a:cs typeface="Arial" panose="020B0604020202020204" pitchFamily="34" charset="0"/>
                </a:endParaRPr>
              </a:p>
              <a:p>
                <a:pPr>
                  <a:lnSpc>
                    <a:spcPct val="100000"/>
                  </a:lnSpc>
                </a:pPr>
                <a:r>
                  <a:rPr lang="en-US" sz="2200" dirty="0" smtClean="0">
                    <a:latin typeface="Sylfaen" panose="010A0502050306030303" pitchFamily="18" charset="0"/>
                    <a:cs typeface="Arial" panose="020B0604020202020204" pitchFamily="34" charset="0"/>
                  </a:rPr>
                  <a:t>UV</a:t>
                </a:r>
                <a:r>
                  <a:rPr lang="ka-GE" sz="2200" dirty="0" smtClean="0">
                    <a:latin typeface="Sylfaen" panose="010A0502050306030303" pitchFamily="18" charset="0"/>
                    <a:cs typeface="Arial" panose="020B0604020202020204" pitchFamily="34" charset="0"/>
                  </a:rPr>
                  <a:t> - </a:t>
                </a:r>
                <a:r>
                  <a:rPr lang="en-US" sz="2200" dirty="0" smtClean="0">
                    <a:latin typeface="Sylfaen" panose="010A0502050306030303" pitchFamily="18" charset="0"/>
                    <a:cs typeface="Arial" panose="020B0604020202020204" pitchFamily="34" charset="0"/>
                  </a:rPr>
                  <a:t>Ultraviolet</a:t>
                </a:r>
                <a:r>
                  <a:rPr lang="ka-GE" sz="2200" dirty="0" smtClean="0">
                    <a:latin typeface="Sylfaen" panose="010A0502050306030303" pitchFamily="18" charset="0"/>
                    <a:cs typeface="Arial" panose="020B0604020202020204" pitchFamily="34" charset="0"/>
                  </a:rPr>
                  <a:t> </a:t>
                </a:r>
                <a:r>
                  <a:rPr lang="ru-RU" sz="2200" dirty="0" smtClean="0">
                    <a:latin typeface="Sylfaen" panose="010A0502050306030303" pitchFamily="18" charset="0"/>
                    <a:cs typeface="Arial" panose="020B0604020202020204" pitchFamily="34" charset="0"/>
                  </a:rPr>
                  <a:t>(</a:t>
                </a:r>
                <a14:m>
                  <m:oMath xmlns:m="http://schemas.openxmlformats.org/officeDocument/2006/math">
                    <m:r>
                      <a:rPr lang="ka-GE" sz="2200" i="1">
                        <a:latin typeface="Cambria Math" panose="02040503050406030204" pitchFamily="18" charset="0"/>
                        <a:ea typeface="Cambria Math" panose="02040503050406030204" pitchFamily="18" charset="0"/>
                      </a:rPr>
                      <m:t>𝜆</m:t>
                    </m:r>
                    <m:r>
                      <a:rPr lang="ka-GE" sz="2200" i="1">
                        <a:latin typeface="Cambria Math" panose="02040503050406030204" pitchFamily="18" charset="0"/>
                        <a:ea typeface="Cambria Math" panose="02040503050406030204" pitchFamily="18" charset="0"/>
                      </a:rPr>
                      <m:t> </m:t>
                    </m:r>
                  </m:oMath>
                </a14:m>
                <a:r>
                  <a:rPr lang="en-US" sz="2200" dirty="0">
                    <a:latin typeface="Sylfaen" panose="010A0502050306030303" pitchFamily="18" charset="0"/>
                    <a:cs typeface="Arial" panose="020B0604020202020204" pitchFamily="34" charset="0"/>
                  </a:rPr>
                  <a:t>= </a:t>
                </a:r>
                <a:r>
                  <a:rPr lang="ka-GE" sz="2200" dirty="0" smtClean="0">
                    <a:latin typeface="Sylfaen" panose="010A0502050306030303" pitchFamily="18" charset="0"/>
                    <a:cs typeface="Arial" panose="020B0604020202020204" pitchFamily="34" charset="0"/>
                  </a:rPr>
                  <a:t>10 </a:t>
                </a:r>
                <a:r>
                  <a:rPr lang="en-US" sz="2200" dirty="0" smtClean="0">
                    <a:latin typeface="Sylfaen" panose="010A0502050306030303" pitchFamily="18" charset="0"/>
                    <a:cs typeface="Arial" panose="020B0604020202020204" pitchFamily="34" charset="0"/>
                  </a:rPr>
                  <a:t>nm</a:t>
                </a:r>
                <a:r>
                  <a:rPr lang="ka-GE" sz="2200" dirty="0" smtClean="0">
                    <a:latin typeface="Sylfaen" panose="010A0502050306030303" pitchFamily="18" charset="0"/>
                    <a:cs typeface="Arial" panose="020B0604020202020204" pitchFamily="34" charset="0"/>
                  </a:rPr>
                  <a:t> </a:t>
                </a:r>
                <a:r>
                  <a:rPr lang="ka-GE" sz="2200" dirty="0">
                    <a:latin typeface="Sylfaen" panose="010A0502050306030303" pitchFamily="18" charset="0"/>
                    <a:cs typeface="Arial" panose="020B0604020202020204" pitchFamily="34" charset="0"/>
                  </a:rPr>
                  <a:t>- </a:t>
                </a:r>
                <a:r>
                  <a:rPr lang="ka-GE" sz="2200" dirty="0" smtClean="0">
                    <a:latin typeface="Sylfaen" panose="010A0502050306030303" pitchFamily="18" charset="0"/>
                    <a:cs typeface="Arial" panose="020B0604020202020204" pitchFamily="34" charset="0"/>
                  </a:rPr>
                  <a:t>400 </a:t>
                </a:r>
                <a:r>
                  <a:rPr lang="en-US" sz="2200" dirty="0" smtClean="0">
                    <a:latin typeface="Sylfaen" panose="010A0502050306030303" pitchFamily="18" charset="0"/>
                    <a:cs typeface="Arial" panose="020B0604020202020204" pitchFamily="34" charset="0"/>
                  </a:rPr>
                  <a:t>nm</a:t>
                </a:r>
                <a:r>
                  <a:rPr lang="ru-RU" sz="2200" dirty="0" smtClean="0">
                    <a:latin typeface="Sylfaen" panose="010A0502050306030303" pitchFamily="18" charset="0"/>
                    <a:cs typeface="Arial" panose="020B0604020202020204" pitchFamily="34" charset="0"/>
                  </a:rPr>
                  <a:t>)</a:t>
                </a:r>
                <a:endParaRPr lang="en-US" sz="2200" dirty="0" smtClean="0">
                  <a:latin typeface="Sylfaen" panose="010A0502050306030303" pitchFamily="18" charset="0"/>
                  <a:cs typeface="Arial" panose="020B0604020202020204" pitchFamily="34" charset="0"/>
                </a:endParaRPr>
              </a:p>
              <a:p>
                <a:pPr marL="0" indent="0">
                  <a:lnSpc>
                    <a:spcPct val="100000"/>
                  </a:lnSpc>
                  <a:buNone/>
                </a:pPr>
                <a:r>
                  <a:rPr lang="en-US" sz="2200" dirty="0" smtClean="0">
                    <a:latin typeface="Sylfaen" panose="010A0502050306030303" pitchFamily="18" charset="0"/>
                    <a:cs typeface="Arial" panose="020B0604020202020204" pitchFamily="34" charset="0"/>
                  </a:rPr>
                  <a:t>Working range for UV-Vis Spectrometers</a:t>
                </a:r>
              </a:p>
              <a:p>
                <a:pPr marL="0" indent="0">
                  <a:lnSpc>
                    <a:spcPct val="100000"/>
                  </a:lnSpc>
                  <a:buNone/>
                </a:pPr>
                <a:r>
                  <a:rPr lang="en-US" sz="2200" dirty="0" smtClean="0">
                    <a:latin typeface="Sylfaen" panose="010A0502050306030303" pitchFamily="18" charset="0"/>
                    <a:cs typeface="Arial" panose="020B0604020202020204" pitchFamily="34" charset="0"/>
                  </a:rPr>
                  <a:t> </a:t>
                </a:r>
                <a14:m>
                  <m:oMath xmlns:m="http://schemas.openxmlformats.org/officeDocument/2006/math">
                    <m:r>
                      <a:rPr lang="ka-GE" sz="2200" i="1">
                        <a:latin typeface="Cambria Math" panose="02040503050406030204" pitchFamily="18" charset="0"/>
                        <a:ea typeface="Cambria Math" panose="02040503050406030204" pitchFamily="18" charset="0"/>
                      </a:rPr>
                      <m:t>𝜆</m:t>
                    </m:r>
                    <m:r>
                      <a:rPr lang="ka-GE" sz="2200" i="1">
                        <a:latin typeface="Cambria Math" panose="02040503050406030204" pitchFamily="18" charset="0"/>
                        <a:ea typeface="Cambria Math" panose="02040503050406030204" pitchFamily="18" charset="0"/>
                      </a:rPr>
                      <m:t> </m:t>
                    </m:r>
                  </m:oMath>
                </a14:m>
                <a:r>
                  <a:rPr lang="en-US" sz="2200" dirty="0">
                    <a:latin typeface="Sylfaen" panose="010A0502050306030303" pitchFamily="18" charset="0"/>
                    <a:cs typeface="Arial" panose="020B0604020202020204" pitchFamily="34" charset="0"/>
                  </a:rPr>
                  <a:t>= 190 </a:t>
                </a:r>
                <a:r>
                  <a:rPr lang="ka-GE" sz="2200" dirty="0">
                    <a:latin typeface="Sylfaen" panose="010A0502050306030303" pitchFamily="18" charset="0"/>
                    <a:cs typeface="Arial" panose="020B0604020202020204" pitchFamily="34" charset="0"/>
                  </a:rPr>
                  <a:t>-</a:t>
                </a:r>
                <a:r>
                  <a:rPr lang="en-US" sz="2200" dirty="0" smtClean="0">
                    <a:latin typeface="Sylfaen" panose="010A0502050306030303" pitchFamily="18" charset="0"/>
                    <a:cs typeface="Arial" panose="020B0604020202020204" pitchFamily="34" charset="0"/>
                  </a:rPr>
                  <a:t> 900nm</a:t>
                </a:r>
                <a:endParaRPr lang="ka-GE" sz="2200" dirty="0">
                  <a:latin typeface="Sylfaen" panose="010A0502050306030303" pitchFamily="18" charset="0"/>
                  <a:cs typeface="Arial" panose="020B0604020202020204" pitchFamily="34" charset="0"/>
                </a:endParaRPr>
              </a:p>
              <a:p>
                <a:pPr marL="0" indent="0">
                  <a:lnSpc>
                    <a:spcPct val="100000"/>
                  </a:lnSpc>
                  <a:buNone/>
                </a:pPr>
                <a:endParaRPr lang="ka-GE" sz="2200" dirty="0" smtClean="0">
                  <a:latin typeface="Sylfaen" panose="010A0502050306030303" pitchFamily="18" charset="0"/>
                  <a:cs typeface="Arial" panose="020B0604020202020204" pitchFamily="34" charset="0"/>
                </a:endParaRPr>
              </a:p>
              <a:p>
                <a:pPr>
                  <a:lnSpc>
                    <a:spcPct val="100000"/>
                  </a:lnSpc>
                </a:pPr>
                <a:r>
                  <a:rPr lang="en-US" sz="2200" dirty="0" smtClean="0">
                    <a:latin typeface="Sylfaen" panose="010A0502050306030303" pitchFamily="18" charset="0"/>
                    <a:cs typeface="Arial" panose="020B0604020202020204" pitchFamily="34" charset="0"/>
                  </a:rPr>
                  <a:t>Raman Spectroscopy</a:t>
                </a:r>
                <a:r>
                  <a:rPr lang="ka-GE" sz="2200" dirty="0" smtClean="0">
                    <a:latin typeface="Sylfaen" panose="010A0502050306030303" pitchFamily="18" charset="0"/>
                    <a:cs typeface="Arial" panose="020B0604020202020204" pitchFamily="34" charset="0"/>
                  </a:rPr>
                  <a:t>:</a:t>
                </a:r>
                <a:r>
                  <a:rPr lang="en-US" sz="2200" dirty="0" smtClean="0">
                    <a:latin typeface="Sylfaen" panose="010A0502050306030303" pitchFamily="18" charset="0"/>
                    <a:cs typeface="Arial" panose="020B0604020202020204" pitchFamily="34" charset="0"/>
                  </a:rPr>
                  <a:t> (</a:t>
                </a:r>
                <a:r>
                  <a:rPr lang="en-US" sz="2200" dirty="0">
                    <a:latin typeface="Sylfaen" panose="010A0502050306030303" pitchFamily="18" charset="0"/>
                    <a:cs typeface="Arial" panose="020B0604020202020204" pitchFamily="34" charset="0"/>
                  </a:rPr>
                  <a:t>785 </a:t>
                </a:r>
                <a:r>
                  <a:rPr lang="en-US" sz="2200" dirty="0" smtClean="0">
                    <a:latin typeface="Sylfaen" panose="010A0502050306030303" pitchFamily="18" charset="0"/>
                    <a:cs typeface="Arial" panose="020B0604020202020204" pitchFamily="34" charset="0"/>
                  </a:rPr>
                  <a:t>nm</a:t>
                </a:r>
                <a:r>
                  <a:rPr lang="ka-GE" sz="2200" dirty="0" smtClean="0">
                    <a:latin typeface="Sylfaen" panose="010A0502050306030303" pitchFamily="18" charset="0"/>
                    <a:cs typeface="Arial" panose="020B0604020202020204" pitchFamily="34" charset="0"/>
                  </a:rPr>
                  <a:t> - </a:t>
                </a:r>
                <a:r>
                  <a:rPr lang="en-US" sz="2200" dirty="0" smtClean="0">
                    <a:latin typeface="Sylfaen" panose="010A0502050306030303" pitchFamily="18" charset="0"/>
                    <a:cs typeface="Arial" panose="020B0604020202020204" pitchFamily="34" charset="0"/>
                  </a:rPr>
                  <a:t>1064 nm</a:t>
                </a:r>
                <a:r>
                  <a:rPr lang="en-US" sz="2200" dirty="0">
                    <a:latin typeface="Sylfaen" panose="010A0502050306030303" pitchFamily="18" charset="0"/>
                    <a:cs typeface="Arial" panose="020B0604020202020204" pitchFamily="34" charset="0"/>
                  </a:rPr>
                  <a:t> </a:t>
                </a:r>
                <a:r>
                  <a:rPr lang="en-US" sz="2200" dirty="0" smtClean="0">
                    <a:latin typeface="Sylfaen" panose="010A0502050306030303" pitchFamily="18" charset="0"/>
                    <a:cs typeface="Arial" panose="020B0604020202020204" pitchFamily="34" charset="0"/>
                  </a:rPr>
                  <a:t>)</a:t>
                </a:r>
                <a:endParaRPr lang="ka-GE" sz="2200" dirty="0" smtClean="0">
                  <a:latin typeface="Sylfaen" panose="010A0502050306030303" pitchFamily="18" charset="0"/>
                  <a:cs typeface="Arial" panose="020B0604020202020204" pitchFamily="34" charset="0"/>
                </a:endParaRPr>
              </a:p>
              <a:p>
                <a:pPr marL="0" indent="0">
                  <a:lnSpc>
                    <a:spcPct val="100000"/>
                  </a:lnSpc>
                  <a:buNone/>
                </a:pPr>
                <a:r>
                  <a:rPr lang="ka-GE" sz="2200" dirty="0" smtClean="0">
                    <a:latin typeface="Sylfaen" panose="010A0502050306030303" pitchFamily="18" charset="0"/>
                    <a:cs typeface="Arial" panose="020B0604020202020204" pitchFamily="34" charset="0"/>
                  </a:rPr>
                  <a:t>1) </a:t>
                </a:r>
                <a:r>
                  <a:rPr lang="en-US" sz="2200" dirty="0">
                    <a:latin typeface="Sylfaen" panose="010A0502050306030303" pitchFamily="18" charset="0"/>
                    <a:cs typeface="Arial" panose="020B0604020202020204" pitchFamily="34" charset="0"/>
                  </a:rPr>
                  <a:t>Spontaneous </a:t>
                </a:r>
                <a:r>
                  <a:rPr lang="en-US" sz="2200" dirty="0" smtClean="0">
                    <a:latin typeface="Sylfaen" panose="010A0502050306030303" pitchFamily="18" charset="0"/>
                    <a:cs typeface="Arial" panose="020B0604020202020204" pitchFamily="34" charset="0"/>
                  </a:rPr>
                  <a:t>Raman Scattering SR</a:t>
                </a:r>
                <a:endParaRPr lang="ka-GE" sz="2200" dirty="0" smtClean="0">
                  <a:latin typeface="Sylfaen" panose="010A0502050306030303" pitchFamily="18" charset="0"/>
                  <a:cs typeface="Arial" panose="020B0604020202020204" pitchFamily="34" charset="0"/>
                </a:endParaRPr>
              </a:p>
              <a:p>
                <a:pPr marL="0" indent="0">
                  <a:lnSpc>
                    <a:spcPct val="100000"/>
                  </a:lnSpc>
                  <a:buNone/>
                </a:pPr>
                <a:r>
                  <a:rPr lang="ka-GE" sz="2200" dirty="0" smtClean="0">
                    <a:latin typeface="Sylfaen" panose="010A0502050306030303" pitchFamily="18" charset="0"/>
                    <a:cs typeface="Arial" panose="020B0604020202020204" pitchFamily="34" charset="0"/>
                  </a:rPr>
                  <a:t>2) </a:t>
                </a:r>
                <a:r>
                  <a:rPr lang="en-US" sz="2200" dirty="0" smtClean="0">
                    <a:latin typeface="Sylfaen" panose="010A0502050306030303" pitchFamily="18" charset="0"/>
                    <a:cs typeface="Arial" panose="020B0604020202020204" pitchFamily="34" charset="0"/>
                  </a:rPr>
                  <a:t>Stimulated Raman Scattering</a:t>
                </a:r>
                <a:r>
                  <a:rPr lang="ka-GE" sz="2200" dirty="0" smtClean="0">
                    <a:latin typeface="Sylfaen" panose="010A0502050306030303" pitchFamily="18" charset="0"/>
                    <a:cs typeface="Arial" panose="020B0604020202020204" pitchFamily="34" charset="0"/>
                  </a:rPr>
                  <a:t> </a:t>
                </a:r>
                <a:r>
                  <a:rPr lang="en-US" sz="2200" dirty="0" smtClean="0">
                    <a:latin typeface="Sylfaen" panose="010A0502050306030303" pitchFamily="18" charset="0"/>
                    <a:cs typeface="Arial" panose="020B0604020202020204" pitchFamily="34" charset="0"/>
                  </a:rPr>
                  <a:t>SRS</a:t>
                </a:r>
                <a:endParaRPr lang="ka-GE" sz="2200" dirty="0" smtClean="0">
                  <a:latin typeface="Sylfaen" panose="010A0502050306030303" pitchFamily="18" charset="0"/>
                  <a:cs typeface="Arial" panose="020B0604020202020204" pitchFamily="34" charset="0"/>
                </a:endParaRPr>
              </a:p>
              <a:p>
                <a:pPr marL="0" indent="0">
                  <a:lnSpc>
                    <a:spcPct val="100000"/>
                  </a:lnSpc>
                  <a:buNone/>
                </a:pPr>
                <a:r>
                  <a:rPr lang="ka-GE" sz="2200" dirty="0" smtClean="0">
                    <a:latin typeface="Sylfaen" panose="010A0502050306030303" pitchFamily="18" charset="0"/>
                    <a:cs typeface="Arial" panose="020B0604020202020204" pitchFamily="34" charset="0"/>
                  </a:rPr>
                  <a:t>3) </a:t>
                </a:r>
                <a:r>
                  <a:rPr lang="en-US" sz="2200" dirty="0" smtClean="0">
                    <a:latin typeface="Sylfaen" panose="010A0502050306030303" pitchFamily="18" charset="0"/>
                    <a:cs typeface="Arial" panose="020B0604020202020204" pitchFamily="34" charset="0"/>
                  </a:rPr>
                  <a:t>Surface Enhance Raman Scattering SERS</a:t>
                </a:r>
                <a:endParaRPr lang="ka-GE" sz="2200" dirty="0" smtClean="0">
                  <a:latin typeface="Sylfaen" panose="010A0502050306030303" pitchFamily="18" charset="0"/>
                  <a:cs typeface="Arial" panose="020B0604020202020204" pitchFamily="34" charset="0"/>
                </a:endParaRPr>
              </a:p>
              <a:p>
                <a:pPr marL="0" indent="0">
                  <a:lnSpc>
                    <a:spcPct val="100000"/>
                  </a:lnSpc>
                  <a:buNone/>
                </a:pPr>
                <a:r>
                  <a:rPr lang="ka-GE" sz="2200" dirty="0" smtClean="0">
                    <a:latin typeface="Sylfaen" panose="010A0502050306030303" pitchFamily="18" charset="0"/>
                    <a:cs typeface="Arial" panose="020B0604020202020204" pitchFamily="34" charset="0"/>
                  </a:rPr>
                  <a:t>4) </a:t>
                </a:r>
                <a:r>
                  <a:rPr lang="en-US" sz="2200" dirty="0" smtClean="0">
                    <a:latin typeface="Sylfaen" panose="010A0502050306030303" pitchFamily="18" charset="0"/>
                    <a:cs typeface="Arial" panose="020B0604020202020204" pitchFamily="34" charset="0"/>
                  </a:rPr>
                  <a:t>Coherent Anti-Stokes Raman Scattering</a:t>
                </a:r>
                <a:r>
                  <a:rPr lang="ka-GE" sz="2200" dirty="0" smtClean="0">
                    <a:latin typeface="Sylfaen" panose="010A0502050306030303" pitchFamily="18" charset="0"/>
                    <a:cs typeface="Arial" panose="020B0604020202020204" pitchFamily="34" charset="0"/>
                  </a:rPr>
                  <a:t> </a:t>
                </a:r>
                <a:r>
                  <a:rPr lang="en-US" sz="2200" dirty="0" smtClean="0">
                    <a:latin typeface="Sylfaen" panose="010A0502050306030303" pitchFamily="18" charset="0"/>
                    <a:cs typeface="Arial" panose="020B0604020202020204" pitchFamily="34" charset="0"/>
                  </a:rPr>
                  <a:t>CARS</a:t>
                </a:r>
              </a:p>
            </p:txBody>
          </p:sp>
        </mc:Choice>
        <mc:Fallback xmlns="">
          <p:sp>
            <p:nvSpPr>
              <p:cNvPr id="3" name="Объект 2"/>
              <p:cNvSpPr>
                <a:spLocks noGrp="1" noRot="1" noChangeAspect="1" noMove="1" noResize="1" noEditPoints="1" noAdjustHandles="1" noChangeArrowheads="1" noChangeShapeType="1" noTextEdit="1"/>
              </p:cNvSpPr>
              <p:nvPr>
                <p:ph sz="half" idx="1"/>
              </p:nvPr>
            </p:nvSpPr>
            <p:spPr>
              <a:xfrm>
                <a:off x="145122" y="788251"/>
                <a:ext cx="7401726" cy="5960021"/>
              </a:xfrm>
              <a:blipFill>
                <a:blip r:embed="rId2"/>
                <a:stretch>
                  <a:fillRect l="-1071" t="-613" b="-2352"/>
                </a:stretch>
              </a:blipFill>
            </p:spPr>
            <p:txBody>
              <a:bodyPr/>
              <a:lstStyle/>
              <a:p>
                <a:r>
                  <a:rPr lang="en-US">
                    <a:noFill/>
                  </a:rPr>
                  <a:t> </a:t>
                </a:r>
              </a:p>
            </p:txBody>
          </p:sp>
        </mc:Fallback>
      </mc:AlternateContent>
      <p:pic>
        <p:nvPicPr>
          <p:cNvPr id="5" name="Объект 4"/>
          <p:cNvPicPr>
            <a:picLocks noGrp="1" noChangeAspect="1"/>
          </p:cNvPicPr>
          <p:nvPr>
            <p:ph sz="half" idx="2"/>
          </p:nvPr>
        </p:nvPicPr>
        <p:blipFill>
          <a:blip r:embed="rId3"/>
          <a:stretch>
            <a:fillRect/>
          </a:stretch>
        </p:blipFill>
        <p:spPr>
          <a:xfrm>
            <a:off x="6923314" y="2312480"/>
            <a:ext cx="5268686" cy="3291859"/>
          </a:xfrm>
          <a:prstGeom prst="rect">
            <a:avLst/>
          </a:prstGeom>
        </p:spPr>
      </p:pic>
      <p:sp>
        <p:nvSpPr>
          <p:cNvPr id="4" name="TextBox 3"/>
          <p:cNvSpPr txBox="1"/>
          <p:nvPr/>
        </p:nvSpPr>
        <p:spPr>
          <a:xfrm>
            <a:off x="8181975" y="5810250"/>
            <a:ext cx="3019425" cy="646331"/>
          </a:xfrm>
          <a:prstGeom prst="rect">
            <a:avLst/>
          </a:prstGeom>
          <a:noFill/>
        </p:spPr>
        <p:txBody>
          <a:bodyPr wrap="square" rtlCol="0">
            <a:spAutoFit/>
          </a:bodyPr>
          <a:lstStyle/>
          <a:p>
            <a:pPr algn="ctr"/>
            <a:r>
              <a:rPr lang="en-US" smtClean="0">
                <a:latin typeface="Sylfaen" panose="010A0502050306030303" pitchFamily="18" charset="0"/>
              </a:rPr>
              <a:t>Fig.5 Electromagnetic speqtrum [5]</a:t>
            </a:r>
            <a:endParaRPr lang="en-US">
              <a:latin typeface="Sylfaen" panose="010A0502050306030303" pitchFamily="18" charset="0"/>
            </a:endParaRPr>
          </a:p>
        </p:txBody>
      </p:sp>
    </p:spTree>
    <p:extLst>
      <p:ext uri="{BB962C8B-B14F-4D97-AF65-F5344CB8AC3E}">
        <p14:creationId xmlns:p14="http://schemas.microsoft.com/office/powerpoint/2010/main" val="295454242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2026</TotalTime>
  <Words>1885</Words>
  <Application>Microsoft Office PowerPoint</Application>
  <PresentationFormat>Широкоэкранный</PresentationFormat>
  <Paragraphs>174</Paragraphs>
  <Slides>25</Slides>
  <Notes>4</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25</vt:i4>
      </vt:variant>
    </vt:vector>
  </HeadingPairs>
  <TitlesOfParts>
    <vt:vector size="31" baseType="lpstr">
      <vt:lpstr>Arial</vt:lpstr>
      <vt:lpstr>Calibri</vt:lpstr>
      <vt:lpstr>Calibri Light</vt:lpstr>
      <vt:lpstr>Cambria Math</vt:lpstr>
      <vt:lpstr>Sylfaen</vt:lpstr>
      <vt:lpstr>Тема Office</vt:lpstr>
      <vt:lpstr>New opportunity to look insight the viral world using optical methods</vt:lpstr>
      <vt:lpstr>Introduction</vt:lpstr>
      <vt:lpstr>The most common types of microbes</vt:lpstr>
      <vt:lpstr>Why is identification of viral particles so important?</vt:lpstr>
      <vt:lpstr>Why is identification of viral particles so important?</vt:lpstr>
      <vt:lpstr>Biophysical and biochemical methods for identification of viral particles</vt:lpstr>
      <vt:lpstr>Biophysical and biochemical methods for identification of viral particles</vt:lpstr>
      <vt:lpstr>Are PCR-tests and Elisa methods an ideal instruments for identification of viral particles?</vt:lpstr>
      <vt:lpstr>Spectroscopy</vt:lpstr>
      <vt:lpstr>Light interaction with matter</vt:lpstr>
      <vt:lpstr>Light interaction with matter</vt:lpstr>
      <vt:lpstr>How can we use spectroscopic methods for identification of viral particles?</vt:lpstr>
      <vt:lpstr>IR spectroscopy</vt:lpstr>
      <vt:lpstr>Презентация PowerPoint</vt:lpstr>
      <vt:lpstr>Raman Spectroscopy for virus identification</vt:lpstr>
      <vt:lpstr>How can we increase the signal?</vt:lpstr>
      <vt:lpstr>Raman Spectroscopy for virus identificatin</vt:lpstr>
      <vt:lpstr>UV Spectroscopy</vt:lpstr>
      <vt:lpstr>Dependence of the spectral signal on the concentration of microorganisms in the bioenviroment</vt:lpstr>
      <vt:lpstr>Possibility of studying viral particles using computer modeling</vt:lpstr>
      <vt:lpstr>Scattering spectra of MS2 bacteriophage</vt:lpstr>
      <vt:lpstr>Scattering spectra of T7 bacteriophage</vt:lpstr>
      <vt:lpstr>Concluisons</vt:lpstr>
      <vt:lpstr>References</vt:lpstr>
      <vt:lpstr>References</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127</cp:revision>
  <dcterms:created xsi:type="dcterms:W3CDTF">2024-07-26T11:29:22Z</dcterms:created>
  <dcterms:modified xsi:type="dcterms:W3CDTF">2024-08-07T21:14:15Z</dcterms:modified>
</cp:coreProperties>
</file>