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0" r:id="rId3"/>
    <p:sldId id="288" r:id="rId4"/>
    <p:sldId id="289" r:id="rId5"/>
    <p:sldId id="280" r:id="rId6"/>
    <p:sldId id="281" r:id="rId7"/>
    <p:sldId id="282" r:id="rId8"/>
    <p:sldId id="283" r:id="rId9"/>
    <p:sldId id="261" r:id="rId10"/>
    <p:sldId id="262" r:id="rId11"/>
    <p:sldId id="263" r:id="rId12"/>
    <p:sldId id="264" r:id="rId13"/>
    <p:sldId id="265" r:id="rId14"/>
    <p:sldId id="267" r:id="rId15"/>
    <p:sldId id="284" r:id="rId16"/>
    <p:sldId id="285" r:id="rId17"/>
    <p:sldId id="286" r:id="rId18"/>
    <p:sldId id="287" r:id="rId19"/>
    <p:sldId id="257" r:id="rId20"/>
    <p:sldId id="258" r:id="rId21"/>
    <p:sldId id="266" r:id="rId22"/>
    <p:sldId id="260" r:id="rId23"/>
    <p:sldId id="259" r:id="rId24"/>
    <p:sldId id="269" r:id="rId25"/>
    <p:sldId id="26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06:15:18.75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185 621 24575,'-13'0'0,"0"0"0,1 0 0,-1-2 0,0 1 0,1-2 0,-1 1 0,-13-6 0,22 6 0,0 0 0,0-1 0,0 1 0,0-1 0,0 0 0,1 0 0,-1 0 0,1 0 0,0-1 0,0 0 0,0 1 0,0-1 0,1 0 0,0 0 0,-1-1 0,1 1 0,1 0 0,-1-1 0,1 1 0,0-1 0,0 1 0,-1-9 0,0 4 0,0 0 0,1 0 0,0 0 0,1-1 0,0 1 0,0 0 0,1-1 0,0 1 0,0 0 0,1 0 0,1 0 0,0 0 0,0 0 0,0 0 0,1 1 0,0 0 0,1 0 0,0 0 0,0 0 0,1 1 0,12-13 0,102-117 0,-91 107 0,-7 7 0,1 0 0,33-24 0,-48 41 0,1 0 0,-1 1 0,1 0 0,1 1 0,-1 0 0,0 0 0,1 1 0,0 0 0,0 1 0,0 0 0,15-1 0,-22 3 0,16-2 0,1 2 0,-1 0 0,0 1 0,0 0 0,26 7 0,-40-7 0,0 1 0,-1 0 0,1 0 0,-1 0 0,1 0 0,-1 1 0,0-1 0,0 1 0,0 0 0,0 1 0,-1-1 0,1 1 0,-1-1 0,0 1 0,0 0 0,0 0 0,-1 0 0,1 1 0,-1-1 0,0 1 0,0-1 0,0 1 0,-1 0 0,0-1 0,0 1 0,1 6 0,1 12 0,0 0 0,-2 0 0,0 0 0,-2 0 0,0 0 0,-9 42 0,5-50 0,-2-1 0,0 1 0,0-1 0,-1 0 0,-1-1 0,-1 0 0,0 0 0,-20 19 0,1-4 0,-1-1 0,-44 29 0,64-51-87,1 0-1,-1-1 0,0-1 1,0 1-1,-1-2 0,1 1 1,0-1-1,-1-1 0,0 0 1,1 0-1,-1-1 0,-14-2 1,20 2-139,-17-1-6600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05:02:35.3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672 0 24575,'-4'2'0,"1"0"0,0 0 0,-1 0 0,1 0 0,0 1 0,0-1 0,1 1 0,-1 0 0,1 0 0,-1 0 0,1 0 0,-4 6 0,-10 11 0,-26 12 0,32-25 0,0 0 0,0 1 0,-15 16 0,-30 31 0,34-36 0,-33 42 0,-12 43 0,22-32 0,-43 56 0,75-110 0,0 0 0,-2-1 0,-20 21 0,-23 30 0,54-63-136,-1 0-1,1 0 1,-1-1-1,0 1 1,-1-1-1,1 0 1,-1 0-1,1 0 0,-7 3 1,-3-1-6690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05:02:36.57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988 0 24575,'-48'30'0,"0"2"0,8-11 0,0 2 0,2 1 0,1 2 0,-46 42 0,40-34 0,-59 36 0,37-28 0,54-33 0,0 0 0,1 1 0,0 0 0,-11 16 0,-20 19 0,-55 54 0,69-71 20,-31 44-1,44-53-219,0 0-1,-2-1 0,0-1 1,0 0-1,-2-2 1,-32 24-1,36-30-6625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05:02:37.5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1396 1 24575,'-25'2'0,"1"1"0,0 1 0,-1 1 0,2 1 0,-1 1 0,-42 20 0,-21 6 0,28-17 0,43-13 0,0 1 0,0 1 0,1 1 0,0 0 0,0 0 0,-21 14 0,-15 12 0,-63 29 0,84-46 0,-40 19 0,31-16 0,0 2 0,2 1 0,-52 38 0,0 7-455,-3-4 0,-155 77 0,234-132-6371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05:02:38.48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1328 0 24575,'-10'2'0,"1"-1"0,-1 1 0,1 1 0,-1 0 0,1 0 0,0 1 0,0 0 0,1 0 0,-15 10 0,-23 11 0,-30 12 0,37-18 0,-55 21 0,-3-1 0,60-23 0,-59 18 0,1-7 0,2 5 0,0 4 0,-134 73 0,200-94 0,14-9 0,0 1 0,0 0 0,1 1 0,-1 1 0,2 0 0,0 1 0,-20 21 0,-43 38-1365,64-59-5461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05:02:39.3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1396 1 24575,'-3'1'0,"-1"1"0,1-1 0,0 1 0,0 0 0,0 0 0,0 0 0,0 1 0,0-1 0,-4 5 0,-8 6 0,-39 19 0,36-22 0,0 0 0,-27 22 0,32-22 0,-2-1 0,1 0 0,-1-1 0,-1-1 0,1 0 0,-24 7 0,-43 19 0,-90 48 0,15 5 0,69-34 0,-112 64 0,56-28 0,9 9 0,43-35-1365,79-54-5461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05:02:40.12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1078 0 24575,'-6'1'0,"0"1"0,0-1 0,0 1 0,0 0 0,0 0 0,0 0 0,-10 7 0,-19 7 0,-5-4 0,0 3 0,-58 29 0,-166 76 0,168-78 0,57-27 0,-67 16 0,67-21 0,-73 29 0,-21 9-1365,116-40-5461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05:02:40.8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996 1 24575,'-17'0'0,"1"0"0,-1 1 0,1 1 0,-1 1 0,1 0 0,0 1 0,0 1 0,1 1 0,-1 0 0,1 0 0,0 2 0,-20 13 0,-83 43 0,53-31 0,32-16 0,4-2 0,-45 31 0,-48 28 0,29-19 0,-2 1 69,-33 23-1503,116-70-5392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05:02:41.4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429 0 24575,'0'1'0,"-1"1"0,0-1 0,1 1 0,-1-1 0,0 0 0,0 0 0,0 1 0,0-1 0,0 0 0,0 0 0,0 0 0,0 0 0,0 0 0,0 0 0,-1 0 0,1-1 0,-3 2 0,-27 14 0,28-14 0,-64 26 0,-1-3 0,-80 18 0,77-33-1365,51-9-5461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05:02:45.08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491 0 24575,'-2'12'0,"0"1"0,0-1 0,-1-1 0,-1 1 0,0 0 0,-1-1 0,0 0 0,0 0 0,-14 20 0,-12 27 0,18-34 0,-1-1 0,-2 0 0,0-1 0,-1-1 0,-1 0 0,-25 22 0,7-7 0,11-6 0,1 2 0,-32 54 0,25-37 0,14-24 0,2 2 0,0 0 0,1 0 0,-11 35 0,19-45-1365,-1-4-5461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05:02:46.54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1131 1 24575,'-4'1'0,"0"0"0,0 0 0,0 1 0,-1 0 0,2 0 0,-1 0 0,0 0 0,-5 5 0,-11 4 0,-64 40 0,14-7 0,-165 97 0,140-81 0,61-36 0,1 1 0,-56 55 0,-16 15 0,5-26 0,60-43 0,-49 41 0,82-61-44,-1-1-1,0 0 1,0-1-1,-1 1 1,-16 5-1,9-4-1053,1 0-5728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04:58:42.8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5565 24575,'2'-3'0,"0"0"0,0 0 0,1 0 0,-1 0 0,1 1 0,-1-1 0,1 1 0,0 0 0,0 0 0,0 0 0,0 0 0,3-2 0,8-5 0,-2-2 0,0 0 0,0-1 0,-1-1 0,-1 0 0,15-24 0,37-80 0,-10 17 0,-18 49 0,40-48 0,-72 97 0,8-11 0,-1 0 0,0-1 0,0 0 0,-2-1 0,0 0 0,0 0 0,7-28 0,-6 15 0,-2 4 0,1 0 0,1 1 0,19-38 0,-18 39 0,0 1 0,-2-2 0,0 1 0,-1-1 0,-2 0 0,2-26 0,4-12 0,-3 31 0,2 0 0,13-31 0,-13 40 0,-1 0 0,-1-1 0,-1 0 0,-1 0 0,3-38 0,-5 31 0,2 1 0,0-1 0,11-31 0,1-10 0,55-239 0,-24 117 0,-1 7 0,-29 120 0,-12 31 0,-2 0 0,-1-1 0,-1 1 0,-6-64 0,1 6 0,5 15 0,15-109 0,-6 117 0,-3 29 0,-3 0 0,1-50 0,-8-37 0,4-154 0,21 161 0,24-119 0,-22 119 0,-14 61 0,30-94 0,-22 110 0,5-15 0,45-208 0,-68 264 0,9-34 0,8-41 0,-15 60 0,1 0 0,13-31 0,5-16 0,-13 34 0,1-1 0,21-41 0,12-37 0,-37 93 0,1 0 0,14-25 0,-1 1 0,-11 24 0,0 1 0,0 0 0,20-22 0,-16 22 0,-1-2 0,15-25 0,-17 29 0,0 0 0,1 0 0,0 1 0,1 0 0,0 1 0,1 1 0,0 0 0,20-11 0,-21 15 0,1 0 0,-1 1 0,1 0 0,1 1 0,-1 1 0,26-4 0,32-8 0,-52 9 0,0 2 0,1 0 0,-1 1 0,1 2 0,0 0 0,-1 0 0,36 5 0,-4 4 0,86 25 0,7 14 0,-102-31 0,63 32 0,-104-47 0,147 69 0,-98-44 0,-29-16 0,0 2 0,-1 0 0,25 19 0,12 25 0,-41-39 0,0 0 0,26 18 0,28 3 0,-54-31 0,-1 0 0,0 2 0,22 15 0,-11-1 0,-1 1 0,25 33 0,-11-13 0,106 95 0,-65-67 0,-68-58 0,0-1 0,17 28 0,22 24 0,-26-38 0,32 48 0,-25-33 0,52 82 0,-66-98 0,0 1 0,23 49 0,-1-3 0,21 50 0,-27-48 0,-13-31 0,-12-23 0,1 0 0,1-1 0,0-1 0,17 21 0,-7-10 0,-1 0 0,-1 2 0,-2 0 0,-1 1 0,13 42 0,-13-35 0,1 0 0,2-1 0,25 38 0,-35-63 0,-3-4 0,1-1 0,0 1 0,1-1 0,0 0 0,16 14 0,-13-13 0,0 0 0,-1 1 0,16 23 0,15 16 0,-11-12 0,-25-31 0,0 0 0,0 0 0,1-1 0,-1 0 0,2 0 0,8 7 0,-8-7 0,1 0 0,-1 1 0,-1 0 0,8 9 0,-10-10 0,1-1 0,-1 1 0,1-1 0,0-1 0,1 1 0,-1-1 0,1 0 0,-1 0 0,8 3 0,3 1 0,-1 1 0,0 1 0,0 0 0,17 16 0,30 20 0,-8-7 0,-39-27 0,0-1 0,1-1 0,26 14 0,145 79 0,-170-94 0,0 1 0,-1 1 0,21 19 0,-20-17 0,0 0 0,31 19 0,-25-19 0,-1 2 0,0 1 0,19 18 0,-2-1 0,-11-14 0,1 0 0,0-3 0,1 0 0,1-2 0,0-1 0,34 9 0,-33-11 0,8 6 0,-1 2 0,-1 1 0,38 28 0,-7-5 0,35 12 0,24 15 0,-43-27 0,-64-34 0,0 1 0,38 24 0,-30-15 0,1-2 0,50 22 0,26 13 0,147 85 0,-66-52 0,-133-52 0,-13-6 0,176 78 0,-101-51 0,-75-33 0,2-2 0,48 16 0,-77-30 0,1 1 0,-1 1 0,-1 0 0,20 14 0,31 16 0,-26-19 0,-5-2 0,1-2 0,0-1 0,56 14 0,-49-17 0,72 28 0,3 1 0,-27-20 0,-59-15 0,-1 2 0,38 13 0,-8 3 0,0-4 0,1-2 0,64 9 0,-72-15 0,0 3 0,71 27 0,-63-19 0,64 13 0,-107-29 0,-1 0 0,0 1 0,26 13 0,-30-13 0,0 0 0,0 0 0,1-2 0,-1 1 0,1-2 0,0 0 0,22 3 0,-11-5 0,-1 0 0,1 2 0,-1 1 0,0 1 0,31 11 0,-31-10 0,0 0 0,0-2 0,26 3 0,-25-5 0,1 2 0,42 12 0,98 30 0,24 9 0,41 15 0,-203-62 0,44 7 0,-45-10 0,51 17 0,-47-11 0,27 11 0,1-2 0,68 13 0,-108-30 0,-1 2 0,1 0 0,-1 1 0,0 1 0,0 1 0,20 11 0,-28-15 0,0 0 0,1-1 0,-1 0 0,1 0 0,0-1 0,0-1 0,0 1 0,0-2 0,0 1 0,15-3 0,-10 2 0,-1 0 0,1 1 0,-1 1 0,16 3 0,-11 0-1365,-3-1-5461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05:02:47.54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701 1 24575,'-2'1'0,"0"1"0,-1-1 0,1 1 0,0-1 0,0 1 0,0 0 0,1 0 0,-1 0 0,0 0 0,1 1 0,-1-1 0,1 0 0,-2 5 0,-5 5 0,-21 21 0,-2-1 0,-2-2 0,-39 29 0,12-10 0,-14 10 0,-41 36 0,103-82 0,-1 0 0,2 1 0,-1 0 0,2 1 0,0 0 0,-10 21 0,2 8 0,-13 48 0,10-27 0,-3 18 0,18-55 0,-2-1 0,-1 0 0,-18 37 0,17-50-1365,0-3-5461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05:02:48.7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1132 0 24575,'-2'3'0,"0"0"0,0 0 0,0 0 0,-1 0 0,1-1 0,-1 1 0,0-1 0,0 0 0,0 0 0,0 0 0,0 0 0,-3 1 0,-8 6 0,-33 25 0,-2-2 0,-2-2 0,-1-3 0,-64 25 0,-10 9 0,-103 41 0,147-72 0,64-25 0,0 1 0,1 1 0,0 1 0,0 0 0,1 1 0,-19 13 0,25-16 13,-1 0 0,0 0 1,0-1-1,-1 0 0,1-1 0,-1 0 0,-21 3 0,-32 12-1483,50-13-5356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05:02:49.94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1156 1 24575,'-2'3'0,"0"0"0,0 0 0,-1-1 0,1 1 0,-1-1 0,0 1 0,1-1 0,-1 0 0,0 0 0,0 0 0,-1 0 0,1-1 0,0 1 0,-6 1 0,2 0 0,-180 103 0,43-34 0,112-57 0,-14 11 0,-21 8 0,33-22 0,1 1 0,0 2 0,-58 37 0,79-45 0,0-1 0,0 0 0,-1-1 0,-17 5 0,18-7 0,0 1 0,1 0 0,-1 1 0,1 1 0,-18 11 0,-52 34 0,63-42 0,1 1 0,0 1 0,1 0 0,0 1 0,-17 18 0,25-22-273,-1-1 0,0 0 0,0 0 0,-14 7 0,10-7-6553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05:02:52.05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1063 0 24575,'-6'2'0,"1"-1"0,-1 1 0,0 0 0,1 1 0,0-1 0,-1 1 0,1 0 0,0 0 0,0 1 0,-7 7 0,-12 6 0,11-11 0,0 1 0,-1-2 0,0 0 0,-15 4 0,-31 10 0,-116 70 0,149-74 0,15-9 0,0 0 0,0 2 0,1-1 0,-14 13 0,8-6 0,0-1 0,-28 16 0,26-18 0,0 2 0,-19 16 0,-198 164 122,84-72-1609,141-112-5339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7T05:00:21.917"/>
    </inkml:context>
    <inkml:brush xml:id="br0">
      <inkml:brushProperty name="width" value="0.035" units="cm"/>
      <inkml:brushProperty name="height" value="0.035" units="cm"/>
      <inkml:brushProperty name="color" value="#E71224"/>
      <inkml:brushProperty name="ignorePressure" value="1"/>
    </inkml:brush>
  </inkml:definitions>
  <inkml:trace contextRef="#ctx0" brushRef="#br0">1 0,'0'8574,"0"-8560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7T05:00:37.178"/>
    </inkml:context>
    <inkml:brush xml:id="br0">
      <inkml:brushProperty name="width" value="0.035" units="cm"/>
      <inkml:brushProperty name="height" value="0.035" units="cm"/>
      <inkml:brushProperty name="color" value="#E71224"/>
      <inkml:brushProperty name="ignorePressure" value="1"/>
    </inkml:brush>
  </inkml:definitions>
  <inkml:trace contextRef="#ctx0" brushRef="#br0">1 1,'0'5502,"0"-5487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04:59:08.93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04:59:09.2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04:59:09.58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24575,'0'0'-8191</inkml:trace>
  <inkml:trace contextRef="#ctx0" brushRef="#br0" timeOffset="1">1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7T05:01:00.945"/>
    </inkml:context>
    <inkml:brush xml:id="br0">
      <inkml:brushProperty name="width" value="0.035" units="cm"/>
      <inkml:brushProperty name="height" value="0.035" units="cm"/>
      <inkml:brushProperty name="color" value="#E71224"/>
      <inkml:brushProperty name="ignorePressure" value="1"/>
    </inkml:brush>
  </inkml:definitions>
  <inkml:trace contextRef="#ctx0" brushRef="#br0">1 1,'0'3334,"0"-3316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7T05:02:33.16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475 0 24575,'-5'1'0,"0"1"0,0-1 0,0 1 0,0 0 0,0 1 0,1-1 0,-1 1 0,1 0 0,0 0 0,-1 0 0,-3 5 0,-15 9 0,1-4 0,0 1 0,2 1 0,0 1 0,0 1 0,2 0 0,0 2 0,-28 36 0,16-16 0,23-32 0,0 1 0,0 1 0,1 0 0,0 0 0,1 0 0,-5 12 0,-1 5 0,-10 25 0,2 2 0,-14 65 0,7 26 0,12-87-1365,10-40-5461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6E85F-1BA4-44AD-BCD3-2B86C7052DC8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BC933-8774-4681-A43F-D39FE4252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realistic is LJ potential?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9393C-50EE-4D9D-BCA6-D1D98144A0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75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333A-51FB-FB06-DE43-E72D1CE56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670C03-1321-3061-6DF2-AB2368EDE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76807-9E4F-9A60-240A-805AB0B8C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E0708-1743-4453-A74E-45E8E629D043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6BEF9-5539-4751-B3AB-0D4273150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369ED-3533-27CC-0CE8-B0C91451F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C0AC-9FA9-447D-BE52-8F0400FD6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0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07602-C1BC-0661-2053-429B1AA43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CB17F9-0098-19CF-FB13-A654C554D2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5B8C8-E198-6FDD-5A58-11BB2E767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20D86-AA6F-4968-A2BD-F2F858F30C86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5ED70-F739-B586-DB72-1E23D2D0A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8AADA-1036-D763-DA44-7075DDA8D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C0AC-9FA9-447D-BE52-8F0400FD6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90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6D0B15-6862-F022-395C-99F3872A00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A578B0-C04E-6667-8DCA-6BD4920221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752F4-B1F9-F6EC-6530-3315B63E0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B574B-E990-4ADB-A824-A5D968D01B66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98351-F379-EE2A-93AF-3D97A535D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E1BC2-5452-940A-D130-9721D36AD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C0AC-9FA9-447D-BE52-8F0400FD6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0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1FB08-6A45-5555-5A73-C2BBA5DDB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7DFDD-2851-9BF3-0C96-78903318E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61410-B17C-9EC4-24C0-33A4B8792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C5D7-8F35-4957-9D75-07D308B21F9D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3378D-AA8A-BFA9-4CFA-13CB73E1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BB831-777B-C315-E1C5-17B5D1CC9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C0AC-9FA9-447D-BE52-8F0400FD6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61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31992-8BE9-778E-4CB6-746DD0394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0A9C8-26FD-0842-0DC0-6B2AF193A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FEB8C-F7DB-D84A-171A-6AE86977C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3995-223B-4543-AE9A-1D2EB72D4B29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DD6FB-3FE3-2E0B-FB40-09BD3C826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7AE2F-1F8A-6E3A-57FF-50E23DC16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C0AC-9FA9-447D-BE52-8F0400FD6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22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8FDDC-EEF0-A465-B4A5-A32AB842E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BDE32-8B90-8D87-1E56-AA99303F5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1FEEBB-4078-10DE-C926-B06F5F331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B358F-6BAF-99CB-A722-05D9D7A45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B72F-9E4D-404B-A00F-2EC9839285E8}" type="datetime1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A4E111-247B-2498-3449-8D238F6D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86C535-807C-A2FB-FEAD-EB5727281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C0AC-9FA9-447D-BE52-8F0400FD6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4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A3F7C-792C-88FF-ADBC-89E9E119F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2F34F-C88A-7919-00FA-0AC94320A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F5880B-2ABC-5B72-0147-BE251CB4D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7901C0-EFF9-0139-6939-8F58750ADB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A9EF68-73B1-0A61-36A7-7C0C4DFCC4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649433-4D1C-1ACE-3345-609723CF8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FEF3-58AF-4E66-B72F-A775152D09D9}" type="datetime1">
              <a:rPr lang="en-US" smtClean="0"/>
              <a:t>8/6/2024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C11F24-AE1D-1D15-88A3-8232E14A3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3F553E-366A-9609-B140-B4656DB89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C0AC-9FA9-447D-BE52-8F0400FD6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6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A8B0F-F1D5-DCDB-C3CD-2BB10DDFD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C1D5F3-4514-0F2F-020D-36D42B583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9A73-BA05-46D1-8385-D55C9F80257E}" type="datetime1">
              <a:rPr lang="en-US" smtClean="0"/>
              <a:t>8/6/2024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C48BE-9C00-F296-1C0C-F72103987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B44863-124B-39E7-3D09-222A2ABFA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C0AC-9FA9-447D-BE52-8F0400FD6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8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FA871E-8569-E8E7-73A5-5DBECEF9F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F2D1-238A-4294-B77B-BCA93613CC31}" type="datetime1">
              <a:rPr lang="en-US" smtClean="0"/>
              <a:t>8/6/2024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CC5DC0-E5E3-1309-501F-A0B7FA5E0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7A3B5-F30E-CB23-CD73-D57306BAF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C0AC-9FA9-447D-BE52-8F0400FD6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1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1C866-007F-EA6A-4982-D5E17B469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E5F11-626D-8BF9-A8F1-F32CCA0EE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55CCDB-96A3-AA2D-18B0-A47B12F6A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C55E9-3546-34A0-E5AC-0FAD88CB6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645BA-37F5-498F-B8DD-FEA5D7FA3ABA}" type="datetime1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76409-991F-A611-F298-5CF899610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A660A-53D6-7E45-FE1F-32D2116AA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C0AC-9FA9-447D-BE52-8F0400FD6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4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9F113-E093-1DF4-AA31-3B3645A5A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041C16-8399-2291-11E4-E8424F6728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7DDD63-57E8-5812-19FA-2C3589153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EF759-AA9D-08FF-1318-6113E0EFF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DCD5-0779-4170-ADA5-6FC465B876FB}" type="datetime1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199380-C8C3-8E47-0B12-6F2195F48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5E402E-3A0A-4C28-E3C6-9E6AEA1B1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C0AC-9FA9-447D-BE52-8F0400FD6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2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4F97AD-FEF1-3A5B-EAC4-1FF606477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74942-621C-50F1-7DCE-60C535195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592BF-165B-BB55-2DB7-D2C61CEC4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17023-A6B3-444E-9FF8-B27D5E100278}" type="datetime1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740B8-3B81-B28E-E81F-B5C5609CBF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B60F2-78E1-839F-A3EB-ABC80600F2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5C0AC-9FA9-447D-BE52-8F0400FD6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2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.xml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9" Type="http://schemas.openxmlformats.org/officeDocument/2006/relationships/customXml" Target="../ink/ink21.xml"/><Relationship Id="rId21" Type="http://schemas.openxmlformats.org/officeDocument/2006/relationships/customXml" Target="../ink/ink12.xml"/><Relationship Id="rId34" Type="http://schemas.openxmlformats.org/officeDocument/2006/relationships/image" Target="../media/image180.png"/><Relationship Id="rId42" Type="http://schemas.openxmlformats.org/officeDocument/2006/relationships/image" Target="../media/image22.png"/><Relationship Id="rId7" Type="http://schemas.openxmlformats.org/officeDocument/2006/relationships/customXml" Target="../ink/ink4.xml"/><Relationship Id="rId2" Type="http://schemas.openxmlformats.org/officeDocument/2006/relationships/image" Target="../media/image24.jpg"/><Relationship Id="rId16" Type="http://schemas.openxmlformats.org/officeDocument/2006/relationships/image" Target="../media/image90.png"/><Relationship Id="rId20" Type="http://schemas.openxmlformats.org/officeDocument/2006/relationships/image" Target="../media/image110.png"/><Relationship Id="rId29" Type="http://schemas.openxmlformats.org/officeDocument/2006/relationships/customXml" Target="../ink/ink16.xml"/><Relationship Id="rId41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customXml" Target="../ink/ink6.xml"/><Relationship Id="rId24" Type="http://schemas.openxmlformats.org/officeDocument/2006/relationships/image" Target="../media/image13.png"/><Relationship Id="rId32" Type="http://schemas.openxmlformats.org/officeDocument/2006/relationships/image" Target="../media/image17.png"/><Relationship Id="rId37" Type="http://schemas.openxmlformats.org/officeDocument/2006/relationships/customXml" Target="../ink/ink20.xml"/><Relationship Id="rId40" Type="http://schemas.openxmlformats.org/officeDocument/2006/relationships/image" Target="../media/image210.png"/><Relationship Id="rId5" Type="http://schemas.openxmlformats.org/officeDocument/2006/relationships/customXml" Target="../ink/ink3.xml"/><Relationship Id="rId15" Type="http://schemas.openxmlformats.org/officeDocument/2006/relationships/customXml" Target="../ink/ink9.xml"/><Relationship Id="rId23" Type="http://schemas.openxmlformats.org/officeDocument/2006/relationships/customXml" Target="../ink/ink13.xml"/><Relationship Id="rId28" Type="http://schemas.openxmlformats.org/officeDocument/2006/relationships/image" Target="../media/image15.png"/><Relationship Id="rId36" Type="http://schemas.openxmlformats.org/officeDocument/2006/relationships/image" Target="../media/image190.png"/><Relationship Id="rId10" Type="http://schemas.openxmlformats.org/officeDocument/2006/relationships/image" Target="../media/image7.png"/><Relationship Id="rId19" Type="http://schemas.openxmlformats.org/officeDocument/2006/relationships/customXml" Target="../ink/ink11.xml"/><Relationship Id="rId31" Type="http://schemas.openxmlformats.org/officeDocument/2006/relationships/customXml" Target="../ink/ink17.xml"/><Relationship Id="rId44" Type="http://schemas.openxmlformats.org/officeDocument/2006/relationships/image" Target="../media/image23.png"/><Relationship Id="rId4" Type="http://schemas.openxmlformats.org/officeDocument/2006/relationships/image" Target="../media/image40.png"/><Relationship Id="rId9" Type="http://schemas.openxmlformats.org/officeDocument/2006/relationships/customXml" Target="../ink/ink5.xml"/><Relationship Id="rId14" Type="http://schemas.openxmlformats.org/officeDocument/2006/relationships/image" Target="../media/image80.png"/><Relationship Id="rId22" Type="http://schemas.openxmlformats.org/officeDocument/2006/relationships/image" Target="../media/image120.png"/><Relationship Id="rId27" Type="http://schemas.openxmlformats.org/officeDocument/2006/relationships/customXml" Target="../ink/ink15.xml"/><Relationship Id="rId30" Type="http://schemas.openxmlformats.org/officeDocument/2006/relationships/image" Target="../media/image16.png"/><Relationship Id="rId35" Type="http://schemas.openxmlformats.org/officeDocument/2006/relationships/customXml" Target="../ink/ink19.xml"/><Relationship Id="rId43" Type="http://schemas.openxmlformats.org/officeDocument/2006/relationships/customXml" Target="../ink/ink23.xml"/><Relationship Id="rId8" Type="http://schemas.openxmlformats.org/officeDocument/2006/relationships/image" Target="../media/image6.png"/><Relationship Id="rId3" Type="http://schemas.openxmlformats.org/officeDocument/2006/relationships/customXml" Target="../ink/ink2.xml"/><Relationship Id="rId12" Type="http://schemas.openxmlformats.org/officeDocument/2006/relationships/customXml" Target="../ink/ink7.xml"/><Relationship Id="rId17" Type="http://schemas.openxmlformats.org/officeDocument/2006/relationships/customXml" Target="../ink/ink10.xml"/><Relationship Id="rId25" Type="http://schemas.openxmlformats.org/officeDocument/2006/relationships/customXml" Target="../ink/ink14.xml"/><Relationship Id="rId33" Type="http://schemas.openxmlformats.org/officeDocument/2006/relationships/customXml" Target="../ink/ink18.xml"/><Relationship Id="rId38" Type="http://schemas.openxmlformats.org/officeDocument/2006/relationships/image" Target="../media/image20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A4CAC-E948-BAC4-A2B9-18CB7262D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/>
          <a:lstStyle/>
          <a:p>
            <a:r>
              <a:rPr lang="en-US" dirty="0"/>
              <a:t>Non-equilibrium Dynamics of Lennard-Jones Liquids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4B9747-B9A2-643F-B539-B9F34A6B26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883150"/>
            <a:ext cx="9144000" cy="1655762"/>
          </a:xfrm>
        </p:spPr>
        <p:txBody>
          <a:bodyPr/>
          <a:lstStyle/>
          <a:p>
            <a:r>
              <a:rPr lang="en-US" dirty="0"/>
              <a:t>Giorgi Tsereteli</a:t>
            </a:r>
          </a:p>
          <a:p>
            <a:r>
              <a:rPr lang="en-US" dirty="0"/>
              <a:t>Washington University in Saint Louis</a:t>
            </a:r>
          </a:p>
          <a:p>
            <a:r>
              <a:rPr lang="en-US" dirty="0"/>
              <a:t>07/08/2024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6B3D5-B0F8-B733-D923-FF5CBCFB6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C0AC-9FA9-447D-BE52-8F0400FD62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03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256A0-E495-59E2-86D0-D79D90C72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091" y="190570"/>
            <a:ext cx="10515600" cy="1325563"/>
          </a:xfrm>
        </p:spPr>
        <p:txBody>
          <a:bodyPr/>
          <a:lstStyle/>
          <a:p>
            <a:r>
              <a:rPr lang="en-US" dirty="0"/>
              <a:t>Order Parameter</a:t>
            </a:r>
          </a:p>
        </p:txBody>
      </p:sp>
      <p:pic>
        <p:nvPicPr>
          <p:cNvPr id="9" name="Picture 8" descr="A graph showing the growth of the stock market&#10;&#10;Description automatically generated">
            <a:extLst>
              <a:ext uri="{FF2B5EF4-FFF2-40B4-BE49-F238E27FC236}">
                <a16:creationId xmlns:a16="http://schemas.microsoft.com/office/drawing/2014/main" id="{D948DF97-F1D2-3F41-FC12-84002488C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45" y="1644506"/>
            <a:ext cx="5751946" cy="43139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14F709-0CE1-3742-9501-4952F42C4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187" y="2487838"/>
            <a:ext cx="3398826" cy="1228807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1F9B32C-5839-14DE-93DC-101CC9053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C0AC-9FA9-447D-BE52-8F0400FD62BF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AD4484-B5E4-BDB8-2180-0132997B4E51}"/>
              </a:ext>
            </a:extLst>
          </p:cNvPr>
          <p:cNvSpPr txBox="1"/>
          <p:nvPr/>
        </p:nvSpPr>
        <p:spPr>
          <a:xfrm>
            <a:off x="6996022" y="4178149"/>
            <a:ext cx="3597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ϴ</a:t>
            </a:r>
            <a:r>
              <a:rPr lang="en-US" dirty="0"/>
              <a:t> - The Bond Angle</a:t>
            </a:r>
          </a:p>
          <a:p>
            <a:r>
              <a:rPr lang="en-US" dirty="0"/>
              <a:t>N - number of the particles</a:t>
            </a:r>
          </a:p>
        </p:txBody>
      </p:sp>
    </p:spTree>
    <p:extLst>
      <p:ext uri="{BB962C8B-B14F-4D97-AF65-F5344CB8AC3E}">
        <p14:creationId xmlns:p14="http://schemas.microsoft.com/office/powerpoint/2010/main" val="8664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EBE41-B4B7-FAF9-86EA-BCFB650C7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Thermostat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B56B24-25D1-8EBC-DD50-97234E001632}"/>
              </a:ext>
            </a:extLst>
          </p:cNvPr>
          <p:cNvSpPr txBox="1"/>
          <p:nvPr/>
        </p:nvSpPr>
        <p:spPr>
          <a:xfrm>
            <a:off x="6373089" y="2228132"/>
            <a:ext cx="36853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thermostat employed here has the MD particles stochastically collide with imaginary particles with a lower Temperature canonical ensemble.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B7B56A-E6CE-B9D6-BE02-E77C1BE90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704" y="4242904"/>
            <a:ext cx="3980873" cy="723795"/>
          </a:xfrm>
          <a:prstGeom prst="rect">
            <a:avLst/>
          </a:prstGeom>
        </p:spPr>
      </p:pic>
      <p:pic>
        <p:nvPicPr>
          <p:cNvPr id="10" name="Content Placeholder 5" descr="A graph showing a number of times&#10;&#10;Description automatically generated">
            <a:extLst>
              <a:ext uri="{FF2B5EF4-FFF2-40B4-BE49-F238E27FC236}">
                <a16:creationId xmlns:a16="http://schemas.microsoft.com/office/drawing/2014/main" id="{E627E5F1-5CD6-7AE5-43D2-7590D9E59B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75" y="1690688"/>
            <a:ext cx="5618018" cy="4213514"/>
          </a:xfr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545BE10-D7A4-9F03-4378-29C06A660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C0AC-9FA9-447D-BE52-8F0400FD62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22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5510B-F146-B47E-A531-84F68CC05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Thermostat Off</a:t>
            </a:r>
          </a:p>
        </p:txBody>
      </p:sp>
      <p:pic>
        <p:nvPicPr>
          <p:cNvPr id="4" name="Picture 3" descr="A graph showing a number of numbers&#10;&#10;Description automatically generated">
            <a:extLst>
              <a:ext uri="{FF2B5EF4-FFF2-40B4-BE49-F238E27FC236}">
                <a16:creationId xmlns:a16="http://schemas.microsoft.com/office/drawing/2014/main" id="{8C2A64F8-31B3-7034-F73A-6B2817F3C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26" y="1786515"/>
            <a:ext cx="5770419" cy="43278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2F6E14-1D86-54F8-527B-99EF33ED59DE}"/>
              </a:ext>
            </a:extLst>
          </p:cNvPr>
          <p:cNvSpPr txBox="1"/>
          <p:nvPr/>
        </p:nvSpPr>
        <p:spPr>
          <a:xfrm>
            <a:off x="6761017" y="2228671"/>
            <a:ext cx="4193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oscillation seen in the temperature before relaxation is due to natural vibrations in the liquid while the thermostat is off. 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43D5665-C3A2-19BA-C4A3-375A29E47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C0AC-9FA9-447D-BE52-8F0400FD62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83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EC69-571C-75EE-756A-15CACFBCD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507" y="38795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Order Vs Temp</a:t>
            </a:r>
          </a:p>
        </p:txBody>
      </p:sp>
      <p:pic>
        <p:nvPicPr>
          <p:cNvPr id="5" name="Picture 4" descr="A graph of a number of blue dots&#10;&#10;Description automatically generated with medium confidence">
            <a:extLst>
              <a:ext uri="{FF2B5EF4-FFF2-40B4-BE49-F238E27FC236}">
                <a16:creationId xmlns:a16="http://schemas.microsoft.com/office/drawing/2014/main" id="{4C1393ED-4070-7F83-E50F-F2A63E9E8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31" y="1493115"/>
            <a:ext cx="6971147" cy="52283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E58A636-765A-9F53-DFB3-3CC621963985}"/>
                  </a:ext>
                </a:extLst>
              </p14:cNvPr>
              <p14:cNvContentPartPr/>
              <p14:nvPr/>
            </p14:nvContentPartPr>
            <p14:xfrm>
              <a:off x="5327604" y="6020433"/>
              <a:ext cx="244440" cy="223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E58A636-765A-9F53-DFB3-3CC62196398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21484" y="6014313"/>
                <a:ext cx="256680" cy="23616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50F8CA8-DEAA-CF4E-1B3B-767A8707C3A1}"/>
              </a:ext>
            </a:extLst>
          </p:cNvPr>
          <p:cNvSpPr txBox="1"/>
          <p:nvPr/>
        </p:nvSpPr>
        <p:spPr>
          <a:xfrm>
            <a:off x="4633341" y="5651101"/>
            <a:ext cx="1209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“Melting”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E37BB5C-0A4A-16BC-5AAC-BBB6F6F4C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C0AC-9FA9-447D-BE52-8F0400FD62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27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CD9DC-A7C7-CB7D-320B-1D983FAEB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Mean Kurtosis with and without the thermostat</a:t>
            </a:r>
          </a:p>
        </p:txBody>
      </p:sp>
      <p:pic>
        <p:nvPicPr>
          <p:cNvPr id="5" name="Picture 4" descr="A graph of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36555973-C6EA-55AF-94A9-6D22067CD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814" y="1690688"/>
            <a:ext cx="6678371" cy="500877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03DB5-6D03-E526-6175-D80448864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C0AC-9FA9-447D-BE52-8F0400FD62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10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DAFA9-B000-6E3F-49CE-442DE138A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299" y="1225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3D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A2488-22B6-CA73-1E0E-523D60E85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C0AC-9FA9-447D-BE52-8F0400FD62BF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 descr="A screen shot of a grid&#10;&#10;Description automatically generated">
            <a:extLst>
              <a:ext uri="{FF2B5EF4-FFF2-40B4-BE49-F238E27FC236}">
                <a16:creationId xmlns:a16="http://schemas.microsoft.com/office/drawing/2014/main" id="{841DD9CA-8FE0-DFC4-6759-5409E86D8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82" y="1010099"/>
            <a:ext cx="5485681" cy="5485681"/>
          </a:xfrm>
          <a:prstGeom prst="rect">
            <a:avLst/>
          </a:prstGeom>
        </p:spPr>
      </p:pic>
      <p:pic>
        <p:nvPicPr>
          <p:cNvPr id="8" name="Picture 7" descr="A graph with blue and orange lines&#10;&#10;Description automatically generated">
            <a:extLst>
              <a:ext uri="{FF2B5EF4-FFF2-40B4-BE49-F238E27FC236}">
                <a16:creationId xmlns:a16="http://schemas.microsoft.com/office/drawing/2014/main" id="{CC3C677C-FA88-8C3E-024C-DA1B88900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34" y="1462088"/>
            <a:ext cx="5343365" cy="35622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E78DDF-CFC1-9559-1C23-17BF48F21DB1}"/>
              </a:ext>
            </a:extLst>
          </p:cNvPr>
          <p:cNvSpPr txBox="1"/>
          <p:nvPr/>
        </p:nvSpPr>
        <p:spPr>
          <a:xfrm>
            <a:off x="6763109" y="5184475"/>
            <a:ext cx="4244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Orange – Self Correlation, Memory parameter</a:t>
            </a:r>
          </a:p>
          <a:p>
            <a:r>
              <a:rPr lang="en-US" dirty="0"/>
              <a:t>Blue – Bond Orientational Order</a:t>
            </a:r>
          </a:p>
        </p:txBody>
      </p:sp>
    </p:spTree>
    <p:extLst>
      <p:ext uri="{BB962C8B-B14F-4D97-AF65-F5344CB8AC3E}">
        <p14:creationId xmlns:p14="http://schemas.microsoft.com/office/powerpoint/2010/main" val="1051507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CB201-0EF2-E2D7-7F32-E77502A1C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59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Results for 3D Crystals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AA921-B9D3-4382-7FEE-E18BB79B3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C0AC-9FA9-447D-BE52-8F0400FD62BF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 descr="A graph with blue and orange lines&#10;&#10;Description automatically generated">
            <a:extLst>
              <a:ext uri="{FF2B5EF4-FFF2-40B4-BE49-F238E27FC236}">
                <a16:creationId xmlns:a16="http://schemas.microsoft.com/office/drawing/2014/main" id="{8A99C1CB-B00E-43F3-0FDE-324B9306C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280" y="2191222"/>
            <a:ext cx="4849569" cy="3233047"/>
          </a:xfrm>
          <a:prstGeom prst="rect">
            <a:avLst/>
          </a:prstGeom>
        </p:spPr>
      </p:pic>
      <p:pic>
        <p:nvPicPr>
          <p:cNvPr id="8" name="Picture 7" descr="A graph with blue lines&#10;&#10;Description automatically generated">
            <a:extLst>
              <a:ext uri="{FF2B5EF4-FFF2-40B4-BE49-F238E27FC236}">
                <a16:creationId xmlns:a16="http://schemas.microsoft.com/office/drawing/2014/main" id="{1B5B6AE4-D604-71FF-2AC2-DB3926CF5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95" y="2189168"/>
            <a:ext cx="4849569" cy="32417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CDA87E-0936-5723-34A3-A58E40D9EBFC}"/>
              </a:ext>
            </a:extLst>
          </p:cNvPr>
          <p:cNvSpPr txBox="1"/>
          <p:nvPr/>
        </p:nvSpPr>
        <p:spPr>
          <a:xfrm>
            <a:off x="424745" y="3244334"/>
            <a:ext cx="82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77145D-E8E5-F8D7-C1E6-3BA41DDDC5CB}"/>
              </a:ext>
            </a:extLst>
          </p:cNvPr>
          <p:cNvSpPr txBox="1"/>
          <p:nvPr/>
        </p:nvSpPr>
        <p:spPr>
          <a:xfrm>
            <a:off x="2246050" y="5430928"/>
            <a:ext cx="1890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Parameter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991C2B-FCFA-3D4C-9C1F-FFBB65A16B7D}"/>
              </a:ext>
            </a:extLst>
          </p:cNvPr>
          <p:cNvSpPr txBox="1"/>
          <p:nvPr/>
        </p:nvSpPr>
        <p:spPr>
          <a:xfrm>
            <a:off x="6683210" y="5424269"/>
            <a:ext cx="4244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Orange – Self Correlation, Memory parameter</a:t>
            </a:r>
          </a:p>
          <a:p>
            <a:r>
              <a:rPr lang="en-US" dirty="0"/>
              <a:t>Blue – Bond Orientational Order</a:t>
            </a:r>
          </a:p>
        </p:txBody>
      </p:sp>
    </p:spTree>
    <p:extLst>
      <p:ext uri="{BB962C8B-B14F-4D97-AF65-F5344CB8AC3E}">
        <p14:creationId xmlns:p14="http://schemas.microsoft.com/office/powerpoint/2010/main" val="288840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99CDB-E828-2113-1464-40FE85963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Supercooling in 3D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ED0E1-F045-D712-BC20-3AD986672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C0AC-9FA9-447D-BE52-8F0400FD62BF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 descr="A line graph with numbers&#10;&#10;Description automatically generated">
            <a:extLst>
              <a:ext uri="{FF2B5EF4-FFF2-40B4-BE49-F238E27FC236}">
                <a16:creationId xmlns:a16="http://schemas.microsoft.com/office/drawing/2014/main" id="{44A5D936-518C-E58C-4EE6-AC4C0546F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38057"/>
            <a:ext cx="5336790" cy="35578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14D419-AAE8-E126-5BD6-3A98AB963452}"/>
              </a:ext>
            </a:extLst>
          </p:cNvPr>
          <p:cNvSpPr txBox="1"/>
          <p:nvPr/>
        </p:nvSpPr>
        <p:spPr>
          <a:xfrm>
            <a:off x="6718720" y="5615582"/>
            <a:ext cx="4244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Orange – Self Correlation, Memory parameter</a:t>
            </a:r>
          </a:p>
          <a:p>
            <a:r>
              <a:rPr lang="en-US" dirty="0"/>
              <a:t>Blue – Bond Orientational Order</a:t>
            </a:r>
          </a:p>
        </p:txBody>
      </p:sp>
      <p:pic>
        <p:nvPicPr>
          <p:cNvPr id="9" name="Picture 8" descr="A blue line graph with numbers&#10;&#10;Description automatically generated">
            <a:extLst>
              <a:ext uri="{FF2B5EF4-FFF2-40B4-BE49-F238E27FC236}">
                <a16:creationId xmlns:a16="http://schemas.microsoft.com/office/drawing/2014/main" id="{CD232856-82A7-C2A3-524B-A64C6FA62C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58" y="2076165"/>
            <a:ext cx="5258829" cy="35578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D568A8-72C3-0A0C-4C2F-8CA294C304CB}"/>
              </a:ext>
            </a:extLst>
          </p:cNvPr>
          <p:cNvSpPr txBox="1"/>
          <p:nvPr/>
        </p:nvSpPr>
        <p:spPr>
          <a:xfrm>
            <a:off x="345755" y="3429000"/>
            <a:ext cx="82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5D3474-69B6-8C07-684B-A2C5157A8C65}"/>
              </a:ext>
            </a:extLst>
          </p:cNvPr>
          <p:cNvSpPr txBox="1"/>
          <p:nvPr/>
        </p:nvSpPr>
        <p:spPr>
          <a:xfrm>
            <a:off x="2306435" y="5615582"/>
            <a:ext cx="1890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Parameter</a:t>
            </a:r>
          </a:p>
        </p:txBody>
      </p:sp>
    </p:spTree>
    <p:extLst>
      <p:ext uri="{BB962C8B-B14F-4D97-AF65-F5344CB8AC3E}">
        <p14:creationId xmlns:p14="http://schemas.microsoft.com/office/powerpoint/2010/main" val="404541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2E45C-5B76-9DF7-C362-E016083FA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2443A-F2EE-7032-6B8C-AE9D64E24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Results show a trend of non-equilibrium dynamics resulting in the system having distributions wider than the conventional Maxwell-Boltzmann distributions.</a:t>
            </a:r>
          </a:p>
          <a:p>
            <a:r>
              <a:rPr lang="en-US" dirty="0"/>
              <a:t>The most wide-spread Thermostats in the MD community enforce a said Gaussian distribution which results in these simulations failing to accurately recreate non-equilibrium phenomena such as Supercooling and glass-transitions.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AB326-93A9-924A-A1F8-6D11371E8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C0AC-9FA9-447D-BE52-8F0400FD62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82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70FC-DB29-7AB6-412C-CD552FE29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26" y="140809"/>
            <a:ext cx="10515600" cy="1325563"/>
          </a:xfrm>
        </p:spPr>
        <p:txBody>
          <a:bodyPr/>
          <a:lstStyle/>
          <a:p>
            <a:r>
              <a:rPr lang="en-US" dirty="0"/>
              <a:t>3D </a:t>
            </a:r>
            <a:r>
              <a:rPr lang="en-US" dirty="0" err="1"/>
              <a:t>lammps</a:t>
            </a:r>
            <a:r>
              <a:rPr lang="en-US" dirty="0"/>
              <a:t> model </a:t>
            </a:r>
          </a:p>
        </p:txBody>
      </p:sp>
      <p:pic>
        <p:nvPicPr>
          <p:cNvPr id="5" name="Content Placeholder 4" descr="A graph of a number of blue bars&#10;&#10;Description automatically generated">
            <a:extLst>
              <a:ext uri="{FF2B5EF4-FFF2-40B4-BE49-F238E27FC236}">
                <a16:creationId xmlns:a16="http://schemas.microsoft.com/office/drawing/2014/main" id="{0188587E-F6A6-9A6F-9B66-FA73B5DEDC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92" y="1335087"/>
            <a:ext cx="6757423" cy="506806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85D714-A8AC-545F-F2E7-45D7528DD33D}"/>
              </a:ext>
            </a:extLst>
          </p:cNvPr>
          <p:cNvSpPr txBox="1"/>
          <p:nvPr/>
        </p:nvSpPr>
        <p:spPr>
          <a:xfrm>
            <a:off x="1078474" y="2782669"/>
            <a:ext cx="1101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Particle Number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1F4F1C-376C-8EFE-B418-1EED23597BE1}"/>
              </a:ext>
            </a:extLst>
          </p:cNvPr>
          <p:cNvSpPr txBox="1"/>
          <p:nvPr/>
        </p:nvSpPr>
        <p:spPr>
          <a:xfrm>
            <a:off x="4553527" y="6160655"/>
            <a:ext cx="190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Epot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9CFB8-3C36-1845-64A7-79688C8B492D}"/>
              </a:ext>
            </a:extLst>
          </p:cNvPr>
          <p:cNvSpPr txBox="1"/>
          <p:nvPr/>
        </p:nvSpPr>
        <p:spPr>
          <a:xfrm>
            <a:off x="8386615" y="1773382"/>
            <a:ext cx="2918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25000 MD particles of Al, Ni, Zr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Melting Temperature ~ 1550K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1747C8-75A5-1855-B0A4-1577811D4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C0AC-9FA9-447D-BE52-8F0400FD62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29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42661-8182-7441-5E87-D1B3D2E99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Supercooling and Crystallization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0672C-07AD-28A0-CD2F-6C3898F9B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596513" cy="4486275"/>
          </a:xfrm>
        </p:spPr>
        <p:txBody>
          <a:bodyPr>
            <a:normAutofit/>
          </a:bodyPr>
          <a:lstStyle/>
          <a:p>
            <a:r>
              <a:rPr lang="en-US" dirty="0"/>
              <a:t> Systems typically exhibit phase transitions at certain temperatures</a:t>
            </a:r>
          </a:p>
          <a:p>
            <a:r>
              <a:rPr lang="en-US" dirty="0"/>
              <a:t>The character of conventional transitions usually  depends on universal quantities such as the symmetries of the Hamiltonian and the number of dimensions.  </a:t>
            </a:r>
          </a:p>
          <a:p>
            <a:r>
              <a:rPr lang="en-US" dirty="0"/>
              <a:t>In supercooled or superheated systems, the behavior of the systems may depend on the rate of cooling or heating.  </a:t>
            </a:r>
          </a:p>
          <a:p>
            <a:r>
              <a:rPr lang="en-US" dirty="0"/>
              <a:t>In systems that are rapidly cooled or heated, kinetics may play dominant roles. For instance, even if the usual conditions are met, solidification need not occur.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F5478-6695-9A2B-D587-D112E4479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C192-B5A9-4BA5-960D-1B129AFC81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21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0E89C-2CBE-E60D-CFFE-246114933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763" y="0"/>
            <a:ext cx="10515600" cy="1325563"/>
          </a:xfrm>
        </p:spPr>
        <p:txBody>
          <a:bodyPr/>
          <a:lstStyle/>
          <a:p>
            <a:r>
              <a:rPr lang="en-US" dirty="0"/>
              <a:t>Distance between humps</a:t>
            </a:r>
          </a:p>
        </p:txBody>
      </p:sp>
      <p:pic>
        <p:nvPicPr>
          <p:cNvPr id="5" name="Content Placeholder 4" descr="A graph of a number of points&#10;&#10;Description automatically generated with medium confidence">
            <a:extLst>
              <a:ext uri="{FF2B5EF4-FFF2-40B4-BE49-F238E27FC236}">
                <a16:creationId xmlns:a16="http://schemas.microsoft.com/office/drawing/2014/main" id="{14494655-32E2-2BA0-FDD6-002901EFD2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180" y="1325563"/>
            <a:ext cx="7012330" cy="5259247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C39CE-325F-AF68-90A3-A4485DBB1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C0AC-9FA9-447D-BE52-8F0400FD62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13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63297-18CE-1D3A-376C-11E4FD83D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for per atom Stress</a:t>
            </a:r>
          </a:p>
        </p:txBody>
      </p:sp>
      <p:pic>
        <p:nvPicPr>
          <p:cNvPr id="5" name="Content Placeholder 4" descr="A graph of a stress-filled distribution&#10;&#10;Description automatically generated with medium confidence">
            <a:extLst>
              <a:ext uri="{FF2B5EF4-FFF2-40B4-BE49-F238E27FC236}">
                <a16:creationId xmlns:a16="http://schemas.microsoft.com/office/drawing/2014/main" id="{E5CE4B61-F31F-7F64-CB98-08FE3367F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23" y="2039861"/>
            <a:ext cx="5420113" cy="4065085"/>
          </a:xfrm>
        </p:spPr>
      </p:pic>
      <p:pic>
        <p:nvPicPr>
          <p:cNvPr id="6" name="Content Placeholder 4" descr="A graph of a stress-filled distribution&#10;&#10;Description automatically generated with medium confidence">
            <a:extLst>
              <a:ext uri="{FF2B5EF4-FFF2-40B4-BE49-F238E27FC236}">
                <a16:creationId xmlns:a16="http://schemas.microsoft.com/office/drawing/2014/main" id="{7FBEF43F-B966-8F1A-F6D6-3CF907F73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22" y="2039860"/>
            <a:ext cx="5420113" cy="4065085"/>
          </a:xfrm>
          <a:prstGeom prst="rect">
            <a:avLst/>
          </a:prstGeom>
        </p:spPr>
      </p:pic>
      <p:pic>
        <p:nvPicPr>
          <p:cNvPr id="10" name="Content Placeholder 4" descr="A graph of a stress-filled distribution&#10;&#10;Description automatically generated with medium confidence">
            <a:extLst>
              <a:ext uri="{FF2B5EF4-FFF2-40B4-BE49-F238E27FC236}">
                <a16:creationId xmlns:a16="http://schemas.microsoft.com/office/drawing/2014/main" id="{2BD9DB94-027D-00BE-3960-04D1DAC5E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39860"/>
            <a:ext cx="5420113" cy="40650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A15B257-F9B3-7370-8AE5-A6394D6CC0A5}"/>
                  </a:ext>
                </a:extLst>
              </p14:cNvPr>
              <p14:cNvContentPartPr/>
              <p14:nvPr/>
            </p14:nvContentPartPr>
            <p14:xfrm>
              <a:off x="6823345" y="3647017"/>
              <a:ext cx="4064400" cy="2003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A15B257-F9B3-7370-8AE5-A6394D6CC0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17225" y="3640897"/>
                <a:ext cx="4076640" cy="20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695689C-B1CF-57B6-23D7-4D20853848B3}"/>
                  </a:ext>
                </a:extLst>
              </p14:cNvPr>
              <p14:cNvContentPartPr/>
              <p14:nvPr/>
            </p14:nvContentPartPr>
            <p14:xfrm>
              <a:off x="7801825" y="2561977"/>
              <a:ext cx="360" cy="30920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695689C-B1CF-57B6-23D7-4D20853848B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95705" y="2555857"/>
                <a:ext cx="12600" cy="31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9EC730F-6342-3AA6-9D4A-F9680EADDC49}"/>
                  </a:ext>
                </a:extLst>
              </p14:cNvPr>
              <p14:cNvContentPartPr/>
              <p14:nvPr/>
            </p14:nvContentPartPr>
            <p14:xfrm>
              <a:off x="7473865" y="3666097"/>
              <a:ext cx="360" cy="19868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9EC730F-6342-3AA6-9D4A-F9680EADDC4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67745" y="3659977"/>
                <a:ext cx="12600" cy="199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34E0F183-873D-4A3F-5FDE-5B930900404A}"/>
              </a:ext>
            </a:extLst>
          </p:cNvPr>
          <p:cNvGrpSpPr/>
          <p:nvPr/>
        </p:nvGrpSpPr>
        <p:grpSpPr>
          <a:xfrm>
            <a:off x="7867345" y="4485457"/>
            <a:ext cx="512640" cy="1207440"/>
            <a:chOff x="7867345" y="4485457"/>
            <a:chExt cx="512640" cy="120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5BAF244-CC33-EA4E-E4B2-FEE43D84E4B5}"/>
                    </a:ext>
                  </a:extLst>
                </p14:cNvPr>
                <p14:cNvContentPartPr/>
                <p14:nvPr/>
              </p14:nvContentPartPr>
              <p14:xfrm>
                <a:off x="7867345" y="5667337"/>
                <a:ext cx="36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5BAF244-CC33-EA4E-E4B2-FEE43D84E4B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861225" y="5661217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1102483-F396-B6B2-6409-9736A5F5B930}"/>
                    </a:ext>
                  </a:extLst>
                </p14:cNvPr>
                <p14:cNvContentPartPr/>
                <p14:nvPr/>
              </p14:nvContentPartPr>
              <p14:xfrm>
                <a:off x="7875625" y="5659057"/>
                <a:ext cx="36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1102483-F396-B6B2-6409-9736A5F5B93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869505" y="5652937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DE2781E-581B-CB39-5C93-D93C34EEC738}"/>
                    </a:ext>
                  </a:extLst>
                </p14:cNvPr>
                <p14:cNvContentPartPr/>
                <p14:nvPr/>
              </p14:nvContentPartPr>
              <p14:xfrm>
                <a:off x="7875625" y="5659057"/>
                <a:ext cx="36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DE2781E-581B-CB39-5C93-D93C34EEC73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869505" y="5652937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A47BD66-2E4A-E555-CA46-E6772E8C73F8}"/>
                    </a:ext>
                  </a:extLst>
                </p14:cNvPr>
                <p14:cNvContentPartPr/>
                <p14:nvPr/>
              </p14:nvContentPartPr>
              <p14:xfrm>
                <a:off x="8379625" y="4485457"/>
                <a:ext cx="360" cy="1207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A47BD66-2E4A-E555-CA46-E6772E8C73F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373505" y="4479337"/>
                  <a:ext cx="12600" cy="12196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4F396DE7-01C3-526F-394C-338347B5B2F5}"/>
              </a:ext>
            </a:extLst>
          </p:cNvPr>
          <p:cNvSpPr txBox="1"/>
          <p:nvPr/>
        </p:nvSpPr>
        <p:spPr>
          <a:xfrm>
            <a:off x="7711984" y="5630257"/>
            <a:ext cx="214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C1036A8-2FDF-530C-B9B0-9B041D78686B}"/>
              </a:ext>
            </a:extLst>
          </p:cNvPr>
          <p:cNvSpPr txBox="1"/>
          <p:nvPr/>
        </p:nvSpPr>
        <p:spPr>
          <a:xfrm>
            <a:off x="7339350" y="5630257"/>
            <a:ext cx="345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BCAD7AA-C411-C96A-6DEA-86B85782EFB8}"/>
              </a:ext>
            </a:extLst>
          </p:cNvPr>
          <p:cNvSpPr txBox="1"/>
          <p:nvPr/>
        </p:nvSpPr>
        <p:spPr>
          <a:xfrm>
            <a:off x="8209727" y="5630257"/>
            <a:ext cx="485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83DDD0F-BD56-EFF0-BD1D-3B4B02E86F22}"/>
              </a:ext>
            </a:extLst>
          </p:cNvPr>
          <p:cNvGrpSpPr/>
          <p:nvPr/>
        </p:nvGrpSpPr>
        <p:grpSpPr>
          <a:xfrm>
            <a:off x="8395105" y="4666897"/>
            <a:ext cx="2327400" cy="1038600"/>
            <a:chOff x="8395105" y="4666897"/>
            <a:chExt cx="2327400" cy="103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636344B-1BB4-2C46-3BDA-39114029B13A}"/>
                    </a:ext>
                  </a:extLst>
                </p14:cNvPr>
                <p14:cNvContentPartPr/>
                <p14:nvPr/>
              </p14:nvContentPartPr>
              <p14:xfrm>
                <a:off x="8395105" y="4666897"/>
                <a:ext cx="171360" cy="285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636344B-1BB4-2C46-3BDA-39114029B13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388985" y="4660777"/>
                  <a:ext cx="1836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C4C263E-970B-AF6C-C8E6-2024EF54961C}"/>
                    </a:ext>
                  </a:extLst>
                </p14:cNvPr>
                <p14:cNvContentPartPr/>
                <p14:nvPr/>
              </p14:nvContentPartPr>
              <p14:xfrm>
                <a:off x="8608945" y="4839337"/>
                <a:ext cx="241920" cy="284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C4C263E-970B-AF6C-C8E6-2024EF54961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602825" y="4833217"/>
                  <a:ext cx="2541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AFABDA9-3AA4-D257-135C-1D5967A25BAF}"/>
                    </a:ext>
                  </a:extLst>
                </p14:cNvPr>
                <p14:cNvContentPartPr/>
                <p14:nvPr/>
              </p14:nvContentPartPr>
              <p14:xfrm>
                <a:off x="8771305" y="4977217"/>
                <a:ext cx="355680" cy="299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AFABDA9-3AA4-D257-135C-1D5967A25BA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765185" y="4971097"/>
                  <a:ext cx="3679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2E7013E-B74F-6152-487F-327F541741FB}"/>
                    </a:ext>
                  </a:extLst>
                </p14:cNvPr>
                <p14:cNvContentPartPr/>
                <p14:nvPr/>
              </p14:nvContentPartPr>
              <p14:xfrm>
                <a:off x="8969305" y="5141017"/>
                <a:ext cx="502920" cy="247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2E7013E-B74F-6152-487F-327F541741F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963185" y="5134897"/>
                  <a:ext cx="5151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3BE333C-99AE-CC54-CF13-E49C746235E3}"/>
                    </a:ext>
                  </a:extLst>
                </p14:cNvPr>
                <p14:cNvContentPartPr/>
                <p14:nvPr/>
              </p14:nvContentPartPr>
              <p14:xfrm>
                <a:off x="9183505" y="5270617"/>
                <a:ext cx="478080" cy="228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3BE333C-99AE-CC54-CF13-E49C746235E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177385" y="5264497"/>
                  <a:ext cx="4903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8B18D04-D08F-0D63-B7F4-532220DF646E}"/>
                    </a:ext>
                  </a:extLst>
                </p14:cNvPr>
                <p14:cNvContentPartPr/>
                <p14:nvPr/>
              </p14:nvContentPartPr>
              <p14:xfrm>
                <a:off x="9521185" y="5348017"/>
                <a:ext cx="502560" cy="291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8B18D04-D08F-0D63-B7F4-532220DF646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515065" y="5341897"/>
                  <a:ext cx="5148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9DD7CB6-7433-880C-BAA0-B6F1AD7F0E6D}"/>
                    </a:ext>
                  </a:extLst>
                </p14:cNvPr>
                <p14:cNvContentPartPr/>
                <p14:nvPr/>
              </p14:nvContentPartPr>
              <p14:xfrm>
                <a:off x="9834385" y="5443057"/>
                <a:ext cx="388080" cy="151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9DD7CB6-7433-880C-BAA0-B6F1AD7F0E6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828265" y="5436937"/>
                  <a:ext cx="4003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50511B7-F3F1-E6CB-CD59-D104675F71AF}"/>
                    </a:ext>
                  </a:extLst>
                </p14:cNvPr>
                <p14:cNvContentPartPr/>
                <p14:nvPr/>
              </p14:nvContentPartPr>
              <p14:xfrm>
                <a:off x="10122745" y="5520457"/>
                <a:ext cx="358920" cy="185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50511B7-F3F1-E6CB-CD59-D104675F71A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116625" y="5514337"/>
                  <a:ext cx="3711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4A98CBD-E7B0-CFC9-B91C-333D285FAF1B}"/>
                    </a:ext>
                  </a:extLst>
                </p14:cNvPr>
                <p14:cNvContentPartPr/>
                <p14:nvPr/>
              </p14:nvContentPartPr>
              <p14:xfrm>
                <a:off x="10568065" y="5624497"/>
                <a:ext cx="154440" cy="52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4A98CBD-E7B0-CFC9-B91C-333D285FAF1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561945" y="5618377"/>
                  <a:ext cx="1666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8C92DDB-1666-98C1-9CCF-F2A26D3B48BA}"/>
                    </a:ext>
                  </a:extLst>
                </p14:cNvPr>
                <p14:cNvContentPartPr/>
                <p14:nvPr/>
              </p14:nvContentPartPr>
              <p14:xfrm>
                <a:off x="8518945" y="4770217"/>
                <a:ext cx="176760" cy="289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8C92DDB-1666-98C1-9CCF-F2A26D3B48B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512825" y="4764097"/>
                  <a:ext cx="1890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6FBED82-0AA3-A992-0DDC-F0B1481FFB22}"/>
                    </a:ext>
                  </a:extLst>
                </p14:cNvPr>
                <p14:cNvContentPartPr/>
                <p14:nvPr/>
              </p14:nvContentPartPr>
              <p14:xfrm>
                <a:off x="8865985" y="5123737"/>
                <a:ext cx="407520" cy="273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6FBED82-0AA3-A992-0DDC-F0B1481FFB2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859865" y="5117617"/>
                  <a:ext cx="4197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A1462C2-49B8-E575-17D4-D9641EB9B34F}"/>
                    </a:ext>
                  </a:extLst>
                </p14:cNvPr>
                <p14:cNvContentPartPr/>
                <p14:nvPr/>
              </p14:nvContentPartPr>
              <p14:xfrm>
                <a:off x="8675905" y="4916737"/>
                <a:ext cx="252720" cy="351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A1462C2-49B8-E575-17D4-D9641EB9B34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669785" y="4910617"/>
                  <a:ext cx="26496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F68DFEC-B83C-16D2-F4BE-8D9B02E56BBA}"/>
                    </a:ext>
                  </a:extLst>
                </p14:cNvPr>
                <p14:cNvContentPartPr/>
                <p14:nvPr/>
              </p14:nvContentPartPr>
              <p14:xfrm>
                <a:off x="9305905" y="5339737"/>
                <a:ext cx="407880" cy="195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F68DFEC-B83C-16D2-F4BE-8D9B02E56BB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299785" y="5333617"/>
                  <a:ext cx="4201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0C8E476-9663-BE00-11B9-6A65FAF0F07E}"/>
                    </a:ext>
                  </a:extLst>
                </p14:cNvPr>
                <p14:cNvContentPartPr/>
                <p14:nvPr/>
              </p14:nvContentPartPr>
              <p14:xfrm>
                <a:off x="9072985" y="5210137"/>
                <a:ext cx="416520" cy="230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0C8E476-9663-BE00-11B9-6A65FAF0F07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066865" y="5204017"/>
                  <a:ext cx="4287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0C941F6-9379-C4ED-C148-405DCB6CD6B6}"/>
                    </a:ext>
                  </a:extLst>
                </p14:cNvPr>
                <p14:cNvContentPartPr/>
                <p14:nvPr/>
              </p14:nvContentPartPr>
              <p14:xfrm>
                <a:off x="8821705" y="5063617"/>
                <a:ext cx="383040" cy="247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0C941F6-9379-C4ED-C148-405DCB6CD6B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815585" y="5057497"/>
                  <a:ext cx="395280" cy="2595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7" name="Slide Number Placeholder 66">
            <a:extLst>
              <a:ext uri="{FF2B5EF4-FFF2-40B4-BE49-F238E27FC236}">
                <a16:creationId xmlns:a16="http://schemas.microsoft.com/office/drawing/2014/main" id="{2891413F-05F5-AD88-F06F-33A622E5B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C0AC-9FA9-447D-BE52-8F0400FD62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97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2EF52-F846-925F-3CDA-433CDF25E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0308"/>
            <a:ext cx="10515600" cy="1325563"/>
          </a:xfrm>
        </p:spPr>
        <p:txBody>
          <a:bodyPr/>
          <a:lstStyle/>
          <a:p>
            <a:r>
              <a:rPr lang="en-US" dirty="0"/>
              <a:t>Results for stress distributions versus viscosity</a:t>
            </a:r>
          </a:p>
        </p:txBody>
      </p:sp>
      <p:pic>
        <p:nvPicPr>
          <p:cNvPr id="5" name="Content Placeholder 4" descr="A graph with numbers and points&#10;&#10;Description automatically generated">
            <a:extLst>
              <a:ext uri="{FF2B5EF4-FFF2-40B4-BE49-F238E27FC236}">
                <a16:creationId xmlns:a16="http://schemas.microsoft.com/office/drawing/2014/main" id="{739EB8E3-75F3-48A8-4F84-2B5CBD8EE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25871"/>
            <a:ext cx="6147473" cy="4610605"/>
          </a:xfrm>
        </p:spPr>
      </p:pic>
      <p:pic>
        <p:nvPicPr>
          <p:cNvPr id="7" name="Picture 6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D2F6A00E-F2BC-2CB0-819D-0B1627828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08" y="1688469"/>
            <a:ext cx="6147473" cy="461060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23E386-2D05-C91A-0622-DF9078F96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C0AC-9FA9-447D-BE52-8F0400FD62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6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6C88B-05E4-B934-F66C-C667F6BF3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436" y="105280"/>
            <a:ext cx="10515600" cy="1325563"/>
          </a:xfrm>
        </p:spPr>
        <p:txBody>
          <a:bodyPr/>
          <a:lstStyle/>
          <a:p>
            <a:r>
              <a:rPr lang="en-US" dirty="0"/>
              <a:t>Different Cutoffs</a:t>
            </a:r>
          </a:p>
        </p:txBody>
      </p:sp>
      <p:pic>
        <p:nvPicPr>
          <p:cNvPr id="5" name="Content Placeholder 4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19FC7963-D81D-BA17-7C23-F19A62748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708" y="1430843"/>
            <a:ext cx="6650856" cy="498814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69D233-2984-2DBB-B64A-422395F83A45}"/>
              </a:ext>
            </a:extLst>
          </p:cNvPr>
          <p:cNvSpPr txBox="1"/>
          <p:nvPr/>
        </p:nvSpPr>
        <p:spPr>
          <a:xfrm>
            <a:off x="2542599" y="3256340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000F43-7EC6-EFAF-EEFF-050BB19ED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C0AC-9FA9-447D-BE52-8F0400FD62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7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9C3F3-7DA2-A12D-A4A8-C30C0A555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91" y="22658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Mean Kurt V Time</a:t>
            </a:r>
          </a:p>
        </p:txBody>
      </p:sp>
      <p:pic>
        <p:nvPicPr>
          <p:cNvPr id="5" name="Picture 4" descr="A graph showing a line&#10;&#10;Description automatically generated">
            <a:extLst>
              <a:ext uri="{FF2B5EF4-FFF2-40B4-BE49-F238E27FC236}">
                <a16:creationId xmlns:a16="http://schemas.microsoft.com/office/drawing/2014/main" id="{BB84118C-F2CF-3323-E3C5-EA216DE7B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91" y="1890906"/>
            <a:ext cx="5922818" cy="44421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6B6532-F6AE-E6DE-FF99-CF2CA7975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105" y="3289204"/>
            <a:ext cx="3544125" cy="73475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8E68F-7072-4A9C-906B-EEF7EA6BA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C0AC-9FA9-447D-BE52-8F0400FD62B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72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F0FCB-6F04-F6F6-70B9-CDBD9F0A1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8257"/>
            <a:ext cx="10515600" cy="1325563"/>
          </a:xfrm>
        </p:spPr>
        <p:txBody>
          <a:bodyPr/>
          <a:lstStyle/>
          <a:p>
            <a:r>
              <a:rPr lang="en-US" dirty="0"/>
              <a:t>Future Plans.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59E27F-6EF9-4D63-7154-79F2FB0FA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C0AC-9FA9-447D-BE52-8F0400FD62BF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6B4754-0877-C45A-6E30-CDEC3B443358}"/>
              </a:ext>
            </a:extLst>
          </p:cNvPr>
          <p:cNvSpPr txBox="1"/>
          <p:nvPr/>
        </p:nvSpPr>
        <p:spPr>
          <a:xfrm>
            <a:off x="690113" y="1807527"/>
            <a:ext cx="103516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2D paper kurtosis and order parameter, energy densities, structure, dynamical measures (submit Jan-Feb 2024)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Rework of my previous thermostat project (March -April 2024)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3D paper (same measures as in 2D as well as stresses, ....)- a system that crystallizes with a thermostat at long times in comparison to the </a:t>
            </a:r>
            <a:r>
              <a:rPr lang="en-US" dirty="0" err="1"/>
              <a:t>lammps</a:t>
            </a:r>
            <a:r>
              <a:rPr lang="en-US" dirty="0"/>
              <a:t> model.  (~ June-August 2024)</a:t>
            </a:r>
          </a:p>
        </p:txBody>
      </p:sp>
    </p:spTree>
    <p:extLst>
      <p:ext uri="{BB962C8B-B14F-4D97-AF65-F5344CB8AC3E}">
        <p14:creationId xmlns:p14="http://schemas.microsoft.com/office/powerpoint/2010/main" val="3614709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0FE89-46C9-17D9-D147-B4BB78E69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89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Dynamical Heterogeneity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5A428-83B6-8DAC-37DC-03AC3FBA9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C0AC-9FA9-447D-BE52-8F0400FD62BF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A diagram of different types of liquid&#10;&#10;Description automatically generated">
            <a:extLst>
              <a:ext uri="{FF2B5EF4-FFF2-40B4-BE49-F238E27FC236}">
                <a16:creationId xmlns:a16="http://schemas.microsoft.com/office/drawing/2014/main" id="{5E61D18E-C4E2-FDA8-E635-53FC0556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285" y="1811761"/>
            <a:ext cx="7381315" cy="412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56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0FE89-46C9-17D9-D147-B4BB78E69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Dynamical Heterogeneity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5A428-83B6-8DAC-37DC-03AC3FBA9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C0AC-9FA9-447D-BE52-8F0400FD62BF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A diagram of a graph and a diagram of a graph&#10;&#10;Description automatically generated">
            <a:extLst>
              <a:ext uri="{FF2B5EF4-FFF2-40B4-BE49-F238E27FC236}">
                <a16:creationId xmlns:a16="http://schemas.microsoft.com/office/drawing/2014/main" id="{F92E9029-A553-42EF-64BF-8DF74B69D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8" y="1369400"/>
            <a:ext cx="7359773" cy="4986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13609B-2F35-A5A4-BF42-00734D778136}"/>
              </a:ext>
            </a:extLst>
          </p:cNvPr>
          <p:cNvSpPr txBox="1"/>
          <p:nvPr/>
        </p:nvSpPr>
        <p:spPr>
          <a:xfrm>
            <a:off x="8378408" y="2257553"/>
            <a:ext cx="3165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Dynamical Propensity – Mean square displacement in a sample time segment</a:t>
            </a:r>
          </a:p>
        </p:txBody>
      </p:sp>
    </p:spTree>
    <p:extLst>
      <p:ext uri="{BB962C8B-B14F-4D97-AF65-F5344CB8AC3E}">
        <p14:creationId xmlns:p14="http://schemas.microsoft.com/office/powerpoint/2010/main" val="4027629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B57DF3-DD28-D22E-C415-3772E0288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640" y="684154"/>
            <a:ext cx="8559359" cy="66342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DA2DCF-ACFD-A03B-FE4F-76B8AB0A7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689" y="-7067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Molecular Dynamics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45805-1F28-C401-3586-A01B23567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C192-B5A9-4BA5-960D-1B129AFC81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65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6F5C9-D4C0-795C-457B-E8BE5B0AF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Lennard-Jones Potential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96937A-6B91-FC58-4F88-FE6AF5B82B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0209" y="2260382"/>
            <a:ext cx="5805791" cy="1168618"/>
          </a:xfr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3CC2A33-AC6A-F393-A73A-BC9F1AF89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870" y="1767557"/>
            <a:ext cx="6800921" cy="42699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DFC345-E344-D445-657A-DC60B4621B28}"/>
              </a:ext>
            </a:extLst>
          </p:cNvPr>
          <p:cNvSpPr txBox="1"/>
          <p:nvPr/>
        </p:nvSpPr>
        <p:spPr>
          <a:xfrm>
            <a:off x="518474" y="3629320"/>
            <a:ext cx="44777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 is the distance between two interacting particles.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σ is the </a:t>
            </a:r>
            <a:r>
              <a:rPr lang="en-US" dirty="0" err="1"/>
              <a:t>the</a:t>
            </a:r>
            <a:r>
              <a:rPr lang="en-US" dirty="0"/>
              <a:t> equilibrium distance between two particles.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ε is the strength of the bond. (depth of potential)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308DE-E420-B65F-0FCB-DAFA0E047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C192-B5A9-4BA5-960D-1B129AFC81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91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4DCC2-2DC2-848D-20A3-FCB5148AF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Thermostats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B8625-CDDB-4FC9-9289-D259246FC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part of MD simulations are defining the statistical ensemble and Temperature of the system. </a:t>
            </a:r>
          </a:p>
          <a:p>
            <a:r>
              <a:rPr lang="en-US" dirty="0"/>
              <a:t>This is usually done through employment of numerical thermostats which scale all velocities to align them with expected distributions. </a:t>
            </a:r>
          </a:p>
          <a:p>
            <a:r>
              <a:rPr lang="en-US" dirty="0"/>
              <a:t> Nose-Hoover, Berendsen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3C89E-CF72-70C1-2FD8-B4710080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C192-B5A9-4BA5-960D-1B129AFC81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0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CFAE7-68CF-8A58-559F-5F3213F8D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004" y="64668"/>
            <a:ext cx="10515600" cy="1325563"/>
          </a:xfrm>
        </p:spPr>
        <p:txBody>
          <a:bodyPr/>
          <a:lstStyle/>
          <a:p>
            <a:r>
              <a:rPr lang="en-US" dirty="0"/>
              <a:t>2D Lennard-Jones Molecular Dynamics</a:t>
            </a:r>
          </a:p>
        </p:txBody>
      </p:sp>
      <p:pic>
        <p:nvPicPr>
          <p:cNvPr id="5" name="Content Placeholder 4" descr="Chart&#10;&#10;Description automatically generated with low confidence">
            <a:extLst>
              <a:ext uri="{FF2B5EF4-FFF2-40B4-BE49-F238E27FC236}">
                <a16:creationId xmlns:a16="http://schemas.microsoft.com/office/drawing/2014/main" id="{20985D15-1B49-CA70-0E53-154743DA5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89" y="1512143"/>
            <a:ext cx="9609122" cy="4684447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CA72B7-0649-AFE3-4794-8517A699E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C192-B5A9-4BA5-960D-1B129AFC81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73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91ADC-C877-AC9A-108F-64FDF0224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Kurtosis of Velocity of the 2d MD model</a:t>
            </a:r>
          </a:p>
        </p:txBody>
      </p:sp>
      <p:pic>
        <p:nvPicPr>
          <p:cNvPr id="7" name="Picture 6" descr="A graph showing a number of data&#10;&#10;Description automatically generated">
            <a:extLst>
              <a:ext uri="{FF2B5EF4-FFF2-40B4-BE49-F238E27FC236}">
                <a16:creationId xmlns:a16="http://schemas.microsoft.com/office/drawing/2014/main" id="{B184CCA8-942C-D82E-3178-DAA1E2898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57" y="1690688"/>
            <a:ext cx="5699142" cy="41605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8EC5AF-B486-9830-C291-352F3D08B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897" y="2697471"/>
            <a:ext cx="5028579" cy="802312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E229066-5747-4358-AEA7-C367F1D8A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C0AC-9FA9-447D-BE52-8F0400FD62BF}" type="slidenum">
              <a:rPr lang="en-US" smtClean="0"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B0093-3415-F7E1-1231-150B37417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5461" y="3991594"/>
            <a:ext cx="3770278" cy="7816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C95746-2ED2-BB31-86AE-DF3FBA97885E}"/>
              </a:ext>
            </a:extLst>
          </p:cNvPr>
          <p:cNvSpPr txBox="1"/>
          <p:nvPr/>
        </p:nvSpPr>
        <p:spPr>
          <a:xfrm>
            <a:off x="6833956" y="4954547"/>
            <a:ext cx="3861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volatility of Kurtosis prompts us to used a relaxed temporal mean as a relevant Parameter.   </a:t>
            </a:r>
          </a:p>
        </p:txBody>
      </p:sp>
    </p:spTree>
    <p:extLst>
      <p:ext uri="{BB962C8B-B14F-4D97-AF65-F5344CB8AC3E}">
        <p14:creationId xmlns:p14="http://schemas.microsoft.com/office/powerpoint/2010/main" val="669921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542</Words>
  <Application>Microsoft Office PowerPoint</Application>
  <PresentationFormat>Widescreen</PresentationFormat>
  <Paragraphs>95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Non-equilibrium Dynamics of Lennard-Jones Liquids</vt:lpstr>
      <vt:lpstr> Supercooling and Crystallization </vt:lpstr>
      <vt:lpstr>Dynamical Heterogeneity</vt:lpstr>
      <vt:lpstr>Dynamical Heterogeneity</vt:lpstr>
      <vt:lpstr>Molecular Dynamics</vt:lpstr>
      <vt:lpstr>Lennard-Jones Potential</vt:lpstr>
      <vt:lpstr>Thermostats</vt:lpstr>
      <vt:lpstr>2D Lennard-Jones Molecular Dynamics</vt:lpstr>
      <vt:lpstr>Kurtosis of Velocity of the 2d MD model</vt:lpstr>
      <vt:lpstr>Order Parameter</vt:lpstr>
      <vt:lpstr>Thermostat</vt:lpstr>
      <vt:lpstr>Thermostat Off</vt:lpstr>
      <vt:lpstr>Order Vs Temp</vt:lpstr>
      <vt:lpstr>Mean Kurtosis with and without the thermostat</vt:lpstr>
      <vt:lpstr>3D model</vt:lpstr>
      <vt:lpstr>Results for 3D Crystals </vt:lpstr>
      <vt:lpstr>Supercooling in 3D</vt:lpstr>
      <vt:lpstr>Conclusions</vt:lpstr>
      <vt:lpstr>3D lammps model </vt:lpstr>
      <vt:lpstr>Distance between humps</vt:lpstr>
      <vt:lpstr>Distribution for per atom Stress</vt:lpstr>
      <vt:lpstr>Results for stress distributions versus viscosity</vt:lpstr>
      <vt:lpstr>Different Cutoffs</vt:lpstr>
      <vt:lpstr>Mean Kurt V Time</vt:lpstr>
      <vt:lpstr>Future Plans.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Committee meeting talk</dc:title>
  <dc:creator>Tsereteli, Giorgi</dc:creator>
  <cp:lastModifiedBy>Tsereteli, Giorgi</cp:lastModifiedBy>
  <cp:revision>5</cp:revision>
  <dcterms:created xsi:type="dcterms:W3CDTF">2023-12-07T04:13:13Z</dcterms:created>
  <dcterms:modified xsi:type="dcterms:W3CDTF">2024-08-06T15:30:23Z</dcterms:modified>
</cp:coreProperties>
</file>