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279" r:id="rId4"/>
    <p:sldId id="272" r:id="rId5"/>
    <p:sldId id="273" r:id="rId6"/>
    <p:sldId id="274" r:id="rId7"/>
    <p:sldId id="264" r:id="rId8"/>
    <p:sldId id="284" r:id="rId9"/>
    <p:sldId id="262" r:id="rId10"/>
    <p:sldId id="263" r:id="rId11"/>
    <p:sldId id="266" r:id="rId12"/>
    <p:sldId id="267" r:id="rId13"/>
    <p:sldId id="280" r:id="rId14"/>
    <p:sldId id="268" r:id="rId15"/>
    <p:sldId id="271" r:id="rId16"/>
    <p:sldId id="276" r:id="rId17"/>
    <p:sldId id="281" r:id="rId18"/>
    <p:sldId id="283" r:id="rId19"/>
  </p:sldIdLst>
  <p:sldSz cx="12192000" cy="6858000"/>
  <p:notesSz cx="6858000" cy="9144000"/>
  <p:defaultTextStyle>
    <a:defPPr>
      <a:defRPr lang="ka-G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5D6"/>
    <a:srgbClr val="0418D2"/>
    <a:srgbClr val="FDF4ED"/>
    <a:srgbClr val="FDF0E7"/>
    <a:srgbClr val="FCEAE3"/>
    <a:srgbClr val="FCEBE0"/>
    <a:srgbClr val="FCF7E0"/>
    <a:srgbClr val="E6E6E6"/>
    <a:srgbClr val="FADBC6"/>
    <a:srgbClr val="FBD2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7" autoAdjust="0"/>
    <p:restoredTop sz="94660"/>
  </p:normalViewPr>
  <p:slideViewPr>
    <p:cSldViewPr snapToGrid="0">
      <p:cViewPr varScale="1">
        <p:scale>
          <a:sx n="78" d="100"/>
          <a:sy n="78" d="100"/>
        </p:scale>
        <p:origin x="78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0F299-1CE5-93E5-7F0F-D6F4806094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ka-GE"/>
          </a:p>
        </p:txBody>
      </p:sp>
      <p:sp>
        <p:nvSpPr>
          <p:cNvPr id="3" name="Subtitle 2">
            <a:extLst>
              <a:ext uri="{FF2B5EF4-FFF2-40B4-BE49-F238E27FC236}">
                <a16:creationId xmlns:a16="http://schemas.microsoft.com/office/drawing/2014/main" id="{F91BD915-473E-5D08-8796-4D124F6C44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ka-GE"/>
          </a:p>
        </p:txBody>
      </p:sp>
      <p:sp>
        <p:nvSpPr>
          <p:cNvPr id="4" name="Date Placeholder 3">
            <a:extLst>
              <a:ext uri="{FF2B5EF4-FFF2-40B4-BE49-F238E27FC236}">
                <a16:creationId xmlns:a16="http://schemas.microsoft.com/office/drawing/2014/main" id="{50000606-6946-6417-D14D-CC1F7A28DE79}"/>
              </a:ext>
            </a:extLst>
          </p:cNvPr>
          <p:cNvSpPr>
            <a:spLocks noGrp="1"/>
          </p:cNvSpPr>
          <p:nvPr>
            <p:ph type="dt" sz="half" idx="10"/>
          </p:nvPr>
        </p:nvSpPr>
        <p:spPr/>
        <p:txBody>
          <a:bodyPr/>
          <a:lstStyle/>
          <a:p>
            <a:fld id="{977B2EDF-C8E1-464D-8CAB-87F44297E187}" type="datetimeFigureOut">
              <a:rPr lang="ka-GE" smtClean="0"/>
              <a:t>08.08.2024</a:t>
            </a:fld>
            <a:endParaRPr lang="ka-GE"/>
          </a:p>
        </p:txBody>
      </p:sp>
      <p:sp>
        <p:nvSpPr>
          <p:cNvPr id="5" name="Footer Placeholder 4">
            <a:extLst>
              <a:ext uri="{FF2B5EF4-FFF2-40B4-BE49-F238E27FC236}">
                <a16:creationId xmlns:a16="http://schemas.microsoft.com/office/drawing/2014/main" id="{EDC299E7-A7B0-8295-AF12-1BD71948C2E6}"/>
              </a:ext>
            </a:extLst>
          </p:cNvPr>
          <p:cNvSpPr>
            <a:spLocks noGrp="1"/>
          </p:cNvSpPr>
          <p:nvPr>
            <p:ph type="ftr" sz="quarter" idx="11"/>
          </p:nvPr>
        </p:nvSpPr>
        <p:spPr/>
        <p:txBody>
          <a:bodyPr/>
          <a:lstStyle/>
          <a:p>
            <a:endParaRPr lang="ka-GE"/>
          </a:p>
        </p:txBody>
      </p:sp>
      <p:sp>
        <p:nvSpPr>
          <p:cNvPr id="6" name="Slide Number Placeholder 5">
            <a:extLst>
              <a:ext uri="{FF2B5EF4-FFF2-40B4-BE49-F238E27FC236}">
                <a16:creationId xmlns:a16="http://schemas.microsoft.com/office/drawing/2014/main" id="{C14DE053-B3A6-993A-9F25-67F07C2D1084}"/>
              </a:ext>
            </a:extLst>
          </p:cNvPr>
          <p:cNvSpPr>
            <a:spLocks noGrp="1"/>
          </p:cNvSpPr>
          <p:nvPr>
            <p:ph type="sldNum" sz="quarter" idx="12"/>
          </p:nvPr>
        </p:nvSpPr>
        <p:spPr/>
        <p:txBody>
          <a:bodyPr/>
          <a:lstStyle/>
          <a:p>
            <a:fld id="{01223500-466D-4C1D-AFF6-A0EC25DD70D6}" type="slidenum">
              <a:rPr lang="ka-GE" smtClean="0"/>
              <a:t>‹#›</a:t>
            </a:fld>
            <a:endParaRPr lang="ka-GE"/>
          </a:p>
        </p:txBody>
      </p:sp>
    </p:spTree>
    <p:extLst>
      <p:ext uri="{BB962C8B-B14F-4D97-AF65-F5344CB8AC3E}">
        <p14:creationId xmlns:p14="http://schemas.microsoft.com/office/powerpoint/2010/main" val="3715606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EC5D6-27C4-8363-61A7-CF082505FC12}"/>
              </a:ext>
            </a:extLst>
          </p:cNvPr>
          <p:cNvSpPr>
            <a:spLocks noGrp="1"/>
          </p:cNvSpPr>
          <p:nvPr>
            <p:ph type="title"/>
          </p:nvPr>
        </p:nvSpPr>
        <p:spPr/>
        <p:txBody>
          <a:bodyPr/>
          <a:lstStyle/>
          <a:p>
            <a:r>
              <a:rPr lang="en-US"/>
              <a:t>Click to edit Master title style</a:t>
            </a:r>
            <a:endParaRPr lang="ka-GE"/>
          </a:p>
        </p:txBody>
      </p:sp>
      <p:sp>
        <p:nvSpPr>
          <p:cNvPr id="3" name="Vertical Text Placeholder 2">
            <a:extLst>
              <a:ext uri="{FF2B5EF4-FFF2-40B4-BE49-F238E27FC236}">
                <a16:creationId xmlns:a16="http://schemas.microsoft.com/office/drawing/2014/main" id="{D034FD20-FFC8-E7F1-B1AA-75670EDEC9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ka-GE"/>
          </a:p>
        </p:txBody>
      </p:sp>
      <p:sp>
        <p:nvSpPr>
          <p:cNvPr id="4" name="Date Placeholder 3">
            <a:extLst>
              <a:ext uri="{FF2B5EF4-FFF2-40B4-BE49-F238E27FC236}">
                <a16:creationId xmlns:a16="http://schemas.microsoft.com/office/drawing/2014/main" id="{B2FFA1E9-70AF-E981-C820-EDC3DD80BFF2}"/>
              </a:ext>
            </a:extLst>
          </p:cNvPr>
          <p:cNvSpPr>
            <a:spLocks noGrp="1"/>
          </p:cNvSpPr>
          <p:nvPr>
            <p:ph type="dt" sz="half" idx="10"/>
          </p:nvPr>
        </p:nvSpPr>
        <p:spPr/>
        <p:txBody>
          <a:bodyPr/>
          <a:lstStyle/>
          <a:p>
            <a:fld id="{977B2EDF-C8E1-464D-8CAB-87F44297E187}" type="datetimeFigureOut">
              <a:rPr lang="ka-GE" smtClean="0"/>
              <a:t>08.08.2024</a:t>
            </a:fld>
            <a:endParaRPr lang="ka-GE"/>
          </a:p>
        </p:txBody>
      </p:sp>
      <p:sp>
        <p:nvSpPr>
          <p:cNvPr id="5" name="Footer Placeholder 4">
            <a:extLst>
              <a:ext uri="{FF2B5EF4-FFF2-40B4-BE49-F238E27FC236}">
                <a16:creationId xmlns:a16="http://schemas.microsoft.com/office/drawing/2014/main" id="{356F563B-DC1C-E927-443F-8B999E6D5D32}"/>
              </a:ext>
            </a:extLst>
          </p:cNvPr>
          <p:cNvSpPr>
            <a:spLocks noGrp="1"/>
          </p:cNvSpPr>
          <p:nvPr>
            <p:ph type="ftr" sz="quarter" idx="11"/>
          </p:nvPr>
        </p:nvSpPr>
        <p:spPr/>
        <p:txBody>
          <a:bodyPr/>
          <a:lstStyle/>
          <a:p>
            <a:endParaRPr lang="ka-GE"/>
          </a:p>
        </p:txBody>
      </p:sp>
      <p:sp>
        <p:nvSpPr>
          <p:cNvPr id="6" name="Slide Number Placeholder 5">
            <a:extLst>
              <a:ext uri="{FF2B5EF4-FFF2-40B4-BE49-F238E27FC236}">
                <a16:creationId xmlns:a16="http://schemas.microsoft.com/office/drawing/2014/main" id="{70BBA05F-9998-CD84-E2FA-30A965794E0A}"/>
              </a:ext>
            </a:extLst>
          </p:cNvPr>
          <p:cNvSpPr>
            <a:spLocks noGrp="1"/>
          </p:cNvSpPr>
          <p:nvPr>
            <p:ph type="sldNum" sz="quarter" idx="12"/>
          </p:nvPr>
        </p:nvSpPr>
        <p:spPr/>
        <p:txBody>
          <a:bodyPr/>
          <a:lstStyle/>
          <a:p>
            <a:fld id="{01223500-466D-4C1D-AFF6-A0EC25DD70D6}" type="slidenum">
              <a:rPr lang="ka-GE" smtClean="0"/>
              <a:t>‹#›</a:t>
            </a:fld>
            <a:endParaRPr lang="ka-GE"/>
          </a:p>
        </p:txBody>
      </p:sp>
    </p:spTree>
    <p:extLst>
      <p:ext uri="{BB962C8B-B14F-4D97-AF65-F5344CB8AC3E}">
        <p14:creationId xmlns:p14="http://schemas.microsoft.com/office/powerpoint/2010/main" val="3860548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D60A9B-036D-B4C5-AF2E-7EB8691A1B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ka-GE"/>
          </a:p>
        </p:txBody>
      </p:sp>
      <p:sp>
        <p:nvSpPr>
          <p:cNvPr id="3" name="Vertical Text Placeholder 2">
            <a:extLst>
              <a:ext uri="{FF2B5EF4-FFF2-40B4-BE49-F238E27FC236}">
                <a16:creationId xmlns:a16="http://schemas.microsoft.com/office/drawing/2014/main" id="{5D16E1E2-2327-FBDD-1C19-A731E31F22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ka-GE"/>
          </a:p>
        </p:txBody>
      </p:sp>
      <p:sp>
        <p:nvSpPr>
          <p:cNvPr id="4" name="Date Placeholder 3">
            <a:extLst>
              <a:ext uri="{FF2B5EF4-FFF2-40B4-BE49-F238E27FC236}">
                <a16:creationId xmlns:a16="http://schemas.microsoft.com/office/drawing/2014/main" id="{473D67B2-F3B9-4248-9F39-28DBA68931E3}"/>
              </a:ext>
            </a:extLst>
          </p:cNvPr>
          <p:cNvSpPr>
            <a:spLocks noGrp="1"/>
          </p:cNvSpPr>
          <p:nvPr>
            <p:ph type="dt" sz="half" idx="10"/>
          </p:nvPr>
        </p:nvSpPr>
        <p:spPr/>
        <p:txBody>
          <a:bodyPr/>
          <a:lstStyle/>
          <a:p>
            <a:fld id="{977B2EDF-C8E1-464D-8CAB-87F44297E187}" type="datetimeFigureOut">
              <a:rPr lang="ka-GE" smtClean="0"/>
              <a:t>08.08.2024</a:t>
            </a:fld>
            <a:endParaRPr lang="ka-GE"/>
          </a:p>
        </p:txBody>
      </p:sp>
      <p:sp>
        <p:nvSpPr>
          <p:cNvPr id="5" name="Footer Placeholder 4">
            <a:extLst>
              <a:ext uri="{FF2B5EF4-FFF2-40B4-BE49-F238E27FC236}">
                <a16:creationId xmlns:a16="http://schemas.microsoft.com/office/drawing/2014/main" id="{056F507A-BFDD-B272-9A55-84169D4B8E62}"/>
              </a:ext>
            </a:extLst>
          </p:cNvPr>
          <p:cNvSpPr>
            <a:spLocks noGrp="1"/>
          </p:cNvSpPr>
          <p:nvPr>
            <p:ph type="ftr" sz="quarter" idx="11"/>
          </p:nvPr>
        </p:nvSpPr>
        <p:spPr/>
        <p:txBody>
          <a:bodyPr/>
          <a:lstStyle/>
          <a:p>
            <a:endParaRPr lang="ka-GE"/>
          </a:p>
        </p:txBody>
      </p:sp>
      <p:sp>
        <p:nvSpPr>
          <p:cNvPr id="6" name="Slide Number Placeholder 5">
            <a:extLst>
              <a:ext uri="{FF2B5EF4-FFF2-40B4-BE49-F238E27FC236}">
                <a16:creationId xmlns:a16="http://schemas.microsoft.com/office/drawing/2014/main" id="{734AB584-37C4-36C3-04A2-A3F6C39E5FBF}"/>
              </a:ext>
            </a:extLst>
          </p:cNvPr>
          <p:cNvSpPr>
            <a:spLocks noGrp="1"/>
          </p:cNvSpPr>
          <p:nvPr>
            <p:ph type="sldNum" sz="quarter" idx="12"/>
          </p:nvPr>
        </p:nvSpPr>
        <p:spPr/>
        <p:txBody>
          <a:bodyPr/>
          <a:lstStyle/>
          <a:p>
            <a:fld id="{01223500-466D-4C1D-AFF6-A0EC25DD70D6}" type="slidenum">
              <a:rPr lang="ka-GE" smtClean="0"/>
              <a:t>‹#›</a:t>
            </a:fld>
            <a:endParaRPr lang="ka-GE"/>
          </a:p>
        </p:txBody>
      </p:sp>
    </p:spTree>
    <p:extLst>
      <p:ext uri="{BB962C8B-B14F-4D97-AF65-F5344CB8AC3E}">
        <p14:creationId xmlns:p14="http://schemas.microsoft.com/office/powerpoint/2010/main" val="3004120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41598-4DF8-BD57-C4A7-D71D64AB44EE}"/>
              </a:ext>
            </a:extLst>
          </p:cNvPr>
          <p:cNvSpPr>
            <a:spLocks noGrp="1"/>
          </p:cNvSpPr>
          <p:nvPr>
            <p:ph type="title"/>
          </p:nvPr>
        </p:nvSpPr>
        <p:spPr/>
        <p:txBody>
          <a:bodyPr/>
          <a:lstStyle/>
          <a:p>
            <a:r>
              <a:rPr lang="en-US"/>
              <a:t>Click to edit Master title style</a:t>
            </a:r>
            <a:endParaRPr lang="ka-GE"/>
          </a:p>
        </p:txBody>
      </p:sp>
      <p:sp>
        <p:nvSpPr>
          <p:cNvPr id="3" name="Content Placeholder 2">
            <a:extLst>
              <a:ext uri="{FF2B5EF4-FFF2-40B4-BE49-F238E27FC236}">
                <a16:creationId xmlns:a16="http://schemas.microsoft.com/office/drawing/2014/main" id="{6D68A319-F36C-B291-5E66-FDA4AECE1E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ka-GE"/>
          </a:p>
        </p:txBody>
      </p:sp>
      <p:sp>
        <p:nvSpPr>
          <p:cNvPr id="4" name="Date Placeholder 3">
            <a:extLst>
              <a:ext uri="{FF2B5EF4-FFF2-40B4-BE49-F238E27FC236}">
                <a16:creationId xmlns:a16="http://schemas.microsoft.com/office/drawing/2014/main" id="{9E428FED-4418-7F22-E1BD-1C97FAAB9138}"/>
              </a:ext>
            </a:extLst>
          </p:cNvPr>
          <p:cNvSpPr>
            <a:spLocks noGrp="1"/>
          </p:cNvSpPr>
          <p:nvPr>
            <p:ph type="dt" sz="half" idx="10"/>
          </p:nvPr>
        </p:nvSpPr>
        <p:spPr/>
        <p:txBody>
          <a:bodyPr/>
          <a:lstStyle/>
          <a:p>
            <a:fld id="{977B2EDF-C8E1-464D-8CAB-87F44297E187}" type="datetimeFigureOut">
              <a:rPr lang="ka-GE" smtClean="0"/>
              <a:t>08.08.2024</a:t>
            </a:fld>
            <a:endParaRPr lang="ka-GE"/>
          </a:p>
        </p:txBody>
      </p:sp>
      <p:sp>
        <p:nvSpPr>
          <p:cNvPr id="5" name="Footer Placeholder 4">
            <a:extLst>
              <a:ext uri="{FF2B5EF4-FFF2-40B4-BE49-F238E27FC236}">
                <a16:creationId xmlns:a16="http://schemas.microsoft.com/office/drawing/2014/main" id="{DB8746F6-7B1C-2B42-CC54-1CDA9D39F8BE}"/>
              </a:ext>
            </a:extLst>
          </p:cNvPr>
          <p:cNvSpPr>
            <a:spLocks noGrp="1"/>
          </p:cNvSpPr>
          <p:nvPr>
            <p:ph type="ftr" sz="quarter" idx="11"/>
          </p:nvPr>
        </p:nvSpPr>
        <p:spPr/>
        <p:txBody>
          <a:bodyPr/>
          <a:lstStyle/>
          <a:p>
            <a:endParaRPr lang="ka-GE"/>
          </a:p>
        </p:txBody>
      </p:sp>
      <p:sp>
        <p:nvSpPr>
          <p:cNvPr id="6" name="Slide Number Placeholder 5">
            <a:extLst>
              <a:ext uri="{FF2B5EF4-FFF2-40B4-BE49-F238E27FC236}">
                <a16:creationId xmlns:a16="http://schemas.microsoft.com/office/drawing/2014/main" id="{62FA641F-FC8D-D500-1BA1-62FFF89B328B}"/>
              </a:ext>
            </a:extLst>
          </p:cNvPr>
          <p:cNvSpPr>
            <a:spLocks noGrp="1"/>
          </p:cNvSpPr>
          <p:nvPr>
            <p:ph type="sldNum" sz="quarter" idx="12"/>
          </p:nvPr>
        </p:nvSpPr>
        <p:spPr/>
        <p:txBody>
          <a:bodyPr/>
          <a:lstStyle/>
          <a:p>
            <a:fld id="{01223500-466D-4C1D-AFF6-A0EC25DD70D6}" type="slidenum">
              <a:rPr lang="ka-GE" smtClean="0"/>
              <a:t>‹#›</a:t>
            </a:fld>
            <a:endParaRPr lang="ka-GE"/>
          </a:p>
        </p:txBody>
      </p:sp>
    </p:spTree>
    <p:extLst>
      <p:ext uri="{BB962C8B-B14F-4D97-AF65-F5344CB8AC3E}">
        <p14:creationId xmlns:p14="http://schemas.microsoft.com/office/powerpoint/2010/main" val="65636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BDA3B-A898-3DC9-695A-9079C7B25C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ka-GE"/>
          </a:p>
        </p:txBody>
      </p:sp>
      <p:sp>
        <p:nvSpPr>
          <p:cNvPr id="3" name="Text Placeholder 2">
            <a:extLst>
              <a:ext uri="{FF2B5EF4-FFF2-40B4-BE49-F238E27FC236}">
                <a16:creationId xmlns:a16="http://schemas.microsoft.com/office/drawing/2014/main" id="{6EE4B0FB-F268-A69D-6971-43F8AE0074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749351-1F42-5D54-5325-97D572B832D4}"/>
              </a:ext>
            </a:extLst>
          </p:cNvPr>
          <p:cNvSpPr>
            <a:spLocks noGrp="1"/>
          </p:cNvSpPr>
          <p:nvPr>
            <p:ph type="dt" sz="half" idx="10"/>
          </p:nvPr>
        </p:nvSpPr>
        <p:spPr/>
        <p:txBody>
          <a:bodyPr/>
          <a:lstStyle/>
          <a:p>
            <a:fld id="{977B2EDF-C8E1-464D-8CAB-87F44297E187}" type="datetimeFigureOut">
              <a:rPr lang="ka-GE" smtClean="0"/>
              <a:t>08.08.2024</a:t>
            </a:fld>
            <a:endParaRPr lang="ka-GE"/>
          </a:p>
        </p:txBody>
      </p:sp>
      <p:sp>
        <p:nvSpPr>
          <p:cNvPr id="5" name="Footer Placeholder 4">
            <a:extLst>
              <a:ext uri="{FF2B5EF4-FFF2-40B4-BE49-F238E27FC236}">
                <a16:creationId xmlns:a16="http://schemas.microsoft.com/office/drawing/2014/main" id="{535C06F8-D2DF-0880-EB97-699278E661BB}"/>
              </a:ext>
            </a:extLst>
          </p:cNvPr>
          <p:cNvSpPr>
            <a:spLocks noGrp="1"/>
          </p:cNvSpPr>
          <p:nvPr>
            <p:ph type="ftr" sz="quarter" idx="11"/>
          </p:nvPr>
        </p:nvSpPr>
        <p:spPr/>
        <p:txBody>
          <a:bodyPr/>
          <a:lstStyle/>
          <a:p>
            <a:endParaRPr lang="ka-GE"/>
          </a:p>
        </p:txBody>
      </p:sp>
      <p:sp>
        <p:nvSpPr>
          <p:cNvPr id="6" name="Slide Number Placeholder 5">
            <a:extLst>
              <a:ext uri="{FF2B5EF4-FFF2-40B4-BE49-F238E27FC236}">
                <a16:creationId xmlns:a16="http://schemas.microsoft.com/office/drawing/2014/main" id="{C229AFE4-CCB2-EDC9-F2BC-F9A23B6B767E}"/>
              </a:ext>
            </a:extLst>
          </p:cNvPr>
          <p:cNvSpPr>
            <a:spLocks noGrp="1"/>
          </p:cNvSpPr>
          <p:nvPr>
            <p:ph type="sldNum" sz="quarter" idx="12"/>
          </p:nvPr>
        </p:nvSpPr>
        <p:spPr/>
        <p:txBody>
          <a:bodyPr/>
          <a:lstStyle/>
          <a:p>
            <a:fld id="{01223500-466D-4C1D-AFF6-A0EC25DD70D6}" type="slidenum">
              <a:rPr lang="ka-GE" smtClean="0"/>
              <a:t>‹#›</a:t>
            </a:fld>
            <a:endParaRPr lang="ka-GE"/>
          </a:p>
        </p:txBody>
      </p:sp>
    </p:spTree>
    <p:extLst>
      <p:ext uri="{BB962C8B-B14F-4D97-AF65-F5344CB8AC3E}">
        <p14:creationId xmlns:p14="http://schemas.microsoft.com/office/powerpoint/2010/main" val="809779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B0538-514E-DD73-A979-F7EB1C1D95AD}"/>
              </a:ext>
            </a:extLst>
          </p:cNvPr>
          <p:cNvSpPr>
            <a:spLocks noGrp="1"/>
          </p:cNvSpPr>
          <p:nvPr>
            <p:ph type="title"/>
          </p:nvPr>
        </p:nvSpPr>
        <p:spPr/>
        <p:txBody>
          <a:bodyPr/>
          <a:lstStyle/>
          <a:p>
            <a:r>
              <a:rPr lang="en-US"/>
              <a:t>Click to edit Master title style</a:t>
            </a:r>
            <a:endParaRPr lang="ka-GE"/>
          </a:p>
        </p:txBody>
      </p:sp>
      <p:sp>
        <p:nvSpPr>
          <p:cNvPr id="3" name="Content Placeholder 2">
            <a:extLst>
              <a:ext uri="{FF2B5EF4-FFF2-40B4-BE49-F238E27FC236}">
                <a16:creationId xmlns:a16="http://schemas.microsoft.com/office/drawing/2014/main" id="{ABDAC9A2-7288-A868-28C2-B667DC754F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ka-GE"/>
          </a:p>
        </p:txBody>
      </p:sp>
      <p:sp>
        <p:nvSpPr>
          <p:cNvPr id="4" name="Content Placeholder 3">
            <a:extLst>
              <a:ext uri="{FF2B5EF4-FFF2-40B4-BE49-F238E27FC236}">
                <a16:creationId xmlns:a16="http://schemas.microsoft.com/office/drawing/2014/main" id="{8E63A89A-D4E2-73C3-F260-032AC20644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ka-GE"/>
          </a:p>
        </p:txBody>
      </p:sp>
      <p:sp>
        <p:nvSpPr>
          <p:cNvPr id="5" name="Date Placeholder 4">
            <a:extLst>
              <a:ext uri="{FF2B5EF4-FFF2-40B4-BE49-F238E27FC236}">
                <a16:creationId xmlns:a16="http://schemas.microsoft.com/office/drawing/2014/main" id="{AE6086D3-7040-093C-51C5-F77D21A0F1A3}"/>
              </a:ext>
            </a:extLst>
          </p:cNvPr>
          <p:cNvSpPr>
            <a:spLocks noGrp="1"/>
          </p:cNvSpPr>
          <p:nvPr>
            <p:ph type="dt" sz="half" idx="10"/>
          </p:nvPr>
        </p:nvSpPr>
        <p:spPr/>
        <p:txBody>
          <a:bodyPr/>
          <a:lstStyle/>
          <a:p>
            <a:fld id="{977B2EDF-C8E1-464D-8CAB-87F44297E187}" type="datetimeFigureOut">
              <a:rPr lang="ka-GE" smtClean="0"/>
              <a:t>08.08.2024</a:t>
            </a:fld>
            <a:endParaRPr lang="ka-GE"/>
          </a:p>
        </p:txBody>
      </p:sp>
      <p:sp>
        <p:nvSpPr>
          <p:cNvPr id="6" name="Footer Placeholder 5">
            <a:extLst>
              <a:ext uri="{FF2B5EF4-FFF2-40B4-BE49-F238E27FC236}">
                <a16:creationId xmlns:a16="http://schemas.microsoft.com/office/drawing/2014/main" id="{2B828665-A223-4649-6C01-AE46A22A6618}"/>
              </a:ext>
            </a:extLst>
          </p:cNvPr>
          <p:cNvSpPr>
            <a:spLocks noGrp="1"/>
          </p:cNvSpPr>
          <p:nvPr>
            <p:ph type="ftr" sz="quarter" idx="11"/>
          </p:nvPr>
        </p:nvSpPr>
        <p:spPr/>
        <p:txBody>
          <a:bodyPr/>
          <a:lstStyle/>
          <a:p>
            <a:endParaRPr lang="ka-GE"/>
          </a:p>
        </p:txBody>
      </p:sp>
      <p:sp>
        <p:nvSpPr>
          <p:cNvPr id="7" name="Slide Number Placeholder 6">
            <a:extLst>
              <a:ext uri="{FF2B5EF4-FFF2-40B4-BE49-F238E27FC236}">
                <a16:creationId xmlns:a16="http://schemas.microsoft.com/office/drawing/2014/main" id="{0B4589ED-DE68-0D9E-18E7-F077AAC3CD32}"/>
              </a:ext>
            </a:extLst>
          </p:cNvPr>
          <p:cNvSpPr>
            <a:spLocks noGrp="1"/>
          </p:cNvSpPr>
          <p:nvPr>
            <p:ph type="sldNum" sz="quarter" idx="12"/>
          </p:nvPr>
        </p:nvSpPr>
        <p:spPr/>
        <p:txBody>
          <a:bodyPr/>
          <a:lstStyle/>
          <a:p>
            <a:fld id="{01223500-466D-4C1D-AFF6-A0EC25DD70D6}" type="slidenum">
              <a:rPr lang="ka-GE" smtClean="0"/>
              <a:t>‹#›</a:t>
            </a:fld>
            <a:endParaRPr lang="ka-GE"/>
          </a:p>
        </p:txBody>
      </p:sp>
    </p:spTree>
    <p:extLst>
      <p:ext uri="{BB962C8B-B14F-4D97-AF65-F5344CB8AC3E}">
        <p14:creationId xmlns:p14="http://schemas.microsoft.com/office/powerpoint/2010/main" val="160697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46881-7159-07E3-6FDA-9859F014D67F}"/>
              </a:ext>
            </a:extLst>
          </p:cNvPr>
          <p:cNvSpPr>
            <a:spLocks noGrp="1"/>
          </p:cNvSpPr>
          <p:nvPr>
            <p:ph type="title"/>
          </p:nvPr>
        </p:nvSpPr>
        <p:spPr>
          <a:xfrm>
            <a:off x="839788" y="365125"/>
            <a:ext cx="10515600" cy="1325563"/>
          </a:xfrm>
        </p:spPr>
        <p:txBody>
          <a:bodyPr/>
          <a:lstStyle/>
          <a:p>
            <a:r>
              <a:rPr lang="en-US"/>
              <a:t>Click to edit Master title style</a:t>
            </a:r>
            <a:endParaRPr lang="ka-GE"/>
          </a:p>
        </p:txBody>
      </p:sp>
      <p:sp>
        <p:nvSpPr>
          <p:cNvPr id="3" name="Text Placeholder 2">
            <a:extLst>
              <a:ext uri="{FF2B5EF4-FFF2-40B4-BE49-F238E27FC236}">
                <a16:creationId xmlns:a16="http://schemas.microsoft.com/office/drawing/2014/main" id="{C2321FB3-B79E-FAFA-446A-377788B82E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D02DB9-3A30-10E4-7304-C900BA15A9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ka-GE"/>
          </a:p>
        </p:txBody>
      </p:sp>
      <p:sp>
        <p:nvSpPr>
          <p:cNvPr id="5" name="Text Placeholder 4">
            <a:extLst>
              <a:ext uri="{FF2B5EF4-FFF2-40B4-BE49-F238E27FC236}">
                <a16:creationId xmlns:a16="http://schemas.microsoft.com/office/drawing/2014/main" id="{FF2D402A-CDAD-8AB7-DD64-90F99095E7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BAEFFE-34B9-CB2A-E9C5-2634482D08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ka-GE"/>
          </a:p>
        </p:txBody>
      </p:sp>
      <p:sp>
        <p:nvSpPr>
          <p:cNvPr id="7" name="Date Placeholder 6">
            <a:extLst>
              <a:ext uri="{FF2B5EF4-FFF2-40B4-BE49-F238E27FC236}">
                <a16:creationId xmlns:a16="http://schemas.microsoft.com/office/drawing/2014/main" id="{B67651D3-1222-6A85-6388-885B301D406E}"/>
              </a:ext>
            </a:extLst>
          </p:cNvPr>
          <p:cNvSpPr>
            <a:spLocks noGrp="1"/>
          </p:cNvSpPr>
          <p:nvPr>
            <p:ph type="dt" sz="half" idx="10"/>
          </p:nvPr>
        </p:nvSpPr>
        <p:spPr/>
        <p:txBody>
          <a:bodyPr/>
          <a:lstStyle/>
          <a:p>
            <a:fld id="{977B2EDF-C8E1-464D-8CAB-87F44297E187}" type="datetimeFigureOut">
              <a:rPr lang="ka-GE" smtClean="0"/>
              <a:t>08.08.2024</a:t>
            </a:fld>
            <a:endParaRPr lang="ka-GE"/>
          </a:p>
        </p:txBody>
      </p:sp>
      <p:sp>
        <p:nvSpPr>
          <p:cNvPr id="8" name="Footer Placeholder 7">
            <a:extLst>
              <a:ext uri="{FF2B5EF4-FFF2-40B4-BE49-F238E27FC236}">
                <a16:creationId xmlns:a16="http://schemas.microsoft.com/office/drawing/2014/main" id="{AFFB8D27-38A7-DB82-EAE1-FD7F2B9B4671}"/>
              </a:ext>
            </a:extLst>
          </p:cNvPr>
          <p:cNvSpPr>
            <a:spLocks noGrp="1"/>
          </p:cNvSpPr>
          <p:nvPr>
            <p:ph type="ftr" sz="quarter" idx="11"/>
          </p:nvPr>
        </p:nvSpPr>
        <p:spPr/>
        <p:txBody>
          <a:bodyPr/>
          <a:lstStyle/>
          <a:p>
            <a:endParaRPr lang="ka-GE"/>
          </a:p>
        </p:txBody>
      </p:sp>
      <p:sp>
        <p:nvSpPr>
          <p:cNvPr id="9" name="Slide Number Placeholder 8">
            <a:extLst>
              <a:ext uri="{FF2B5EF4-FFF2-40B4-BE49-F238E27FC236}">
                <a16:creationId xmlns:a16="http://schemas.microsoft.com/office/drawing/2014/main" id="{27A59064-B252-828F-67D0-9F7E43756CB6}"/>
              </a:ext>
            </a:extLst>
          </p:cNvPr>
          <p:cNvSpPr>
            <a:spLocks noGrp="1"/>
          </p:cNvSpPr>
          <p:nvPr>
            <p:ph type="sldNum" sz="quarter" idx="12"/>
          </p:nvPr>
        </p:nvSpPr>
        <p:spPr/>
        <p:txBody>
          <a:bodyPr/>
          <a:lstStyle/>
          <a:p>
            <a:fld id="{01223500-466D-4C1D-AFF6-A0EC25DD70D6}" type="slidenum">
              <a:rPr lang="ka-GE" smtClean="0"/>
              <a:t>‹#›</a:t>
            </a:fld>
            <a:endParaRPr lang="ka-GE"/>
          </a:p>
        </p:txBody>
      </p:sp>
    </p:spTree>
    <p:extLst>
      <p:ext uri="{BB962C8B-B14F-4D97-AF65-F5344CB8AC3E}">
        <p14:creationId xmlns:p14="http://schemas.microsoft.com/office/powerpoint/2010/main" val="1251035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324E-269F-1D17-5AF1-330BAFCF5733}"/>
              </a:ext>
            </a:extLst>
          </p:cNvPr>
          <p:cNvSpPr>
            <a:spLocks noGrp="1"/>
          </p:cNvSpPr>
          <p:nvPr>
            <p:ph type="title"/>
          </p:nvPr>
        </p:nvSpPr>
        <p:spPr/>
        <p:txBody>
          <a:bodyPr/>
          <a:lstStyle/>
          <a:p>
            <a:r>
              <a:rPr lang="en-US"/>
              <a:t>Click to edit Master title style</a:t>
            </a:r>
            <a:endParaRPr lang="ka-GE"/>
          </a:p>
        </p:txBody>
      </p:sp>
      <p:sp>
        <p:nvSpPr>
          <p:cNvPr id="3" name="Date Placeholder 2">
            <a:extLst>
              <a:ext uri="{FF2B5EF4-FFF2-40B4-BE49-F238E27FC236}">
                <a16:creationId xmlns:a16="http://schemas.microsoft.com/office/drawing/2014/main" id="{191F8C1A-E113-E4D7-822D-9E8AA6844726}"/>
              </a:ext>
            </a:extLst>
          </p:cNvPr>
          <p:cNvSpPr>
            <a:spLocks noGrp="1"/>
          </p:cNvSpPr>
          <p:nvPr>
            <p:ph type="dt" sz="half" idx="10"/>
          </p:nvPr>
        </p:nvSpPr>
        <p:spPr/>
        <p:txBody>
          <a:bodyPr/>
          <a:lstStyle/>
          <a:p>
            <a:fld id="{977B2EDF-C8E1-464D-8CAB-87F44297E187}" type="datetimeFigureOut">
              <a:rPr lang="ka-GE" smtClean="0"/>
              <a:t>08.08.2024</a:t>
            </a:fld>
            <a:endParaRPr lang="ka-GE"/>
          </a:p>
        </p:txBody>
      </p:sp>
      <p:sp>
        <p:nvSpPr>
          <p:cNvPr id="4" name="Footer Placeholder 3">
            <a:extLst>
              <a:ext uri="{FF2B5EF4-FFF2-40B4-BE49-F238E27FC236}">
                <a16:creationId xmlns:a16="http://schemas.microsoft.com/office/drawing/2014/main" id="{0BC29008-9E94-7144-79A5-64646C8AF81C}"/>
              </a:ext>
            </a:extLst>
          </p:cNvPr>
          <p:cNvSpPr>
            <a:spLocks noGrp="1"/>
          </p:cNvSpPr>
          <p:nvPr>
            <p:ph type="ftr" sz="quarter" idx="11"/>
          </p:nvPr>
        </p:nvSpPr>
        <p:spPr/>
        <p:txBody>
          <a:bodyPr/>
          <a:lstStyle/>
          <a:p>
            <a:endParaRPr lang="ka-GE"/>
          </a:p>
        </p:txBody>
      </p:sp>
      <p:sp>
        <p:nvSpPr>
          <p:cNvPr id="5" name="Slide Number Placeholder 4">
            <a:extLst>
              <a:ext uri="{FF2B5EF4-FFF2-40B4-BE49-F238E27FC236}">
                <a16:creationId xmlns:a16="http://schemas.microsoft.com/office/drawing/2014/main" id="{A641E408-CDD6-98EF-260F-E110BCDEF526}"/>
              </a:ext>
            </a:extLst>
          </p:cNvPr>
          <p:cNvSpPr>
            <a:spLocks noGrp="1"/>
          </p:cNvSpPr>
          <p:nvPr>
            <p:ph type="sldNum" sz="quarter" idx="12"/>
          </p:nvPr>
        </p:nvSpPr>
        <p:spPr/>
        <p:txBody>
          <a:bodyPr/>
          <a:lstStyle/>
          <a:p>
            <a:fld id="{01223500-466D-4C1D-AFF6-A0EC25DD70D6}" type="slidenum">
              <a:rPr lang="ka-GE" smtClean="0"/>
              <a:t>‹#›</a:t>
            </a:fld>
            <a:endParaRPr lang="ka-GE"/>
          </a:p>
        </p:txBody>
      </p:sp>
    </p:spTree>
    <p:extLst>
      <p:ext uri="{BB962C8B-B14F-4D97-AF65-F5344CB8AC3E}">
        <p14:creationId xmlns:p14="http://schemas.microsoft.com/office/powerpoint/2010/main" val="925091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38E2F7-54CE-1F5A-E1A1-D29948308D4A}"/>
              </a:ext>
            </a:extLst>
          </p:cNvPr>
          <p:cNvSpPr>
            <a:spLocks noGrp="1"/>
          </p:cNvSpPr>
          <p:nvPr>
            <p:ph type="dt" sz="half" idx="10"/>
          </p:nvPr>
        </p:nvSpPr>
        <p:spPr/>
        <p:txBody>
          <a:bodyPr/>
          <a:lstStyle/>
          <a:p>
            <a:fld id="{977B2EDF-C8E1-464D-8CAB-87F44297E187}" type="datetimeFigureOut">
              <a:rPr lang="ka-GE" smtClean="0"/>
              <a:t>08.08.2024</a:t>
            </a:fld>
            <a:endParaRPr lang="ka-GE"/>
          </a:p>
        </p:txBody>
      </p:sp>
      <p:sp>
        <p:nvSpPr>
          <p:cNvPr id="3" name="Footer Placeholder 2">
            <a:extLst>
              <a:ext uri="{FF2B5EF4-FFF2-40B4-BE49-F238E27FC236}">
                <a16:creationId xmlns:a16="http://schemas.microsoft.com/office/drawing/2014/main" id="{6F1DD947-6660-2C73-6A6D-A1A7D57D5EB8}"/>
              </a:ext>
            </a:extLst>
          </p:cNvPr>
          <p:cNvSpPr>
            <a:spLocks noGrp="1"/>
          </p:cNvSpPr>
          <p:nvPr>
            <p:ph type="ftr" sz="quarter" idx="11"/>
          </p:nvPr>
        </p:nvSpPr>
        <p:spPr/>
        <p:txBody>
          <a:bodyPr/>
          <a:lstStyle/>
          <a:p>
            <a:endParaRPr lang="ka-GE"/>
          </a:p>
        </p:txBody>
      </p:sp>
      <p:sp>
        <p:nvSpPr>
          <p:cNvPr id="4" name="Slide Number Placeholder 3">
            <a:extLst>
              <a:ext uri="{FF2B5EF4-FFF2-40B4-BE49-F238E27FC236}">
                <a16:creationId xmlns:a16="http://schemas.microsoft.com/office/drawing/2014/main" id="{960E31A5-6004-55E4-FD43-E93038CB5CD4}"/>
              </a:ext>
            </a:extLst>
          </p:cNvPr>
          <p:cNvSpPr>
            <a:spLocks noGrp="1"/>
          </p:cNvSpPr>
          <p:nvPr>
            <p:ph type="sldNum" sz="quarter" idx="12"/>
          </p:nvPr>
        </p:nvSpPr>
        <p:spPr/>
        <p:txBody>
          <a:bodyPr/>
          <a:lstStyle/>
          <a:p>
            <a:fld id="{01223500-466D-4C1D-AFF6-A0EC25DD70D6}" type="slidenum">
              <a:rPr lang="ka-GE" smtClean="0"/>
              <a:t>‹#›</a:t>
            </a:fld>
            <a:endParaRPr lang="ka-GE"/>
          </a:p>
        </p:txBody>
      </p:sp>
    </p:spTree>
    <p:extLst>
      <p:ext uri="{BB962C8B-B14F-4D97-AF65-F5344CB8AC3E}">
        <p14:creationId xmlns:p14="http://schemas.microsoft.com/office/powerpoint/2010/main" val="581560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C5B7E-D9BA-647C-3C4D-72648C10DB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ka-GE"/>
          </a:p>
        </p:txBody>
      </p:sp>
      <p:sp>
        <p:nvSpPr>
          <p:cNvPr id="3" name="Content Placeholder 2">
            <a:extLst>
              <a:ext uri="{FF2B5EF4-FFF2-40B4-BE49-F238E27FC236}">
                <a16:creationId xmlns:a16="http://schemas.microsoft.com/office/drawing/2014/main" id="{C4699B47-19F2-7542-DB51-28BD2AD9C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ka-GE"/>
          </a:p>
        </p:txBody>
      </p:sp>
      <p:sp>
        <p:nvSpPr>
          <p:cNvPr id="4" name="Text Placeholder 3">
            <a:extLst>
              <a:ext uri="{FF2B5EF4-FFF2-40B4-BE49-F238E27FC236}">
                <a16:creationId xmlns:a16="http://schemas.microsoft.com/office/drawing/2014/main" id="{3C913D24-40BF-6DAA-2E3A-40389AF4B5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F76F9D-BEA0-8097-705B-2AF0D0052F8D}"/>
              </a:ext>
            </a:extLst>
          </p:cNvPr>
          <p:cNvSpPr>
            <a:spLocks noGrp="1"/>
          </p:cNvSpPr>
          <p:nvPr>
            <p:ph type="dt" sz="half" idx="10"/>
          </p:nvPr>
        </p:nvSpPr>
        <p:spPr/>
        <p:txBody>
          <a:bodyPr/>
          <a:lstStyle/>
          <a:p>
            <a:fld id="{977B2EDF-C8E1-464D-8CAB-87F44297E187}" type="datetimeFigureOut">
              <a:rPr lang="ka-GE" smtClean="0"/>
              <a:t>08.08.2024</a:t>
            </a:fld>
            <a:endParaRPr lang="ka-GE"/>
          </a:p>
        </p:txBody>
      </p:sp>
      <p:sp>
        <p:nvSpPr>
          <p:cNvPr id="6" name="Footer Placeholder 5">
            <a:extLst>
              <a:ext uri="{FF2B5EF4-FFF2-40B4-BE49-F238E27FC236}">
                <a16:creationId xmlns:a16="http://schemas.microsoft.com/office/drawing/2014/main" id="{0C72E8B6-ECD4-5141-D405-A4F499F0B658}"/>
              </a:ext>
            </a:extLst>
          </p:cNvPr>
          <p:cNvSpPr>
            <a:spLocks noGrp="1"/>
          </p:cNvSpPr>
          <p:nvPr>
            <p:ph type="ftr" sz="quarter" idx="11"/>
          </p:nvPr>
        </p:nvSpPr>
        <p:spPr/>
        <p:txBody>
          <a:bodyPr/>
          <a:lstStyle/>
          <a:p>
            <a:endParaRPr lang="ka-GE"/>
          </a:p>
        </p:txBody>
      </p:sp>
      <p:sp>
        <p:nvSpPr>
          <p:cNvPr id="7" name="Slide Number Placeholder 6">
            <a:extLst>
              <a:ext uri="{FF2B5EF4-FFF2-40B4-BE49-F238E27FC236}">
                <a16:creationId xmlns:a16="http://schemas.microsoft.com/office/drawing/2014/main" id="{F7EA695A-85AD-46CC-51DC-2036D257EE75}"/>
              </a:ext>
            </a:extLst>
          </p:cNvPr>
          <p:cNvSpPr>
            <a:spLocks noGrp="1"/>
          </p:cNvSpPr>
          <p:nvPr>
            <p:ph type="sldNum" sz="quarter" idx="12"/>
          </p:nvPr>
        </p:nvSpPr>
        <p:spPr/>
        <p:txBody>
          <a:bodyPr/>
          <a:lstStyle/>
          <a:p>
            <a:fld id="{01223500-466D-4C1D-AFF6-A0EC25DD70D6}" type="slidenum">
              <a:rPr lang="ka-GE" smtClean="0"/>
              <a:t>‹#›</a:t>
            </a:fld>
            <a:endParaRPr lang="ka-GE"/>
          </a:p>
        </p:txBody>
      </p:sp>
    </p:spTree>
    <p:extLst>
      <p:ext uri="{BB962C8B-B14F-4D97-AF65-F5344CB8AC3E}">
        <p14:creationId xmlns:p14="http://schemas.microsoft.com/office/powerpoint/2010/main" val="2697753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EC6CF-9342-657A-986C-743A6E7E73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ka-GE"/>
          </a:p>
        </p:txBody>
      </p:sp>
      <p:sp>
        <p:nvSpPr>
          <p:cNvPr id="3" name="Picture Placeholder 2">
            <a:extLst>
              <a:ext uri="{FF2B5EF4-FFF2-40B4-BE49-F238E27FC236}">
                <a16:creationId xmlns:a16="http://schemas.microsoft.com/office/drawing/2014/main" id="{02AB4809-7077-73B6-CD74-A6B008B250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a-GE"/>
          </a:p>
        </p:txBody>
      </p:sp>
      <p:sp>
        <p:nvSpPr>
          <p:cNvPr id="4" name="Text Placeholder 3">
            <a:extLst>
              <a:ext uri="{FF2B5EF4-FFF2-40B4-BE49-F238E27FC236}">
                <a16:creationId xmlns:a16="http://schemas.microsoft.com/office/drawing/2014/main" id="{A9720829-2F9A-FC5C-BBAE-F7E7D7087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B88F5-B1D2-76B1-BA9E-9627A5089AC3}"/>
              </a:ext>
            </a:extLst>
          </p:cNvPr>
          <p:cNvSpPr>
            <a:spLocks noGrp="1"/>
          </p:cNvSpPr>
          <p:nvPr>
            <p:ph type="dt" sz="half" idx="10"/>
          </p:nvPr>
        </p:nvSpPr>
        <p:spPr/>
        <p:txBody>
          <a:bodyPr/>
          <a:lstStyle/>
          <a:p>
            <a:fld id="{977B2EDF-C8E1-464D-8CAB-87F44297E187}" type="datetimeFigureOut">
              <a:rPr lang="ka-GE" smtClean="0"/>
              <a:t>08.08.2024</a:t>
            </a:fld>
            <a:endParaRPr lang="ka-GE"/>
          </a:p>
        </p:txBody>
      </p:sp>
      <p:sp>
        <p:nvSpPr>
          <p:cNvPr id="6" name="Footer Placeholder 5">
            <a:extLst>
              <a:ext uri="{FF2B5EF4-FFF2-40B4-BE49-F238E27FC236}">
                <a16:creationId xmlns:a16="http://schemas.microsoft.com/office/drawing/2014/main" id="{69E9625C-5685-2A4E-5025-ABD54DD25627}"/>
              </a:ext>
            </a:extLst>
          </p:cNvPr>
          <p:cNvSpPr>
            <a:spLocks noGrp="1"/>
          </p:cNvSpPr>
          <p:nvPr>
            <p:ph type="ftr" sz="quarter" idx="11"/>
          </p:nvPr>
        </p:nvSpPr>
        <p:spPr/>
        <p:txBody>
          <a:bodyPr/>
          <a:lstStyle/>
          <a:p>
            <a:endParaRPr lang="ka-GE"/>
          </a:p>
        </p:txBody>
      </p:sp>
      <p:sp>
        <p:nvSpPr>
          <p:cNvPr id="7" name="Slide Number Placeholder 6">
            <a:extLst>
              <a:ext uri="{FF2B5EF4-FFF2-40B4-BE49-F238E27FC236}">
                <a16:creationId xmlns:a16="http://schemas.microsoft.com/office/drawing/2014/main" id="{3F034909-0896-03A6-C66C-4E6F917B58B1}"/>
              </a:ext>
            </a:extLst>
          </p:cNvPr>
          <p:cNvSpPr>
            <a:spLocks noGrp="1"/>
          </p:cNvSpPr>
          <p:nvPr>
            <p:ph type="sldNum" sz="quarter" idx="12"/>
          </p:nvPr>
        </p:nvSpPr>
        <p:spPr/>
        <p:txBody>
          <a:bodyPr/>
          <a:lstStyle/>
          <a:p>
            <a:fld id="{01223500-466D-4C1D-AFF6-A0EC25DD70D6}" type="slidenum">
              <a:rPr lang="ka-GE" smtClean="0"/>
              <a:t>‹#›</a:t>
            </a:fld>
            <a:endParaRPr lang="ka-GE"/>
          </a:p>
        </p:txBody>
      </p:sp>
    </p:spTree>
    <p:extLst>
      <p:ext uri="{BB962C8B-B14F-4D97-AF65-F5344CB8AC3E}">
        <p14:creationId xmlns:p14="http://schemas.microsoft.com/office/powerpoint/2010/main" val="2580608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16751F-C703-DBE5-E631-5A17084ACD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ka-GE"/>
          </a:p>
        </p:txBody>
      </p:sp>
      <p:sp>
        <p:nvSpPr>
          <p:cNvPr id="3" name="Text Placeholder 2">
            <a:extLst>
              <a:ext uri="{FF2B5EF4-FFF2-40B4-BE49-F238E27FC236}">
                <a16:creationId xmlns:a16="http://schemas.microsoft.com/office/drawing/2014/main" id="{9E4E6B54-226E-7D81-9CE6-A67E80030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ka-GE"/>
          </a:p>
        </p:txBody>
      </p:sp>
      <p:sp>
        <p:nvSpPr>
          <p:cNvPr id="4" name="Date Placeholder 3">
            <a:extLst>
              <a:ext uri="{FF2B5EF4-FFF2-40B4-BE49-F238E27FC236}">
                <a16:creationId xmlns:a16="http://schemas.microsoft.com/office/drawing/2014/main" id="{D596E1B0-825D-55AD-A476-9272AB0416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7B2EDF-C8E1-464D-8CAB-87F44297E187}" type="datetimeFigureOut">
              <a:rPr lang="ka-GE" smtClean="0"/>
              <a:t>08.08.2024</a:t>
            </a:fld>
            <a:endParaRPr lang="ka-GE"/>
          </a:p>
        </p:txBody>
      </p:sp>
      <p:sp>
        <p:nvSpPr>
          <p:cNvPr id="5" name="Footer Placeholder 4">
            <a:extLst>
              <a:ext uri="{FF2B5EF4-FFF2-40B4-BE49-F238E27FC236}">
                <a16:creationId xmlns:a16="http://schemas.microsoft.com/office/drawing/2014/main" id="{D3DD97EB-13D4-9B15-2338-4DBC96A2FC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a-GE"/>
          </a:p>
        </p:txBody>
      </p:sp>
      <p:sp>
        <p:nvSpPr>
          <p:cNvPr id="6" name="Slide Number Placeholder 5">
            <a:extLst>
              <a:ext uri="{FF2B5EF4-FFF2-40B4-BE49-F238E27FC236}">
                <a16:creationId xmlns:a16="http://schemas.microsoft.com/office/drawing/2014/main" id="{9C81E3D6-1F3B-E2CE-3ED5-75E2816031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223500-466D-4C1D-AFF6-A0EC25DD70D6}" type="slidenum">
              <a:rPr lang="ka-GE" smtClean="0"/>
              <a:t>‹#›</a:t>
            </a:fld>
            <a:endParaRPr lang="ka-GE"/>
          </a:p>
        </p:txBody>
      </p:sp>
    </p:spTree>
    <p:extLst>
      <p:ext uri="{BB962C8B-B14F-4D97-AF65-F5344CB8AC3E}">
        <p14:creationId xmlns:p14="http://schemas.microsoft.com/office/powerpoint/2010/main" val="3443684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a-G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7.svg"/><Relationship Id="rId7"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30.png"/><Relationship Id="rId5" Type="http://schemas.openxmlformats.org/officeDocument/2006/relationships/image" Target="../media/image460.png"/><Relationship Id="rId10" Type="http://schemas.openxmlformats.org/officeDocument/2006/relationships/image" Target="../media/image49.svg"/><Relationship Id="rId4" Type="http://schemas.openxmlformats.org/officeDocument/2006/relationships/image" Target="../media/image310.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0.png"/><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500.png"/></Relationships>
</file>

<file path=ppt/slides/_rels/slide1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400.png"/></Relationships>
</file>

<file path=ppt/slides/_rels/slide15.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59.sv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20.png"/><Relationship Id="rId4" Type="http://schemas.openxmlformats.org/officeDocument/2006/relationships/image" Target="../media/image510.png"/></Relationships>
</file>

<file path=ppt/slides/_rels/slide16.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pubmed.ncbi.nlm.nih.gov/?term=Greffet+JJ&amp;cauthor_id=16642188" TargetMode="External"/><Relationship Id="rId3" Type="http://schemas.openxmlformats.org/officeDocument/2006/relationships/hyperlink" Target="https://omlc.org/classroom/ece532/class3/index.html" TargetMode="External"/><Relationship Id="rId7" Type="http://schemas.openxmlformats.org/officeDocument/2006/relationships/hyperlink" Target="https://pubmed.ncbi.nlm.nih.gov/16642188/#full-view-affiliation-1" TargetMode="External"/><Relationship Id="rId2" Type="http://schemas.openxmlformats.org/officeDocument/2006/relationships/hyperlink" Target="https://omlc.org/classroom/ece532/class4/index.html" TargetMode="External"/><Relationship Id="rId1" Type="http://schemas.openxmlformats.org/officeDocument/2006/relationships/slideLayout" Target="../slideLayouts/slideLayout2.xml"/><Relationship Id="rId6" Type="http://schemas.openxmlformats.org/officeDocument/2006/relationships/hyperlink" Target="https://pubmed.ncbi.nlm.nih.gov/?term=Pierrat+R&amp;cauthor_id=16642188" TargetMode="External"/><Relationship Id="rId11" Type="http://schemas.openxmlformats.org/officeDocument/2006/relationships/hyperlink" Target="https://physionet.org/about/database/" TargetMode="External"/><Relationship Id="rId5" Type="http://schemas.openxmlformats.org/officeDocument/2006/relationships/hyperlink" Target="https://www.google.com/search?client=firefox-b-d&amp;sca_esv=c4a90a45ab46d06a&amp;q=Lihong+Wang&amp;si=ACC90nxYhNno81_TzuVO0e1EieRzQwXK2DrwuMdAl3IyVcpNQ68OinxX8r-gOckLrOJV4RPU7GJxcnQkvmhU95f8S3OR46w3cVWKjCX4Q1WdNpskff9QsK-G-0eZ65WXQ9ftTOkH2HKQfMZLYRhlEZPUsVVnH1dUOOWM47TrCVQk8HG5KoBnCcbCaeeFrLY8ysCRV8Ci0lUZQmrxonVhDxQcaSJexMW5G54y_3Wt4f7WUxmWnOvwwTNNfqsLR8S3dQuuku-vfVuf&amp;sa=X&amp;ved=2ahUKEwi7usLospWHAxXzRPEDHZSXDTYQmxMoAXoECB8QAw" TargetMode="External"/><Relationship Id="rId10" Type="http://schemas.openxmlformats.org/officeDocument/2006/relationships/hyperlink" Target="https://loop.frontiersin.org/people/" TargetMode="External"/><Relationship Id="rId4" Type="http://schemas.openxmlformats.org/officeDocument/2006/relationships/hyperlink" Target="https://www.google.com/search?client=firefox-b-d&amp;sca_esv=c4a90a45ab46d06a&amp;q=Hsin-i+Wu&amp;si=ACC90nxYhNno81_TzuVO0e1EieRzQwXK2DrwuMdAl3IyVcpNQxeGqP2zhNdb4vnGBaRzk68ySBDi-7axWMCNvHIyW2WqMU4ySt6MGi0TdvN_PcaS_uG5U7lVvwtbQGb7b7geGvIRw7p_9MsEi-yIe7nqA_9B7a3xUzbc7eXAxlHcE0quNwQas4LdG37-Br5ipG2jGswRO1oh4RlT5e3jCxQXcEmR_WMcXdDJk5_jYtk54wvFqvhC852Mu6TesKj_kVUXFHZtKtU_&amp;sa=X&amp;ved=2ahUKEwi7usLospWHAxXzRPEDHZSXDTYQmxMoAHoECB8QAg" TargetMode="External"/><Relationship Id="rId9" Type="http://schemas.openxmlformats.org/officeDocument/2006/relationships/hyperlink" Target="https://pubmed.ncbi.nlm.nih.gov/?term=Carminati+R&amp;cauthor_id=16642188"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11.png"/><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3.svg"/><Relationship Id="rId7" Type="http://schemas.openxmlformats.org/officeDocument/2006/relationships/image" Target="../media/image15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40.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svg"/><Relationship Id="rId7"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28.svg"/><Relationship Id="rId10" Type="http://schemas.openxmlformats.org/officeDocument/2006/relationships/hyperlink" Target="https://pubmed.ncbi.nlm.nih.gov/?term=Pierrat+R&amp;cauthor_id=16642188" TargetMode="External"/><Relationship Id="rId4" Type="http://schemas.openxmlformats.org/officeDocument/2006/relationships/image" Target="../media/image27.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90.png"/><Relationship Id="rId5" Type="http://schemas.openxmlformats.org/officeDocument/2006/relationships/image" Target="../media/image380.png"/><Relationship Id="rId4" Type="http://schemas.openxmlformats.org/officeDocument/2006/relationships/image" Target="../media/image3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9B41B-56A8-6D61-3B60-76C7CAF1C0B9}"/>
              </a:ext>
            </a:extLst>
          </p:cNvPr>
          <p:cNvSpPr>
            <a:spLocks noGrp="1"/>
          </p:cNvSpPr>
          <p:nvPr>
            <p:ph type="ctrTitle"/>
          </p:nvPr>
        </p:nvSpPr>
        <p:spPr>
          <a:xfrm>
            <a:off x="1524000" y="1841178"/>
            <a:ext cx="9487702" cy="2842213"/>
          </a:xfrm>
        </p:spPr>
        <p:txBody>
          <a:bodyPr>
            <a:normAutofit/>
          </a:bodyPr>
          <a:lstStyle/>
          <a:p>
            <a:pPr>
              <a:lnSpc>
                <a:spcPct val="100000"/>
              </a:lnSpc>
              <a:spcAft>
                <a:spcPts val="600"/>
              </a:spcAft>
            </a:pPr>
            <a:r>
              <a:rPr lang="en-US" sz="3600" b="1" dirty="0">
                <a:latin typeface="Times New Roman" panose="02020603050405020304" pitchFamily="18" charset="0"/>
                <a:cs typeface="Times New Roman" panose="02020603050405020304" pitchFamily="18" charset="0"/>
              </a:rPr>
              <a:t>Exploring biological tissue through optical   spectroscopy: Modelling and Experiment</a:t>
            </a:r>
            <a:br>
              <a:rPr lang="en-US" sz="900" b="1" dirty="0"/>
            </a:br>
            <a:br>
              <a:rPr lang="ka-GE" sz="3200" kern="100" dirty="0">
                <a:effectLst/>
                <a:latin typeface="Sylfaen" panose="010A0502050306030303" pitchFamily="18" charset="0"/>
                <a:ea typeface="Calibri" panose="020F0502020204030204" pitchFamily="34" charset="0"/>
                <a:cs typeface="Times New Roman" panose="02020603050405020304" pitchFamily="18" charset="0"/>
              </a:rPr>
            </a:br>
            <a:endParaRPr lang="ka-GE" sz="3200" dirty="0"/>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8EC23CFD-0E6D-CF85-AD4B-F468EDA41A3B}"/>
                  </a:ext>
                </a:extLst>
              </p:cNvPr>
              <p:cNvSpPr>
                <a:spLocks noGrp="1"/>
              </p:cNvSpPr>
              <p:nvPr>
                <p:ph type="subTitle" idx="1"/>
              </p:nvPr>
            </p:nvSpPr>
            <p:spPr>
              <a:xfrm>
                <a:off x="1626598" y="3924572"/>
                <a:ext cx="9385104" cy="1313387"/>
              </a:xfrm>
            </p:spPr>
            <p:txBody>
              <a:bodyPr>
                <a:norm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Luka</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Tsulukidz</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e</m:t>
                          </m:r>
                        </m:e>
                        <m:sup>
                          <m:r>
                            <a:rPr lang="en-US" sz="2000" b="0" i="0" smtClean="0">
                              <a:latin typeface="Cambria Math" panose="02040503050406030204" pitchFamily="18" charset="0"/>
                            </a:rPr>
                            <m:t>1</m:t>
                          </m:r>
                        </m:sup>
                      </m:sSup>
                      <m:r>
                        <a:rPr lang="en-US" sz="2000" b="0" i="0" smtClean="0">
                          <a:latin typeface="Cambria Math" panose="02040503050406030204" pitchFamily="18" charset="0"/>
                        </a:rPr>
                        <m:t>,</m:t>
                      </m:r>
                      <m:r>
                        <m:rPr>
                          <m:sty m:val="p"/>
                        </m:rPr>
                        <a:rPr lang="en-US" sz="2000" b="0" i="0" smtClean="0">
                          <a:latin typeface="Cambria Math" panose="02040503050406030204" pitchFamily="18" charset="0"/>
                        </a:rPr>
                        <m:t>Mariam</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Tsindelian</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i</m:t>
                          </m:r>
                        </m:e>
                        <m:sup>
                          <m:r>
                            <a:rPr lang="en-US" sz="2000" b="0" i="0" smtClean="0">
                              <a:latin typeface="Cambria Math" panose="02040503050406030204" pitchFamily="18" charset="0"/>
                            </a:rPr>
                            <m:t>1</m:t>
                          </m:r>
                        </m:sup>
                      </m:sSup>
                    </m:oMath>
                  </m:oMathPara>
                </a14:m>
                <a:endParaRPr lang="en-US" sz="2000" b="0" i="1" dirty="0">
                  <a:latin typeface="Times New Roman" panose="02020603050405020304" pitchFamily="18" charset="0"/>
                  <a:cs typeface="Times New Roman" panose="02020603050405020304" pitchFamily="18" charset="0"/>
                </a:endParaRPr>
              </a:p>
              <a:p>
                <a:r>
                  <a:rPr lang="en-US" sz="2000" b="0" dirty="0">
                    <a:latin typeface="Times New Roman" panose="02020603050405020304" pitchFamily="18" charset="0"/>
                    <a:cs typeface="Times New Roman" panose="02020603050405020304" pitchFamily="18" charset="0"/>
                  </a:rPr>
                  <a:t>Supervisors:</a:t>
                </a:r>
                <a14:m>
                  <m:oMath xmlns:m="http://schemas.openxmlformats.org/officeDocument/2006/math">
                    <m:r>
                      <a:rPr lang="en-US" sz="2000" b="0" i="0" dirty="0" smtClean="0">
                        <a:latin typeface="Cambria Math" panose="02040503050406030204" pitchFamily="18" charset="0"/>
                      </a:rPr>
                      <m:t> </m:t>
                    </m:r>
                    <m:r>
                      <m:rPr>
                        <m:sty m:val="p"/>
                      </m:rPr>
                      <a:rPr lang="en-US" sz="2000" dirty="0" smtClean="0">
                        <a:latin typeface="Cambria Math" panose="02040503050406030204" pitchFamily="18" charset="0"/>
                      </a:rPr>
                      <m:t>P</m:t>
                    </m:r>
                    <m:r>
                      <m:rPr>
                        <m:sty m:val="p"/>
                      </m:rPr>
                      <a:rPr lang="en-US" sz="2000" b="0" i="0" smtClean="0">
                        <a:latin typeface="Cambria Math" panose="02040503050406030204" pitchFamily="18" charset="0"/>
                      </a:rPr>
                      <m:t>rof</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Oleg</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Kharshiladz</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e</m:t>
                        </m:r>
                      </m:e>
                      <m:sup>
                        <m:r>
                          <a:rPr lang="en-US" sz="2000" b="0" i="0" smtClean="0">
                            <a:latin typeface="Cambria Math" panose="02040503050406030204" pitchFamily="18" charset="0"/>
                          </a:rPr>
                          <m:t>1</m:t>
                        </m:r>
                      </m:sup>
                    </m:sSup>
                    <m:r>
                      <a:rPr lang="en-US" sz="2000" b="0" i="0" smtClean="0">
                        <a:latin typeface="Cambria Math" panose="02040503050406030204" pitchFamily="18" charset="0"/>
                      </a:rPr>
                      <m:t>, </m:t>
                    </m:r>
                    <m:r>
                      <m:rPr>
                        <m:sty m:val="p"/>
                      </m:rPr>
                      <a:rPr lang="en-US" sz="2000" b="0" i="0" smtClean="0">
                        <a:latin typeface="Cambria Math" panose="02040503050406030204" pitchFamily="18" charset="0"/>
                      </a:rPr>
                      <m:t>Zaza</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Melikishvil</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i</m:t>
                        </m:r>
                      </m:e>
                      <m:sup>
                        <m:r>
                          <a:rPr lang="en-US" sz="2000" b="0" i="0" smtClean="0">
                            <a:latin typeface="Cambria Math" panose="02040503050406030204" pitchFamily="18" charset="0"/>
                          </a:rPr>
                          <m:t>2</m:t>
                        </m:r>
                      </m:sup>
                    </m:sSup>
                  </m:oMath>
                </a14:m>
                <a:endParaRPr lang="ka-GE" sz="2000" dirty="0">
                  <a:cs typeface="Times New Roman" panose="02020603050405020304" pitchFamily="18" charset="0"/>
                </a:endParaRPr>
              </a:p>
              <a:p>
                <a:endParaRPr lang="ka-GE" dirty="0"/>
              </a:p>
            </p:txBody>
          </p:sp>
        </mc:Choice>
        <mc:Fallback xmlns="">
          <p:sp>
            <p:nvSpPr>
              <p:cNvPr id="3" name="Subtitle 2">
                <a:extLst>
                  <a:ext uri="{FF2B5EF4-FFF2-40B4-BE49-F238E27FC236}">
                    <a16:creationId xmlns:a16="http://schemas.microsoft.com/office/drawing/2014/main" id="{8EC23CFD-0E6D-CF85-AD4B-F468EDA41A3B}"/>
                  </a:ext>
                </a:extLst>
              </p:cNvPr>
              <p:cNvSpPr>
                <a:spLocks noGrp="1" noRot="1" noChangeAspect="1" noMove="1" noResize="1" noEditPoints="1" noAdjustHandles="1" noChangeArrowheads="1" noChangeShapeType="1" noTextEdit="1"/>
              </p:cNvSpPr>
              <p:nvPr>
                <p:ph type="subTitle" idx="1"/>
              </p:nvPr>
            </p:nvSpPr>
            <p:spPr>
              <a:xfrm>
                <a:off x="1626598" y="3924572"/>
                <a:ext cx="9385104" cy="1313387"/>
              </a:xfrm>
              <a:blipFill>
                <a:blip r:embed="rId2"/>
                <a:stretch>
                  <a:fillRect/>
                </a:stretch>
              </a:blipFill>
            </p:spPr>
            <p:txBody>
              <a:bodyPr/>
              <a:lstStyle/>
              <a:p>
                <a:r>
                  <a:rPr lang="ka-GE">
                    <a:noFill/>
                  </a:rPr>
                  <a:t> </a:t>
                </a:r>
              </a:p>
            </p:txBody>
          </p:sp>
        </mc:Fallback>
      </mc:AlternateContent>
      <p:sp>
        <p:nvSpPr>
          <p:cNvPr id="5" name="TextBox 4">
            <a:extLst>
              <a:ext uri="{FF2B5EF4-FFF2-40B4-BE49-F238E27FC236}">
                <a16:creationId xmlns:a16="http://schemas.microsoft.com/office/drawing/2014/main" id="{C8314038-1A13-EAA9-F5CE-B188C3C8F002}"/>
              </a:ext>
            </a:extLst>
          </p:cNvPr>
          <p:cNvSpPr txBox="1"/>
          <p:nvPr/>
        </p:nvSpPr>
        <p:spPr>
          <a:xfrm>
            <a:off x="4350561" y="946844"/>
            <a:ext cx="6145588" cy="1200329"/>
          </a:xfrm>
          <a:prstGeom prst="rect">
            <a:avLst/>
          </a:prstGeom>
          <a:noFill/>
        </p:spPr>
        <p:txBody>
          <a:bodyPr wrap="square" rtlCol="0">
            <a:spAutoFit/>
          </a:bodyPr>
          <a:lstStyle/>
          <a:p>
            <a:pPr algn="ctr"/>
            <a:r>
              <a:rPr lang="en-US" sz="3600" b="1" dirty="0">
                <a:solidFill>
                  <a:srgbClr val="C00000"/>
                </a:solidFill>
                <a:latin typeface="Times New Roman" panose="02020603050405020304" pitchFamily="18" charset="0"/>
                <a:cs typeface="Times New Roman" panose="02020603050405020304" pitchFamily="18" charset="0"/>
              </a:rPr>
              <a:t>38</a:t>
            </a:r>
            <a:r>
              <a:rPr lang="en-US" sz="3600" b="1" baseline="30000" dirty="0">
                <a:solidFill>
                  <a:srgbClr val="C00000"/>
                </a:solidFill>
                <a:latin typeface="Times New Roman" panose="02020603050405020304" pitchFamily="18" charset="0"/>
                <a:cs typeface="Times New Roman" panose="02020603050405020304" pitchFamily="18" charset="0"/>
              </a:rPr>
              <a:t>th</a:t>
            </a:r>
            <a:r>
              <a:rPr lang="en-US" sz="3600" b="1" dirty="0">
                <a:solidFill>
                  <a:srgbClr val="C00000"/>
                </a:solidFill>
                <a:latin typeface="Times New Roman" panose="02020603050405020304" pitchFamily="18" charset="0"/>
                <a:cs typeface="Times New Roman" panose="02020603050405020304" pitchFamily="18" charset="0"/>
              </a:rPr>
              <a:t> International Conference of Physics Students </a:t>
            </a:r>
            <a:endParaRPr lang="ka-GE" sz="3600" dirty="0">
              <a:solidFill>
                <a:srgbClr val="C00000"/>
              </a:solidFill>
              <a:cs typeface="Times New Roman" panose="02020603050405020304" pitchFamily="18" charset="0"/>
            </a:endParaRPr>
          </a:p>
        </p:txBody>
      </p:sp>
      <p:sp>
        <p:nvSpPr>
          <p:cNvPr id="6" name="TextBox 5">
            <a:extLst>
              <a:ext uri="{FF2B5EF4-FFF2-40B4-BE49-F238E27FC236}">
                <a16:creationId xmlns:a16="http://schemas.microsoft.com/office/drawing/2014/main" id="{82F8F856-CDF5-A7B1-5623-D5FF9407F47F}"/>
              </a:ext>
            </a:extLst>
          </p:cNvPr>
          <p:cNvSpPr txBox="1"/>
          <p:nvPr/>
        </p:nvSpPr>
        <p:spPr>
          <a:xfrm>
            <a:off x="5384907" y="6000124"/>
            <a:ext cx="142218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Tbilisi</a:t>
            </a:r>
            <a:r>
              <a:rPr lang="ka-GE" dirty="0"/>
              <a:t>, 2024 </a:t>
            </a:r>
          </a:p>
        </p:txBody>
      </p:sp>
      <p:sp>
        <p:nvSpPr>
          <p:cNvPr id="7" name="TextBox 6">
            <a:extLst>
              <a:ext uri="{FF2B5EF4-FFF2-40B4-BE49-F238E27FC236}">
                <a16:creationId xmlns:a16="http://schemas.microsoft.com/office/drawing/2014/main" id="{2EE6980C-2CD1-EEC6-0FEF-45A1DD61FE32}"/>
              </a:ext>
            </a:extLst>
          </p:cNvPr>
          <p:cNvSpPr txBox="1"/>
          <p:nvPr/>
        </p:nvSpPr>
        <p:spPr>
          <a:xfrm>
            <a:off x="3608438" y="5459379"/>
            <a:ext cx="4975122" cy="400110"/>
          </a:xfrm>
          <a:prstGeom prst="rect">
            <a:avLst/>
          </a:prstGeom>
          <a:noFill/>
        </p:spPr>
        <p:txBody>
          <a:bodyPr wrap="square" rtlCol="0">
            <a:spAutoFit/>
          </a:bodyPr>
          <a:lstStyle/>
          <a:p>
            <a:pPr algn="ctr"/>
            <a:r>
              <a:rPr lang="en-US" sz="2000" b="1" i="1" dirty="0">
                <a:latin typeface="Times New Roman" panose="02020603050405020304" pitchFamily="18" charset="0"/>
                <a:cs typeface="Times New Roman" panose="02020603050405020304" pitchFamily="18" charset="0"/>
              </a:rPr>
              <a:t>Modelling Laboratory for Students </a:t>
            </a:r>
            <a:endParaRPr lang="ka-GE" sz="2000" b="1" i="1" dirty="0">
              <a:cs typeface="Times New Roman" panose="02020603050405020304" pitchFamily="18" charset="0"/>
            </a:endParaRPr>
          </a:p>
        </p:txBody>
      </p:sp>
      <p:sp>
        <p:nvSpPr>
          <p:cNvPr id="8" name="Rectangle 7">
            <a:extLst>
              <a:ext uri="{FF2B5EF4-FFF2-40B4-BE49-F238E27FC236}">
                <a16:creationId xmlns:a16="http://schemas.microsoft.com/office/drawing/2014/main" id="{6B862A53-B01B-5EFC-23A4-97DF4A1A59F4}"/>
              </a:ext>
            </a:extLst>
          </p:cNvPr>
          <p:cNvSpPr/>
          <p:nvPr/>
        </p:nvSpPr>
        <p:spPr>
          <a:xfrm>
            <a:off x="521110" y="267268"/>
            <a:ext cx="11149780" cy="6249567"/>
          </a:xfrm>
          <a:prstGeom prst="rect">
            <a:avLst/>
          </a:prstGeom>
          <a:noFill/>
          <a:ln w="50800" cmpd="dbl">
            <a:prstDash val="sysDot"/>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sp>
        <p:nvSpPr>
          <p:cNvPr id="9" name="Oval 8">
            <a:extLst>
              <a:ext uri="{FF2B5EF4-FFF2-40B4-BE49-F238E27FC236}">
                <a16:creationId xmlns:a16="http://schemas.microsoft.com/office/drawing/2014/main" id="{52F2C0B9-137E-787D-F758-6A12F5903702}"/>
              </a:ext>
            </a:extLst>
          </p:cNvPr>
          <p:cNvSpPr/>
          <p:nvPr/>
        </p:nvSpPr>
        <p:spPr>
          <a:xfrm>
            <a:off x="-161004" y="5656144"/>
            <a:ext cx="1541208" cy="1458678"/>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pic>
        <p:nvPicPr>
          <p:cNvPr id="11" name="Picture 10">
            <a:extLst>
              <a:ext uri="{FF2B5EF4-FFF2-40B4-BE49-F238E27FC236}">
                <a16:creationId xmlns:a16="http://schemas.microsoft.com/office/drawing/2014/main" id="{829C7A75-4E71-F83A-3D29-56CD50D25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851" y="259010"/>
            <a:ext cx="2532020" cy="2421345"/>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BA101F5-E6D9-7AFF-3111-604CAAB80DA0}"/>
                  </a:ext>
                </a:extLst>
              </p:cNvPr>
              <p:cNvSpPr txBox="1"/>
              <p:nvPr/>
            </p:nvSpPr>
            <p:spPr>
              <a:xfrm>
                <a:off x="3669918" y="4835658"/>
                <a:ext cx="48521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𝐼𝑣𝑎𝑛𝑒</m:t>
                      </m:r>
                      <m:r>
                        <a:rPr lang="en-US" b="0" i="1" smtClean="0">
                          <a:latin typeface="Cambria Math" panose="02040503050406030204" pitchFamily="18" charset="0"/>
                        </a:rPr>
                        <m:t> </m:t>
                      </m:r>
                      <m:r>
                        <a:rPr lang="en-US" b="0" i="1" smtClean="0">
                          <a:latin typeface="Cambria Math" panose="02040503050406030204" pitchFamily="18" charset="0"/>
                        </a:rPr>
                        <m:t>𝐽𝑎𝑣𝑎𝑘h𝑖𝑠h𝑣𝑖𝑙𝑖</m:t>
                      </m:r>
                      <m:r>
                        <a:rPr lang="en-US" b="0" i="1" smtClean="0">
                          <a:latin typeface="Cambria Math" panose="02040503050406030204" pitchFamily="18" charset="0"/>
                        </a:rPr>
                        <m:t> </m:t>
                      </m:r>
                      <m:r>
                        <a:rPr lang="en-US" b="0" i="1" smtClean="0">
                          <a:latin typeface="Cambria Math" panose="02040503050406030204" pitchFamily="18" charset="0"/>
                        </a:rPr>
                        <m:t>𝑇𝑏𝑖𝑙𝑖𝑠𝑖</m:t>
                      </m:r>
                      <m:r>
                        <a:rPr lang="en-US" b="0" i="1" smtClean="0">
                          <a:latin typeface="Cambria Math" panose="02040503050406030204" pitchFamily="18" charset="0"/>
                        </a:rPr>
                        <m:t> </m:t>
                      </m:r>
                      <m:r>
                        <a:rPr lang="en-US" b="0" i="1" smtClean="0">
                          <a:latin typeface="Cambria Math" panose="02040503050406030204" pitchFamily="18" charset="0"/>
                        </a:rPr>
                        <m:t>𝑠𝑡𝑎𝑡𝑒</m:t>
                      </m:r>
                      <m:r>
                        <a:rPr lang="en-US" b="0" i="1" smtClean="0">
                          <a:latin typeface="Cambria Math" panose="02040503050406030204" pitchFamily="18" charset="0"/>
                        </a:rPr>
                        <m:t> </m:t>
                      </m:r>
                      <m:r>
                        <a:rPr lang="en-US" b="0" i="1" smtClean="0">
                          <a:latin typeface="Cambria Math" panose="02040503050406030204" pitchFamily="18" charset="0"/>
                        </a:rPr>
                        <m:t>𝑢𝑛𝑖𝑣𝑒𝑟𝑠𝑖𝑡</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𝑦</m:t>
                          </m:r>
                        </m:e>
                        <m:sup>
                          <m:r>
                            <a:rPr lang="en-US" b="0" i="1" smtClean="0">
                              <a:latin typeface="Cambria Math" panose="02040503050406030204" pitchFamily="18" charset="0"/>
                            </a:rPr>
                            <m:t>1</m:t>
                          </m:r>
                        </m:sup>
                      </m:sSup>
                      <m:r>
                        <a:rPr lang="en-US" b="0" i="1" smtClean="0">
                          <a:latin typeface="Cambria Math" panose="02040503050406030204" pitchFamily="18" charset="0"/>
                        </a:rPr>
                        <m:t> </m:t>
                      </m:r>
                    </m:oMath>
                  </m:oMathPara>
                </a14:m>
                <a:endParaRPr lang="ka-GE" dirty="0"/>
              </a:p>
            </p:txBody>
          </p:sp>
        </mc:Choice>
        <mc:Fallback xmlns="">
          <p:sp>
            <p:nvSpPr>
              <p:cNvPr id="12" name="TextBox 11">
                <a:extLst>
                  <a:ext uri="{FF2B5EF4-FFF2-40B4-BE49-F238E27FC236}">
                    <a16:creationId xmlns:a16="http://schemas.microsoft.com/office/drawing/2014/main" id="{BBA101F5-E6D9-7AFF-3111-604CAAB80DA0}"/>
                  </a:ext>
                </a:extLst>
              </p:cNvPr>
              <p:cNvSpPr txBox="1">
                <a:spLocks noRot="1" noChangeAspect="1" noMove="1" noResize="1" noEditPoints="1" noAdjustHandles="1" noChangeArrowheads="1" noChangeShapeType="1" noTextEdit="1"/>
              </p:cNvSpPr>
              <p:nvPr/>
            </p:nvSpPr>
            <p:spPr>
              <a:xfrm>
                <a:off x="3669918" y="4835658"/>
                <a:ext cx="4852162" cy="276999"/>
              </a:xfrm>
              <a:prstGeom prst="rect">
                <a:avLst/>
              </a:prstGeom>
              <a:blipFill>
                <a:blip r:embed="rId4"/>
                <a:stretch>
                  <a:fillRect t="-4348" b="-30435"/>
                </a:stretch>
              </a:blipFill>
            </p:spPr>
            <p:txBody>
              <a:bodyPr/>
              <a:lstStyle/>
              <a:p>
                <a:r>
                  <a:rPr lang="ka-G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9171D68-7E6A-4E5F-8161-C9756CF87F95}"/>
                  </a:ext>
                </a:extLst>
              </p:cNvPr>
              <p:cNvSpPr txBox="1"/>
              <p:nvPr/>
            </p:nvSpPr>
            <p:spPr>
              <a:xfrm>
                <a:off x="3431295" y="5146194"/>
                <a:ext cx="53294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𝑉𝑙𝑎𝑑𝑖𝑚𝑒𝑟</m:t>
                      </m:r>
                      <m:r>
                        <a:rPr lang="en-US" b="0" i="1" smtClean="0">
                          <a:latin typeface="Cambria Math" panose="02040503050406030204" pitchFamily="18" charset="0"/>
                        </a:rPr>
                        <m:t> </m:t>
                      </m:r>
                      <m:r>
                        <a:rPr lang="en-US" b="0" i="1" smtClean="0">
                          <a:latin typeface="Cambria Math" panose="02040503050406030204" pitchFamily="18" charset="0"/>
                        </a:rPr>
                        <m:t>𝐶h𝑎𝑣𝑐h𝑎𝑛𝑖𝑑𝑧𝑒</m:t>
                      </m:r>
                      <m:r>
                        <a:rPr lang="en-US" b="0" i="1" smtClean="0">
                          <a:latin typeface="Cambria Math" panose="02040503050406030204" pitchFamily="18" charset="0"/>
                        </a:rPr>
                        <m:t> </m:t>
                      </m:r>
                      <m:r>
                        <a:rPr lang="en-US" b="0" i="1" smtClean="0">
                          <a:latin typeface="Cambria Math" panose="02040503050406030204" pitchFamily="18" charset="0"/>
                        </a:rPr>
                        <m:t>𝑖𝑛𝑠𝑡𝑖𝑡𝑢𝑡𝑒</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𝑐𝑦𝑏𝑒𝑟𝑛𝑒𝑡𝑖𝑐</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m:oMathPara>
                </a14:m>
                <a:endParaRPr lang="ka-GE" dirty="0"/>
              </a:p>
            </p:txBody>
          </p:sp>
        </mc:Choice>
        <mc:Fallback xmlns="">
          <p:sp>
            <p:nvSpPr>
              <p:cNvPr id="13" name="TextBox 12">
                <a:extLst>
                  <a:ext uri="{FF2B5EF4-FFF2-40B4-BE49-F238E27FC236}">
                    <a16:creationId xmlns:a16="http://schemas.microsoft.com/office/drawing/2014/main" id="{E9171D68-7E6A-4E5F-8161-C9756CF87F95}"/>
                  </a:ext>
                </a:extLst>
              </p:cNvPr>
              <p:cNvSpPr txBox="1">
                <a:spLocks noRot="1" noChangeAspect="1" noMove="1" noResize="1" noEditPoints="1" noAdjustHandles="1" noChangeArrowheads="1" noChangeShapeType="1" noTextEdit="1"/>
              </p:cNvSpPr>
              <p:nvPr/>
            </p:nvSpPr>
            <p:spPr>
              <a:xfrm>
                <a:off x="3431295" y="5146194"/>
                <a:ext cx="5329408" cy="276999"/>
              </a:xfrm>
              <a:prstGeom prst="rect">
                <a:avLst/>
              </a:prstGeom>
              <a:blipFill>
                <a:blip r:embed="rId5"/>
                <a:stretch>
                  <a:fillRect t="-4348" b="-32609"/>
                </a:stretch>
              </a:blipFill>
            </p:spPr>
            <p:txBody>
              <a:bodyPr/>
              <a:lstStyle/>
              <a:p>
                <a:r>
                  <a:rPr lang="ka-GE">
                    <a:noFill/>
                  </a:rPr>
                  <a:t> </a:t>
                </a:r>
              </a:p>
            </p:txBody>
          </p:sp>
        </mc:Fallback>
      </mc:AlternateContent>
      <p:cxnSp>
        <p:nvCxnSpPr>
          <p:cNvPr id="10" name="Straight Connector 9">
            <a:extLst>
              <a:ext uri="{FF2B5EF4-FFF2-40B4-BE49-F238E27FC236}">
                <a16:creationId xmlns:a16="http://schemas.microsoft.com/office/drawing/2014/main" id="{223492FB-8FD0-8B05-1917-9FA8B4710725}"/>
              </a:ext>
            </a:extLst>
          </p:cNvPr>
          <p:cNvCxnSpPr>
            <a:cxnSpLocks/>
          </p:cNvCxnSpPr>
          <p:nvPr/>
        </p:nvCxnSpPr>
        <p:spPr>
          <a:xfrm flipV="1">
            <a:off x="1931825" y="3795496"/>
            <a:ext cx="8672052" cy="38625"/>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209983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23A4C7F-AA87-5A22-CDC6-DCE7896B2B0D}"/>
              </a:ext>
            </a:extLst>
          </p:cNvPr>
          <p:cNvPicPr>
            <a:picLocks noGrp="1" noChangeAspect="1"/>
          </p:cNvPicPr>
          <p:nvPr>
            <p:ph idx="1"/>
          </p:nvPr>
        </p:nvPicPr>
        <p:blipFill rotWithShape="1">
          <a:blip r:embed="rId2">
            <a:extLst>
              <a:ext uri="{96DAC541-7B7A-43D3-8B79-37D633B846F1}">
                <asvg:svgBlip xmlns:asvg="http://schemas.microsoft.com/office/drawing/2016/SVG/main" r:embed="rId3"/>
              </a:ext>
            </a:extLst>
          </a:blip>
          <a:srcRect l="18832" t="3236" r="17306"/>
          <a:stretch/>
        </p:blipFill>
        <p:spPr>
          <a:xfrm>
            <a:off x="39892" y="944564"/>
            <a:ext cx="5951236" cy="4349016"/>
          </a:xfrm>
        </p:spPr>
      </p:pic>
      <p:sp>
        <p:nvSpPr>
          <p:cNvPr id="2" name="Title 1">
            <a:extLst>
              <a:ext uri="{FF2B5EF4-FFF2-40B4-BE49-F238E27FC236}">
                <a16:creationId xmlns:a16="http://schemas.microsoft.com/office/drawing/2014/main" id="{0CD93D43-5585-1483-4CAE-8D6416FAB313}"/>
              </a:ext>
            </a:extLst>
          </p:cNvPr>
          <p:cNvSpPr>
            <a:spLocks noGrp="1"/>
          </p:cNvSpPr>
          <p:nvPr>
            <p:ph type="title"/>
          </p:nvPr>
        </p:nvSpPr>
        <p:spPr>
          <a:xfrm>
            <a:off x="838200" y="1"/>
            <a:ext cx="10515600" cy="844775"/>
          </a:xfrm>
        </p:spPr>
        <p:txBody>
          <a:bodyPr>
            <a:normAutofit fontScale="90000"/>
          </a:bodyPr>
          <a:lstStyle/>
          <a:p>
            <a:pPr>
              <a:lnSpc>
                <a:spcPct val="100000"/>
              </a:lnSpc>
            </a:pPr>
            <a:r>
              <a:rPr lang="en-US" sz="4000" b="1" dirty="0">
                <a:latin typeface="Times New Roman" panose="02020603050405020304" pitchFamily="18" charset="0"/>
                <a:cs typeface="Times New Roman" panose="02020603050405020304" pitchFamily="18" charset="0"/>
              </a:rPr>
              <a:t>Simulation results</a:t>
            </a:r>
            <a:br>
              <a:rPr lang="ka-GE" sz="3200" dirty="0">
                <a:cs typeface="Times New Roman" panose="02020603050405020304" pitchFamily="18" charset="0"/>
              </a:rPr>
            </a:br>
            <a:r>
              <a:rPr lang="en-US" sz="2200" i="1" dirty="0">
                <a:latin typeface="Times New Roman" panose="02020603050405020304" pitchFamily="18" charset="0"/>
                <a:cs typeface="Times New Roman" panose="02020603050405020304" pitchFamily="18" charset="0"/>
              </a:rPr>
              <a:t>Optical arm - brachial index</a:t>
            </a:r>
            <a:endParaRPr lang="ka-GE" sz="2200" i="1" dirty="0">
              <a:cs typeface="Times New Roman" panose="02020603050405020304" pitchFamily="18" charset="0"/>
            </a:endParaRPr>
          </a:p>
        </p:txBody>
      </p:sp>
      <p:sp>
        <p:nvSpPr>
          <p:cNvPr id="8" name="TextBox 7">
            <a:extLst>
              <a:ext uri="{FF2B5EF4-FFF2-40B4-BE49-F238E27FC236}">
                <a16:creationId xmlns:a16="http://schemas.microsoft.com/office/drawing/2014/main" id="{83A1951C-C6C3-CD50-783D-E4B14F43E772}"/>
              </a:ext>
            </a:extLst>
          </p:cNvPr>
          <p:cNvSpPr txBox="1"/>
          <p:nvPr/>
        </p:nvSpPr>
        <p:spPr>
          <a:xfrm>
            <a:off x="397427" y="5313086"/>
            <a:ext cx="5367185" cy="1200329"/>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Simulated optical arm - brachial index (spectrum of the foot compared to the spectrum of the finger) for both healthy individuals and those with reduced blood content.</a:t>
            </a:r>
            <a:endParaRPr lang="ka-GE" dirty="0">
              <a:cs typeface="Times New Roman" panose="02020603050405020304" pitchFamily="18" charset="0"/>
            </a:endParaRPr>
          </a:p>
        </p:txBody>
      </p:sp>
      <p:cxnSp>
        <p:nvCxnSpPr>
          <p:cNvPr id="3" name="Straight Connector 2">
            <a:extLst>
              <a:ext uri="{FF2B5EF4-FFF2-40B4-BE49-F238E27FC236}">
                <a16:creationId xmlns:a16="http://schemas.microsoft.com/office/drawing/2014/main" id="{AF928E48-0C87-B691-59F1-BDD7E4A79223}"/>
              </a:ext>
            </a:extLst>
          </p:cNvPr>
          <p:cNvCxnSpPr>
            <a:cxnSpLocks/>
          </p:cNvCxnSpPr>
          <p:nvPr/>
        </p:nvCxnSpPr>
        <p:spPr>
          <a:xfrm>
            <a:off x="838200" y="864279"/>
            <a:ext cx="4485640" cy="0"/>
          </a:xfrm>
          <a:prstGeom prst="line">
            <a:avLst/>
          </a:prstGeom>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DEF5FDA5-F5A1-D670-7EDC-239C776ED129}"/>
              </a:ext>
            </a:extLst>
          </p:cNvPr>
          <p:cNvSpPr txBox="1"/>
          <p:nvPr/>
        </p:nvSpPr>
        <p:spPr>
          <a:xfrm>
            <a:off x="6406300" y="5313086"/>
            <a:ext cx="5583833" cy="1200329"/>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Simulated optical arm-brachial index for healthy subjects and those with 50%, 20%, and 10% blood flow in their feet, measured in the red region of visible light (610-750 nm)</a:t>
            </a:r>
            <a:endParaRPr lang="ka-GE" dirty="0">
              <a:cs typeface="Times New Roman" panose="02020603050405020304" pitchFamily="18" charset="0"/>
            </a:endParaRPr>
          </a:p>
        </p:txBody>
      </p:sp>
      <p:pic>
        <p:nvPicPr>
          <p:cNvPr id="10" name="Graphic 9">
            <a:extLst>
              <a:ext uri="{FF2B5EF4-FFF2-40B4-BE49-F238E27FC236}">
                <a16:creationId xmlns:a16="http://schemas.microsoft.com/office/drawing/2014/main" id="{403A2AAE-5E51-07F1-B11E-D30049D639A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9033" t="2052" r="18548" b="1969"/>
          <a:stretch/>
        </p:blipFill>
        <p:spPr>
          <a:xfrm>
            <a:off x="5907958" y="762377"/>
            <a:ext cx="6136324" cy="4550710"/>
          </a:xfrm>
          <a:prstGeom prst="rect">
            <a:avLst/>
          </a:prstGeom>
        </p:spPr>
      </p:pic>
      <p:sp>
        <p:nvSpPr>
          <p:cNvPr id="13" name="TextBox 12">
            <a:extLst>
              <a:ext uri="{FF2B5EF4-FFF2-40B4-BE49-F238E27FC236}">
                <a16:creationId xmlns:a16="http://schemas.microsoft.com/office/drawing/2014/main" id="{65E9D5DE-47F1-D611-41F5-D33AC5CFB903}"/>
              </a:ext>
            </a:extLst>
          </p:cNvPr>
          <p:cNvSpPr txBox="1"/>
          <p:nvPr/>
        </p:nvSpPr>
        <p:spPr>
          <a:xfrm>
            <a:off x="7996777" y="300711"/>
            <a:ext cx="2468176" cy="461665"/>
          </a:xfrm>
          <a:prstGeom prst="rect">
            <a:avLst/>
          </a:prstGeom>
          <a:noFill/>
          <a:ln w="12700">
            <a:solidFill>
              <a:schemeClr val="tx1"/>
            </a:solidFill>
          </a:ln>
        </p:spPr>
        <p:txBody>
          <a:bodyPr wrap="none" rtlCol="0">
            <a:spAutoFit/>
          </a:bodyPr>
          <a:lstStyle/>
          <a:p>
            <a:pPr algn="ctr"/>
            <a:r>
              <a:rPr lang="en-US" sz="2400" b="1" dirty="0">
                <a:latin typeface="Times New Roman" panose="02020603050405020304" pitchFamily="18" charset="0"/>
                <a:cs typeface="Times New Roman" panose="02020603050405020304" pitchFamily="18" charset="0"/>
              </a:rPr>
              <a:t>R  - </a:t>
            </a:r>
            <a:r>
              <a:rPr lang="en-US" sz="2400" b="1" dirty="0" err="1">
                <a:latin typeface="Times New Roman" panose="02020603050405020304" pitchFamily="18" charset="0"/>
                <a:cs typeface="Times New Roman" panose="02020603050405020304" pitchFamily="18" charset="0"/>
              </a:rPr>
              <a:t>Rreflectance</a:t>
            </a:r>
            <a:r>
              <a:rPr lang="en-US" sz="2400" b="1" dirty="0">
                <a:latin typeface="Times New Roman" panose="02020603050405020304" pitchFamily="18" charset="0"/>
                <a:cs typeface="Times New Roman" panose="02020603050405020304" pitchFamily="18" charset="0"/>
              </a:rPr>
              <a:t> </a:t>
            </a:r>
            <a:endParaRPr lang="ka-GE" sz="2400" b="1" dirty="0">
              <a:cs typeface="Times New Roman" panose="02020603050405020304" pitchFamily="18" charset="0"/>
            </a:endParaRPr>
          </a:p>
        </p:txBody>
      </p:sp>
    </p:spTree>
    <p:extLst>
      <p:ext uri="{BB962C8B-B14F-4D97-AF65-F5344CB8AC3E}">
        <p14:creationId xmlns:p14="http://schemas.microsoft.com/office/powerpoint/2010/main" val="3508325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CF2CBBA7-4DE0-EFC8-2E92-033586733E1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1250" t="1361" r="24417" b="4062"/>
          <a:stretch/>
        </p:blipFill>
        <p:spPr>
          <a:xfrm>
            <a:off x="6150105" y="538193"/>
            <a:ext cx="5668770" cy="4759002"/>
          </a:xfrm>
          <a:prstGeom prst="rect">
            <a:avLst/>
          </a:prstGeom>
        </p:spPr>
      </p:pic>
      <p:sp>
        <p:nvSpPr>
          <p:cNvPr id="2" name="Title 1">
            <a:extLst>
              <a:ext uri="{FF2B5EF4-FFF2-40B4-BE49-F238E27FC236}">
                <a16:creationId xmlns:a16="http://schemas.microsoft.com/office/drawing/2014/main" id="{AD875577-8050-C58C-3012-3FB823A1AD4C}"/>
              </a:ext>
            </a:extLst>
          </p:cNvPr>
          <p:cNvSpPr>
            <a:spLocks noGrp="1"/>
          </p:cNvSpPr>
          <p:nvPr>
            <p:ph type="title"/>
          </p:nvPr>
        </p:nvSpPr>
        <p:spPr>
          <a:xfrm>
            <a:off x="838200" y="1"/>
            <a:ext cx="10515600" cy="1016000"/>
          </a:xfrm>
        </p:spPr>
        <p:txBody>
          <a:bodyPr>
            <a:normAutofit/>
          </a:bodyPr>
          <a:lstStyle/>
          <a:p>
            <a:pPr>
              <a:lnSpc>
                <a:spcPct val="100000"/>
              </a:lnSpc>
            </a:pPr>
            <a:r>
              <a:rPr lang="en-US" sz="3600" b="1" dirty="0" err="1">
                <a:latin typeface="Times New Roman" panose="02020603050405020304" pitchFamily="18" charset="0"/>
                <a:cs typeface="Times New Roman" panose="02020603050405020304" pitchFamily="18" charset="0"/>
              </a:rPr>
              <a:t>Photopletysmography</a:t>
            </a:r>
            <a:r>
              <a:rPr lang="ka-GE" sz="3600" b="1" dirty="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PPG)</a:t>
            </a:r>
            <a:r>
              <a:rPr lang="ka-GE" sz="3600" dirty="0">
                <a:cs typeface="Times New Roman" panose="02020603050405020304" pitchFamily="18" charset="0"/>
              </a:rPr>
              <a:t> </a:t>
            </a:r>
            <a:br>
              <a:rPr lang="ka-GE" sz="3600" dirty="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General concept of PPG signals</a:t>
            </a:r>
            <a:endParaRPr lang="ka-GE" dirty="0">
              <a:cs typeface="Times New Roman" panose="02020603050405020304" pitchFamily="18" charset="0"/>
            </a:endParaRPr>
          </a:p>
        </p:txBody>
      </p:sp>
      <p:sp>
        <p:nvSpPr>
          <p:cNvPr id="3" name="TextBox 2">
            <a:extLst>
              <a:ext uri="{FF2B5EF4-FFF2-40B4-BE49-F238E27FC236}">
                <a16:creationId xmlns:a16="http://schemas.microsoft.com/office/drawing/2014/main" id="{43FB38E5-7825-7AB7-C872-3397F2ED53BC}"/>
              </a:ext>
            </a:extLst>
          </p:cNvPr>
          <p:cNvSpPr txBox="1"/>
          <p:nvPr/>
        </p:nvSpPr>
        <p:spPr>
          <a:xfrm>
            <a:off x="426673" y="5541727"/>
            <a:ext cx="5413618" cy="923330"/>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Fluctuations in the reflected light spectrum provide a crucial physiological signal that allows us to assess the state of the human cardiovascular system</a:t>
            </a:r>
            <a:endParaRPr lang="ka-GE" dirty="0">
              <a:cs typeface="Times New Roman" panose="02020603050405020304" pitchFamily="18" charset="0"/>
            </a:endParaRPr>
          </a:p>
        </p:txBody>
      </p:sp>
      <p:cxnSp>
        <p:nvCxnSpPr>
          <p:cNvPr id="4" name="Straight Connector 3">
            <a:extLst>
              <a:ext uri="{FF2B5EF4-FFF2-40B4-BE49-F238E27FC236}">
                <a16:creationId xmlns:a16="http://schemas.microsoft.com/office/drawing/2014/main" id="{9345EDBD-E20C-CB77-C014-5681E80F72D2}"/>
              </a:ext>
            </a:extLst>
          </p:cNvPr>
          <p:cNvCxnSpPr>
            <a:cxnSpLocks/>
          </p:cNvCxnSpPr>
          <p:nvPr/>
        </p:nvCxnSpPr>
        <p:spPr>
          <a:xfrm>
            <a:off x="838200" y="1016001"/>
            <a:ext cx="3916680" cy="0"/>
          </a:xfrm>
          <a:prstGeom prst="line">
            <a:avLst/>
          </a:prstGeom>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B90125F2-B70D-6BB1-54B2-D9CC6426ACC6}"/>
              </a:ext>
            </a:extLst>
          </p:cNvPr>
          <p:cNvSpPr txBox="1"/>
          <p:nvPr/>
        </p:nvSpPr>
        <p:spPr>
          <a:xfrm>
            <a:off x="6651078" y="5396477"/>
            <a:ext cx="5114249" cy="923330"/>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The red-marked points in the image represent systolic peaks in the PPG signal, which convey information about the heart's rhythm</a:t>
            </a:r>
            <a:endParaRPr lang="ka-GE" dirty="0">
              <a:cs typeface="Times New Roman" panose="02020603050405020304" pitchFamily="18" charset="0"/>
            </a:endParaRPr>
          </a:p>
        </p:txBody>
      </p:sp>
      <p:pic>
        <p:nvPicPr>
          <p:cNvPr id="15" name="Content Placeholder 14">
            <a:extLst>
              <a:ext uri="{FF2B5EF4-FFF2-40B4-BE49-F238E27FC236}">
                <a16:creationId xmlns:a16="http://schemas.microsoft.com/office/drawing/2014/main" id="{8F917D34-A2C6-99DD-EB0F-7F2B44E5950C}"/>
              </a:ext>
            </a:extLst>
          </p:cNvPr>
          <p:cNvPicPr>
            <a:picLocks noGrp="1" noChangeAspect="1"/>
          </p:cNvPicPr>
          <p:nvPr>
            <p:ph idx="1"/>
          </p:nvPr>
        </p:nvPicPr>
        <p:blipFill rotWithShape="1">
          <a:blip r:embed="rId4">
            <a:extLst>
              <a:ext uri="{96DAC541-7B7A-43D3-8B79-37D633B846F1}">
                <asvg:svgBlip xmlns:asvg="http://schemas.microsoft.com/office/drawing/2016/SVG/main" r:embed="rId5"/>
              </a:ext>
            </a:extLst>
          </a:blip>
          <a:srcRect l="28422" t="4838" r="28970" b="13230"/>
          <a:stretch/>
        </p:blipFill>
        <p:spPr>
          <a:xfrm>
            <a:off x="426672" y="1110360"/>
            <a:ext cx="5157909" cy="4327715"/>
          </a:xfrm>
        </p:spPr>
      </p:pic>
      <p:sp>
        <p:nvSpPr>
          <p:cNvPr id="16" name="Rectangle 15">
            <a:extLst>
              <a:ext uri="{FF2B5EF4-FFF2-40B4-BE49-F238E27FC236}">
                <a16:creationId xmlns:a16="http://schemas.microsoft.com/office/drawing/2014/main" id="{1AA971A9-6535-8DCB-7841-F59AB5A58F42}"/>
              </a:ext>
            </a:extLst>
          </p:cNvPr>
          <p:cNvSpPr/>
          <p:nvPr/>
        </p:nvSpPr>
        <p:spPr>
          <a:xfrm>
            <a:off x="426672" y="1110361"/>
            <a:ext cx="5157910" cy="432771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spTree>
    <p:extLst>
      <p:ext uri="{BB962C8B-B14F-4D97-AF65-F5344CB8AC3E}">
        <p14:creationId xmlns:p14="http://schemas.microsoft.com/office/powerpoint/2010/main" val="2050482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9A159-1779-0789-F2D6-23E1D3DB395E}"/>
              </a:ext>
            </a:extLst>
          </p:cNvPr>
          <p:cNvSpPr>
            <a:spLocks noGrp="1"/>
          </p:cNvSpPr>
          <p:nvPr>
            <p:ph type="title"/>
          </p:nvPr>
        </p:nvSpPr>
        <p:spPr>
          <a:xfrm>
            <a:off x="838200" y="-37530"/>
            <a:ext cx="10515600" cy="1123310"/>
          </a:xfrm>
        </p:spPr>
        <p:txBody>
          <a:bodyPr>
            <a:normAutofit/>
          </a:bodyPr>
          <a:lstStyle/>
          <a:p>
            <a:pPr>
              <a:lnSpc>
                <a:spcPct val="100000"/>
              </a:lnSpc>
            </a:pPr>
            <a:r>
              <a:rPr lang="en-US" sz="3600" b="1" dirty="0">
                <a:latin typeface="Times New Roman" panose="02020603050405020304" pitchFamily="18" charset="0"/>
                <a:cs typeface="Times New Roman" panose="02020603050405020304" pitchFamily="18" charset="0"/>
              </a:rPr>
              <a:t>Spectral analysis </a:t>
            </a:r>
            <a:br>
              <a:rPr lang="en-US" sz="3200"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Fourier analysis of PPG signals </a:t>
            </a:r>
            <a:endParaRPr lang="ka-GE" sz="3200" dirty="0">
              <a:cs typeface="Times New Roman" panose="02020603050405020304" pitchFamily="18" charset="0"/>
            </a:endParaRPr>
          </a:p>
        </p:txBody>
      </p:sp>
      <p:sp>
        <p:nvSpPr>
          <p:cNvPr id="8" name="TextBox 7">
            <a:extLst>
              <a:ext uri="{FF2B5EF4-FFF2-40B4-BE49-F238E27FC236}">
                <a16:creationId xmlns:a16="http://schemas.microsoft.com/office/drawing/2014/main" id="{815216A6-F99A-F53B-8D65-4909090B4281}"/>
              </a:ext>
            </a:extLst>
          </p:cNvPr>
          <p:cNvSpPr txBox="1"/>
          <p:nvPr/>
        </p:nvSpPr>
        <p:spPr>
          <a:xfrm>
            <a:off x="638232" y="5557447"/>
            <a:ext cx="5732133" cy="1200329"/>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As a result of the Fourier analysis, we determined the frequency characteristics of the signal, we notice several peaks, including those near 1 Hz, which represent the heart rate.</a:t>
            </a:r>
            <a:endParaRPr lang="ka-GE" dirty="0">
              <a:cs typeface="Times New Roman" panose="02020603050405020304" pitchFamily="18" charset="0"/>
            </a:endParaRPr>
          </a:p>
        </p:txBody>
      </p:sp>
      <p:cxnSp>
        <p:nvCxnSpPr>
          <p:cNvPr id="3" name="Straight Connector 2">
            <a:extLst>
              <a:ext uri="{FF2B5EF4-FFF2-40B4-BE49-F238E27FC236}">
                <a16:creationId xmlns:a16="http://schemas.microsoft.com/office/drawing/2014/main" id="{877D8009-C905-38D0-7886-1932726D59BE}"/>
              </a:ext>
            </a:extLst>
          </p:cNvPr>
          <p:cNvCxnSpPr>
            <a:cxnSpLocks/>
          </p:cNvCxnSpPr>
          <p:nvPr/>
        </p:nvCxnSpPr>
        <p:spPr>
          <a:xfrm>
            <a:off x="838200" y="965778"/>
            <a:ext cx="3733800" cy="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5DBF73D-A55B-99F1-A5D7-3A2A93BD55AC}"/>
                  </a:ext>
                </a:extLst>
              </p:cNvPr>
              <p:cNvSpPr txBox="1"/>
              <p:nvPr/>
            </p:nvSpPr>
            <p:spPr>
              <a:xfrm>
                <a:off x="6681019" y="4524374"/>
                <a:ext cx="4995535" cy="7788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0</m:t>
                          </m:r>
                        </m:sub>
                      </m:sSub>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a:rPr lang="en-US" b="0" i="1" smtClean="0">
                              <a:latin typeface="Cambria Math" panose="02040503050406030204" pitchFamily="18" charset="0"/>
                            </a:rPr>
                            <m:t>𝑛</m:t>
                          </m:r>
                          <m:r>
                            <a:rPr lang="en-US" b="0" i="1" smtClean="0">
                              <a:latin typeface="Cambria Math" panose="02040503050406030204" pitchFamily="18" charset="0"/>
                            </a:rPr>
                            <m:t>=1</m:t>
                          </m:r>
                        </m:sub>
                        <m:sup>
                          <m:r>
                            <a:rPr lang="en-US" b="0" i="1" smtClean="0">
                              <a:latin typeface="Cambria Math" panose="02040503050406030204" pitchFamily="18" charset="0"/>
                            </a:rPr>
                            <m:t>𝑁</m:t>
                          </m:r>
                        </m:sup>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𝑛</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𝜋</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𝑛</m:t>
                                      </m:r>
                                    </m:sub>
                                  </m:sSub>
                                  <m:r>
                                    <a:rPr lang="en-US" b="0" i="1" smtClean="0">
                                      <a:latin typeface="Cambria Math" panose="02040503050406030204" pitchFamily="18" charset="0"/>
                                    </a:rPr>
                                    <m:t>𝑡</m:t>
                                  </m:r>
                                </m:e>
                              </m:d>
                            </m:e>
                          </m:fun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𝑛</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𝜋</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𝑛</m:t>
                                      </m:r>
                                    </m:sub>
                                  </m:sSub>
                                  <m:r>
                                    <a:rPr lang="en-US" b="0" i="1" smtClean="0">
                                      <a:latin typeface="Cambria Math" panose="02040503050406030204" pitchFamily="18" charset="0"/>
                                    </a:rPr>
                                    <m:t>𝑡</m:t>
                                  </m:r>
                                </m:e>
                              </m:d>
                            </m:e>
                          </m:func>
                          <m:r>
                            <a:rPr lang="en-US" b="0" i="1" smtClean="0">
                              <a:latin typeface="Cambria Math" panose="02040503050406030204" pitchFamily="18" charset="0"/>
                            </a:rPr>
                            <m:t>)</m:t>
                          </m:r>
                        </m:e>
                      </m:nary>
                    </m:oMath>
                  </m:oMathPara>
                </a14:m>
                <a:endParaRPr lang="ka-GE" dirty="0"/>
              </a:p>
            </p:txBody>
          </p:sp>
        </mc:Choice>
        <mc:Fallback xmlns="">
          <p:sp>
            <p:nvSpPr>
              <p:cNvPr id="18" name="TextBox 17">
                <a:extLst>
                  <a:ext uri="{FF2B5EF4-FFF2-40B4-BE49-F238E27FC236}">
                    <a16:creationId xmlns:a16="http://schemas.microsoft.com/office/drawing/2014/main" id="{55DBF73D-A55B-99F1-A5D7-3A2A93BD55AC}"/>
                  </a:ext>
                </a:extLst>
              </p:cNvPr>
              <p:cNvSpPr txBox="1">
                <a:spLocks noRot="1" noChangeAspect="1" noMove="1" noResize="1" noEditPoints="1" noAdjustHandles="1" noChangeArrowheads="1" noChangeShapeType="1" noTextEdit="1"/>
              </p:cNvSpPr>
              <p:nvPr/>
            </p:nvSpPr>
            <p:spPr>
              <a:xfrm>
                <a:off x="6681019" y="4524374"/>
                <a:ext cx="4995535" cy="778868"/>
              </a:xfrm>
              <a:prstGeom prst="rect">
                <a:avLst/>
              </a:prstGeom>
              <a:blipFill>
                <a:blip r:embed="rId4"/>
                <a:stretch>
                  <a:fillRect/>
                </a:stretch>
              </a:blipFill>
            </p:spPr>
            <p:txBody>
              <a:bodyPr/>
              <a:lstStyle/>
              <a:p>
                <a:r>
                  <a:rPr lang="ka-G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0797610-4E2F-EF2C-E9C7-5700BAD980DD}"/>
                  </a:ext>
                </a:extLst>
              </p:cNvPr>
              <p:cNvSpPr txBox="1"/>
              <p:nvPr/>
            </p:nvSpPr>
            <p:spPr>
              <a:xfrm>
                <a:off x="6994320" y="5372781"/>
                <a:ext cx="4598994" cy="369332"/>
              </a:xfrm>
              <a:prstGeom prst="rect">
                <a:avLst/>
              </a:prstGeom>
              <a:noFill/>
            </p:spPr>
            <p:txBody>
              <a:bodyPr wrap="square" rtlCol="0">
                <a:spAutoFit/>
              </a:bodyPr>
              <a:lstStyle/>
              <a:p>
                <a:pPr algn="ctr"/>
                <a:r>
                  <a:rPr lang="en-US" b="0" dirty="0">
                    <a:latin typeface="Times New Roman" panose="02020603050405020304" pitchFamily="18" charset="0"/>
                    <a:cs typeface="Times New Roman" panose="02020603050405020304" pitchFamily="18" charset="0"/>
                  </a:rPr>
                  <a:t>Expanding </a:t>
                </a:r>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oMath>
                </a14:m>
                <a:r>
                  <a:rPr lang="en-US" dirty="0">
                    <a:latin typeface="Times New Roman" panose="02020603050405020304" pitchFamily="18" charset="0"/>
                    <a:cs typeface="Times New Roman" panose="02020603050405020304" pitchFamily="18" charset="0"/>
                  </a:rPr>
                  <a:t> function in harmonic functions </a:t>
                </a:r>
                <a:r>
                  <a:rPr lang="ka-GE" dirty="0">
                    <a:cs typeface="Times New Roman" panose="02020603050405020304" pitchFamily="18" charset="0"/>
                  </a:rPr>
                  <a:t> </a:t>
                </a:r>
              </a:p>
            </p:txBody>
          </p:sp>
        </mc:Choice>
        <mc:Fallback xmlns="">
          <p:sp>
            <p:nvSpPr>
              <p:cNvPr id="19" name="TextBox 18">
                <a:extLst>
                  <a:ext uri="{FF2B5EF4-FFF2-40B4-BE49-F238E27FC236}">
                    <a16:creationId xmlns:a16="http://schemas.microsoft.com/office/drawing/2014/main" id="{50797610-4E2F-EF2C-E9C7-5700BAD980DD}"/>
                  </a:ext>
                </a:extLst>
              </p:cNvPr>
              <p:cNvSpPr txBox="1">
                <a:spLocks noRot="1" noChangeAspect="1" noMove="1" noResize="1" noEditPoints="1" noAdjustHandles="1" noChangeArrowheads="1" noChangeShapeType="1" noTextEdit="1"/>
              </p:cNvSpPr>
              <p:nvPr/>
            </p:nvSpPr>
            <p:spPr>
              <a:xfrm>
                <a:off x="6994320" y="5372781"/>
                <a:ext cx="4598994" cy="369332"/>
              </a:xfrm>
              <a:prstGeom prst="rect">
                <a:avLst/>
              </a:prstGeom>
              <a:blipFill>
                <a:blip r:embed="rId5"/>
                <a:stretch>
                  <a:fillRect l="-397" t="-9836" r="-1589" b="-22951"/>
                </a:stretch>
              </a:blipFill>
            </p:spPr>
            <p:txBody>
              <a:bodyPr/>
              <a:lstStyle/>
              <a:p>
                <a:r>
                  <a:rPr lang="ka-GE">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5BEF5B4-AF18-7A7D-2C87-814E02DFE3CD}"/>
                  </a:ext>
                </a:extLst>
              </p:cNvPr>
              <p:cNvSpPr txBox="1"/>
              <p:nvPr/>
            </p:nvSpPr>
            <p:spPr>
              <a:xfrm>
                <a:off x="7910650" y="5871869"/>
                <a:ext cx="2766335" cy="612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ea typeface="Cambria Math" panose="02040503050406030204" pitchFamily="18" charset="0"/>
                            </a:rPr>
                            <m:t>+∞</m:t>
                          </m:r>
                        </m:sup>
                        <m:e>
                          <m:r>
                            <a:rPr lang="en-US" b="0" i="1" smtClean="0">
                              <a:latin typeface="Cambria Math" panose="02040503050406030204" pitchFamily="18" charset="0"/>
                              <a:ea typeface="Cambria Math" panose="02040503050406030204" pitchFamily="18" charset="0"/>
                            </a:rPr>
                            <m:t>𝑓</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e>
                      </m:nary>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𝜋𝜔</m:t>
                          </m:r>
                          <m:r>
                            <a:rPr lang="en-US" b="0" i="1" smtClean="0">
                              <a:latin typeface="Cambria Math" panose="02040503050406030204" pitchFamily="18" charset="0"/>
                              <a:ea typeface="Cambria Math" panose="02040503050406030204" pitchFamily="18" charset="0"/>
                            </a:rPr>
                            <m:t>𝑡</m:t>
                          </m:r>
                        </m:sup>
                      </m:sSup>
                      <m:r>
                        <a:rPr lang="en-US" b="0" i="1" smtClean="0">
                          <a:latin typeface="Cambria Math" panose="02040503050406030204" pitchFamily="18" charset="0"/>
                          <a:ea typeface="Cambria Math" panose="02040503050406030204" pitchFamily="18" charset="0"/>
                        </a:rPr>
                        <m:t>𝑑𝑡</m:t>
                      </m:r>
                    </m:oMath>
                  </m:oMathPara>
                </a14:m>
                <a:endParaRPr lang="ka-GE" dirty="0"/>
              </a:p>
            </p:txBody>
          </p:sp>
        </mc:Choice>
        <mc:Fallback xmlns="">
          <p:sp>
            <p:nvSpPr>
              <p:cNvPr id="20" name="TextBox 19">
                <a:extLst>
                  <a:ext uri="{FF2B5EF4-FFF2-40B4-BE49-F238E27FC236}">
                    <a16:creationId xmlns:a16="http://schemas.microsoft.com/office/drawing/2014/main" id="{55BEF5B4-AF18-7A7D-2C87-814E02DFE3CD}"/>
                  </a:ext>
                </a:extLst>
              </p:cNvPr>
              <p:cNvSpPr txBox="1">
                <a:spLocks noRot="1" noChangeAspect="1" noMove="1" noResize="1" noEditPoints="1" noAdjustHandles="1" noChangeArrowheads="1" noChangeShapeType="1" noTextEdit="1"/>
              </p:cNvSpPr>
              <p:nvPr/>
            </p:nvSpPr>
            <p:spPr>
              <a:xfrm>
                <a:off x="7910650" y="5871869"/>
                <a:ext cx="2766335" cy="612219"/>
              </a:xfrm>
              <a:prstGeom prst="rect">
                <a:avLst/>
              </a:prstGeom>
              <a:blipFill>
                <a:blip r:embed="rId6"/>
                <a:stretch>
                  <a:fillRect/>
                </a:stretch>
              </a:blipFill>
            </p:spPr>
            <p:txBody>
              <a:bodyPr/>
              <a:lstStyle/>
              <a:p>
                <a:r>
                  <a:rPr lang="ka-GE">
                    <a:noFill/>
                  </a:rPr>
                  <a:t> </a:t>
                </a:r>
              </a:p>
            </p:txBody>
          </p:sp>
        </mc:Fallback>
      </mc:AlternateContent>
      <p:pic>
        <p:nvPicPr>
          <p:cNvPr id="7" name="Content Placeholder 6">
            <a:extLst>
              <a:ext uri="{FF2B5EF4-FFF2-40B4-BE49-F238E27FC236}">
                <a16:creationId xmlns:a16="http://schemas.microsoft.com/office/drawing/2014/main" id="{7D0DBED2-C331-B685-278A-82EB54D748AC}"/>
              </a:ext>
            </a:extLst>
          </p:cNvPr>
          <p:cNvPicPr>
            <a:picLocks noGrp="1" noChangeAspect="1"/>
          </p:cNvPicPr>
          <p:nvPr>
            <p:ph idx="1"/>
          </p:nvPr>
        </p:nvPicPr>
        <p:blipFill rotWithShape="1">
          <a:blip r:embed="rId7">
            <a:extLst>
              <a:ext uri="{96DAC541-7B7A-43D3-8B79-37D633B846F1}">
                <asvg:svgBlip xmlns:asvg="http://schemas.microsoft.com/office/drawing/2016/SVG/main" r:embed="rId8"/>
              </a:ext>
            </a:extLst>
          </a:blip>
          <a:srcRect l="18707" t="1702" r="25923" b="2089"/>
          <a:stretch/>
        </p:blipFill>
        <p:spPr>
          <a:xfrm>
            <a:off x="315478" y="1010774"/>
            <a:ext cx="5515042" cy="4621679"/>
          </a:xfrm>
        </p:spPr>
      </p:pic>
      <p:pic>
        <p:nvPicPr>
          <p:cNvPr id="10" name="Graphic 9">
            <a:extLst>
              <a:ext uri="{FF2B5EF4-FFF2-40B4-BE49-F238E27FC236}">
                <a16:creationId xmlns:a16="http://schemas.microsoft.com/office/drawing/2014/main" id="{943D5198-0ABE-06BB-ED3E-C67383092CEB}"/>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21694" t="1215" r="25484" b="3140"/>
          <a:stretch/>
        </p:blipFill>
        <p:spPr>
          <a:xfrm>
            <a:off x="6351641" y="156723"/>
            <a:ext cx="5324913" cy="4332881"/>
          </a:xfrm>
          <a:prstGeom prst="rect">
            <a:avLst/>
          </a:prstGeom>
        </p:spPr>
      </p:pic>
    </p:spTree>
    <p:extLst>
      <p:ext uri="{BB962C8B-B14F-4D97-AF65-F5344CB8AC3E}">
        <p14:creationId xmlns:p14="http://schemas.microsoft.com/office/powerpoint/2010/main" val="2803163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38B1-A1CC-712C-F91F-ECEA88E2F664}"/>
              </a:ext>
            </a:extLst>
          </p:cNvPr>
          <p:cNvSpPr>
            <a:spLocks noGrp="1"/>
          </p:cNvSpPr>
          <p:nvPr>
            <p:ph type="title"/>
          </p:nvPr>
        </p:nvSpPr>
        <p:spPr>
          <a:xfrm>
            <a:off x="838200" y="18256"/>
            <a:ext cx="10515600" cy="1037828"/>
          </a:xfrm>
        </p:spPr>
        <p:txBody>
          <a:bodyPr>
            <a:normAutofit/>
          </a:bodyPr>
          <a:lstStyle/>
          <a:p>
            <a:pPr>
              <a:lnSpc>
                <a:spcPct val="100000"/>
              </a:lnSpc>
            </a:pPr>
            <a:r>
              <a:rPr lang="en-US" sz="4000" b="1" dirty="0">
                <a:latin typeface="Times New Roman" panose="02020603050405020304" pitchFamily="18" charset="0"/>
                <a:cs typeface="Times New Roman" panose="02020603050405020304" pitchFamily="18" charset="0"/>
              </a:rPr>
              <a:t>Spectral analysis</a:t>
            </a:r>
            <a:br>
              <a:rPr lang="ka-GE" sz="3200" dirty="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Wavelet analysis of PPG signals</a:t>
            </a:r>
            <a:endParaRPr lang="ka-GE" sz="3200" i="1" dirty="0">
              <a:cs typeface="Times New Roman" panose="02020603050405020304" pitchFamily="18" charset="0"/>
            </a:endParaRPr>
          </a:p>
        </p:txBody>
      </p:sp>
      <p:cxnSp>
        <p:nvCxnSpPr>
          <p:cNvPr id="6" name="Straight Connector 5">
            <a:extLst>
              <a:ext uri="{FF2B5EF4-FFF2-40B4-BE49-F238E27FC236}">
                <a16:creationId xmlns:a16="http://schemas.microsoft.com/office/drawing/2014/main" id="{BBA8F440-6B28-AC58-D072-77CAFA423B6C}"/>
              </a:ext>
            </a:extLst>
          </p:cNvPr>
          <p:cNvCxnSpPr>
            <a:cxnSpLocks/>
          </p:cNvCxnSpPr>
          <p:nvPr/>
        </p:nvCxnSpPr>
        <p:spPr>
          <a:xfrm>
            <a:off x="675060" y="1056084"/>
            <a:ext cx="3920613" cy="0"/>
          </a:xfrm>
          <a:prstGeom prst="line">
            <a:avLst/>
          </a:prstGeom>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067F9BA7-4E1B-6032-7949-9C23F2755991}"/>
              </a:ext>
            </a:extLst>
          </p:cNvPr>
          <p:cNvSpPr txBox="1"/>
          <p:nvPr/>
        </p:nvSpPr>
        <p:spPr>
          <a:xfrm>
            <a:off x="124914" y="1550551"/>
            <a:ext cx="4734560" cy="163121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Unlike the Fourier transform, the wavelet transform decomposes the series into time and space-localized "wavelets", allowing us to observe the change in frequency </a:t>
            </a:r>
            <a:r>
              <a:rPr lang="en-US" sz="2000" dirty="0" err="1">
                <a:latin typeface="Times New Roman" panose="02020603050405020304" pitchFamily="18" charset="0"/>
                <a:cs typeface="Times New Roman" panose="02020603050405020304" pitchFamily="18" charset="0"/>
              </a:rPr>
              <a:t>chara-cteristics</a:t>
            </a:r>
            <a:r>
              <a:rPr lang="en-US" sz="2000" dirty="0">
                <a:latin typeface="Times New Roman" panose="02020603050405020304" pitchFamily="18" charset="0"/>
                <a:cs typeface="Times New Roman" panose="02020603050405020304" pitchFamily="18" charset="0"/>
              </a:rPr>
              <a:t> over time.</a:t>
            </a:r>
            <a:endParaRPr lang="ka-GE" sz="2000"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17376D6-B6A9-0B8A-0030-F653CA026FA0}"/>
                  </a:ext>
                </a:extLst>
              </p:cNvPr>
              <p:cNvSpPr txBox="1"/>
              <p:nvPr/>
            </p:nvSpPr>
            <p:spPr>
              <a:xfrm>
                <a:off x="1221301" y="3676234"/>
                <a:ext cx="2541786" cy="6357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𝜓</m:t>
                          </m:r>
                        </m:e>
                        <m:sub>
                          <m:r>
                            <a:rPr lang="en-US" sz="2000" b="0" i="1" smtClean="0">
                              <a:latin typeface="Cambria Math" panose="02040503050406030204" pitchFamily="18" charset="0"/>
                            </a:rPr>
                            <m:t>𝜏</m:t>
                          </m:r>
                          <m:r>
                            <a:rPr lang="en-US" sz="2000" b="0" i="1" smtClean="0">
                              <a:latin typeface="Cambria Math" panose="02040503050406030204" pitchFamily="18" charset="0"/>
                            </a:rPr>
                            <m:t>,</m:t>
                          </m:r>
                          <m:r>
                            <a:rPr lang="en-US" sz="2000" b="0" i="1" smtClean="0">
                              <a:latin typeface="Cambria Math" panose="02040503050406030204" pitchFamily="18" charset="0"/>
                            </a:rPr>
                            <m:t>𝑠</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ad>
                            <m:radPr>
                              <m:degHide m:val="on"/>
                              <m:ctrlPr>
                                <a:rPr lang="en-US" sz="2000" b="0" i="1" smtClean="0">
                                  <a:latin typeface="Cambria Math" panose="02040503050406030204" pitchFamily="18" charset="0"/>
                                </a:rPr>
                              </m:ctrlPr>
                            </m:radPr>
                            <m:deg/>
                            <m:e>
                              <m:r>
                                <a:rPr lang="en-US" sz="2000" b="0" i="1" smtClean="0">
                                  <a:latin typeface="Cambria Math" panose="02040503050406030204" pitchFamily="18" charset="0"/>
                                </a:rPr>
                                <m:t>𝑠</m:t>
                              </m:r>
                            </m:e>
                          </m:rad>
                        </m:den>
                      </m:f>
                      <m:r>
                        <a:rPr lang="en-US" sz="2000" b="0" i="1" smtClean="0">
                          <a:latin typeface="Cambria Math" panose="02040503050406030204" pitchFamily="18" charset="0"/>
                        </a:rPr>
                        <m:t> </m:t>
                      </m:r>
                      <m:r>
                        <a:rPr lang="en-US" sz="2000" b="0" i="1" smtClean="0">
                          <a:latin typeface="Cambria Math" panose="02040503050406030204" pitchFamily="18" charset="0"/>
                        </a:rPr>
                        <m:t>𝜓</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𝑡</m:t>
                              </m:r>
                              <m:r>
                                <a:rPr lang="en-US" sz="2000" b="0" i="1" smtClean="0">
                                  <a:latin typeface="Cambria Math" panose="02040503050406030204" pitchFamily="18" charset="0"/>
                                </a:rPr>
                                <m:t>−</m:t>
                              </m:r>
                              <m:r>
                                <a:rPr lang="en-US" sz="2000" b="0" i="1" smtClean="0">
                                  <a:latin typeface="Cambria Math" panose="02040503050406030204" pitchFamily="18" charset="0"/>
                                </a:rPr>
                                <m:t>𝜏</m:t>
                              </m:r>
                            </m:num>
                            <m:den>
                              <m:r>
                                <a:rPr lang="en-US" sz="2000" b="0" i="1" smtClean="0">
                                  <a:latin typeface="Cambria Math" panose="02040503050406030204" pitchFamily="18" charset="0"/>
                                </a:rPr>
                                <m:t>𝑠</m:t>
                              </m:r>
                            </m:den>
                          </m:f>
                        </m:e>
                      </m:d>
                    </m:oMath>
                  </m:oMathPara>
                </a14:m>
                <a:endParaRPr lang="ka-GE" dirty="0"/>
              </a:p>
            </p:txBody>
          </p:sp>
        </mc:Choice>
        <mc:Fallback xmlns="">
          <p:sp>
            <p:nvSpPr>
              <p:cNvPr id="10" name="TextBox 9">
                <a:extLst>
                  <a:ext uri="{FF2B5EF4-FFF2-40B4-BE49-F238E27FC236}">
                    <a16:creationId xmlns:a16="http://schemas.microsoft.com/office/drawing/2014/main" id="{B17376D6-B6A9-0B8A-0030-F653CA026FA0}"/>
                  </a:ext>
                </a:extLst>
              </p:cNvPr>
              <p:cNvSpPr txBox="1">
                <a:spLocks noRot="1" noChangeAspect="1" noMove="1" noResize="1" noEditPoints="1" noAdjustHandles="1" noChangeArrowheads="1" noChangeShapeType="1" noTextEdit="1"/>
              </p:cNvSpPr>
              <p:nvPr/>
            </p:nvSpPr>
            <p:spPr>
              <a:xfrm>
                <a:off x="1221301" y="3676234"/>
                <a:ext cx="2541786" cy="635751"/>
              </a:xfrm>
              <a:prstGeom prst="rect">
                <a:avLst/>
              </a:prstGeom>
              <a:blipFill>
                <a:blip r:embed="rId2"/>
                <a:stretch>
                  <a:fillRect/>
                </a:stretch>
              </a:blipFill>
            </p:spPr>
            <p:txBody>
              <a:bodyPr/>
              <a:lstStyle/>
              <a:p>
                <a:r>
                  <a:rPr lang="ka-G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AC8811B-E9F5-D9F2-9A9C-091C8DD4CEA8}"/>
                  </a:ext>
                </a:extLst>
              </p:cNvPr>
              <p:cNvSpPr txBox="1"/>
              <p:nvPr/>
            </p:nvSpPr>
            <p:spPr>
              <a:xfrm>
                <a:off x="675060" y="5270577"/>
                <a:ext cx="3634265" cy="612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d>
                        <m:dPr>
                          <m:ctrlPr>
                            <a:rPr lang="en-US" b="0" i="1" smtClean="0">
                              <a:latin typeface="Cambria Math" panose="02040503050406030204" pitchFamily="18" charset="0"/>
                            </a:rPr>
                          </m:ctrlPr>
                        </m:dPr>
                        <m:e>
                          <m:r>
                            <a:rPr lang="en-US" b="0" i="1" smtClean="0">
                              <a:latin typeface="Cambria Math" panose="02040503050406030204" pitchFamily="18" charset="0"/>
                            </a:rPr>
                            <m:t>𝜏</m:t>
                          </m:r>
                          <m:r>
                            <a:rPr lang="en-US" b="0" i="1" smtClean="0">
                              <a:latin typeface="Cambria Math" panose="02040503050406030204" pitchFamily="18" charset="0"/>
                            </a:rPr>
                            <m:t>.</m:t>
                          </m:r>
                          <m:r>
                            <a:rPr lang="en-US" b="0" i="1" smtClean="0">
                              <a:latin typeface="Cambria Math" panose="02040503050406030204" pitchFamily="18" charset="0"/>
                            </a:rPr>
                            <m:t>𝑠</m:t>
                          </m:r>
                        </m:e>
                      </m:d>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ea typeface="Cambria Math" panose="02040503050406030204" pitchFamily="18" charset="0"/>
                            </a:rPr>
                            <m:t>+∞</m:t>
                          </m:r>
                        </m:sup>
                        <m:e>
                          <m:r>
                            <a:rPr lang="en-US" b="0" i="1" smtClean="0">
                              <a:latin typeface="Cambria Math" panose="02040503050406030204" pitchFamily="18" charset="0"/>
                              <a:ea typeface="Cambria Math" panose="02040503050406030204" pitchFamily="18" charset="0"/>
                            </a:rPr>
                            <m:t>𝑓</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𝑠</m:t>
                                  </m:r>
                                </m:e>
                              </m:rad>
                            </m:den>
                          </m:f>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𝜓</m:t>
                              </m:r>
                            </m:e>
                            <m:sup>
                              <m:r>
                                <a:rPr lang="en-US" b="0" i="1" smtClean="0">
                                  <a:latin typeface="Cambria Math" panose="02040503050406030204" pitchFamily="18" charset="0"/>
                                  <a:ea typeface="Cambria Math" panose="02040503050406030204" pitchFamily="18" charset="0"/>
                                </a:rPr>
                                <m:t>∗</m:t>
                              </m:r>
                            </m:sup>
                          </m:sSup>
                          <m:d>
                            <m:dPr>
                              <m:ctrlPr>
                                <a:rPr lang="en-US" b="0" i="1" smtClean="0">
                                  <a:latin typeface="Cambria Math" panose="02040503050406030204" pitchFamily="18" charset="0"/>
                                  <a:ea typeface="Cambria Math" panose="02040503050406030204" pitchFamily="18" charset="0"/>
                                </a:rPr>
                              </m:ctrlPr>
                            </m:dPr>
                            <m:e>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𝜏</m:t>
                                  </m:r>
                                </m:num>
                                <m:den>
                                  <m:r>
                                    <a:rPr lang="en-US" b="0" i="1" smtClean="0">
                                      <a:latin typeface="Cambria Math" panose="02040503050406030204" pitchFamily="18" charset="0"/>
                                      <a:ea typeface="Cambria Math" panose="02040503050406030204" pitchFamily="18" charset="0"/>
                                    </a:rPr>
                                    <m:t>𝑠</m:t>
                                  </m:r>
                                </m:den>
                              </m:f>
                            </m:e>
                          </m:d>
                          <m:r>
                            <a:rPr lang="en-US" b="0" i="1" smtClean="0">
                              <a:latin typeface="Cambria Math" panose="02040503050406030204" pitchFamily="18" charset="0"/>
                              <a:ea typeface="Cambria Math" panose="02040503050406030204" pitchFamily="18" charset="0"/>
                            </a:rPr>
                            <m:t>𝑑𝑡</m:t>
                          </m:r>
                        </m:e>
                      </m:nary>
                    </m:oMath>
                  </m:oMathPara>
                </a14:m>
                <a:endParaRPr lang="ka-GE" dirty="0"/>
              </a:p>
            </p:txBody>
          </p:sp>
        </mc:Choice>
        <mc:Fallback xmlns="">
          <p:sp>
            <p:nvSpPr>
              <p:cNvPr id="12" name="TextBox 11">
                <a:extLst>
                  <a:ext uri="{FF2B5EF4-FFF2-40B4-BE49-F238E27FC236}">
                    <a16:creationId xmlns:a16="http://schemas.microsoft.com/office/drawing/2014/main" id="{3AC8811B-E9F5-D9F2-9A9C-091C8DD4CEA8}"/>
                  </a:ext>
                </a:extLst>
              </p:cNvPr>
              <p:cNvSpPr txBox="1">
                <a:spLocks noRot="1" noChangeAspect="1" noMove="1" noResize="1" noEditPoints="1" noAdjustHandles="1" noChangeArrowheads="1" noChangeShapeType="1" noTextEdit="1"/>
              </p:cNvSpPr>
              <p:nvPr/>
            </p:nvSpPr>
            <p:spPr>
              <a:xfrm>
                <a:off x="675060" y="5270577"/>
                <a:ext cx="3634265" cy="612219"/>
              </a:xfrm>
              <a:prstGeom prst="rect">
                <a:avLst/>
              </a:prstGeom>
              <a:blipFill>
                <a:blip r:embed="rId3"/>
                <a:stretch>
                  <a:fillRect/>
                </a:stretch>
              </a:blipFill>
            </p:spPr>
            <p:txBody>
              <a:bodyPr/>
              <a:lstStyle/>
              <a:p>
                <a:r>
                  <a:rPr lang="ka-G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3BB133E-5B8D-D6B5-CD9D-7C741CAB4D32}"/>
                  </a:ext>
                </a:extLst>
              </p:cNvPr>
              <p:cNvSpPr txBox="1"/>
              <p:nvPr/>
            </p:nvSpPr>
            <p:spPr>
              <a:xfrm>
                <a:off x="488388" y="4621786"/>
                <a:ext cx="4007611" cy="369332"/>
              </a:xfrm>
              <a:prstGeom prst="rect">
                <a:avLst/>
              </a:prstGeom>
              <a:noFill/>
            </p:spPr>
            <p:txBody>
              <a:bodyPr wrap="square" rtlCol="0">
                <a:spAutoFit/>
              </a:bodyPr>
              <a:lstStyle/>
              <a:p>
                <a:pPr algn="ctr"/>
                <a:r>
                  <a:rPr lang="en-US" b="0" dirty="0">
                    <a:latin typeface="Times New Roman" panose="02020603050405020304" pitchFamily="18" charset="0"/>
                    <a:cs typeface="Times New Roman" panose="02020603050405020304" pitchFamily="18" charset="0"/>
                  </a:rPr>
                  <a:t>Wavelet transform of the </a:t>
                </a:r>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oMath>
                </a14:m>
                <a:r>
                  <a:rPr lang="en-US" dirty="0">
                    <a:latin typeface="Times New Roman" panose="02020603050405020304" pitchFamily="18" charset="0"/>
                    <a:cs typeface="Times New Roman" panose="02020603050405020304" pitchFamily="18" charset="0"/>
                  </a:rPr>
                  <a:t> function </a:t>
                </a:r>
                <a:r>
                  <a:rPr lang="ka-GE" dirty="0">
                    <a:cs typeface="Times New Roman" panose="02020603050405020304" pitchFamily="18" charset="0"/>
                  </a:rPr>
                  <a:t>: </a:t>
                </a:r>
              </a:p>
            </p:txBody>
          </p:sp>
        </mc:Choice>
        <mc:Fallback xmlns="">
          <p:sp>
            <p:nvSpPr>
              <p:cNvPr id="13" name="TextBox 12">
                <a:extLst>
                  <a:ext uri="{FF2B5EF4-FFF2-40B4-BE49-F238E27FC236}">
                    <a16:creationId xmlns:a16="http://schemas.microsoft.com/office/drawing/2014/main" id="{E3BB133E-5B8D-D6B5-CD9D-7C741CAB4D32}"/>
                  </a:ext>
                </a:extLst>
              </p:cNvPr>
              <p:cNvSpPr txBox="1">
                <a:spLocks noRot="1" noChangeAspect="1" noMove="1" noResize="1" noEditPoints="1" noAdjustHandles="1" noChangeArrowheads="1" noChangeShapeType="1" noTextEdit="1"/>
              </p:cNvSpPr>
              <p:nvPr/>
            </p:nvSpPr>
            <p:spPr>
              <a:xfrm>
                <a:off x="488388" y="4621786"/>
                <a:ext cx="4007611" cy="369332"/>
              </a:xfrm>
              <a:prstGeom prst="rect">
                <a:avLst/>
              </a:prstGeom>
              <a:blipFill>
                <a:blip r:embed="rId4"/>
                <a:stretch>
                  <a:fillRect t="-9836" r="-912" b="-26230"/>
                </a:stretch>
              </a:blipFill>
            </p:spPr>
            <p:txBody>
              <a:bodyPr/>
              <a:lstStyle/>
              <a:p>
                <a:r>
                  <a:rPr lang="ka-GE">
                    <a:noFill/>
                  </a:rPr>
                  <a:t> </a:t>
                </a:r>
              </a:p>
            </p:txBody>
          </p:sp>
        </mc:Fallback>
      </mc:AlternateContent>
      <p:pic>
        <p:nvPicPr>
          <p:cNvPr id="8" name="Content Placeholder 7">
            <a:extLst>
              <a:ext uri="{FF2B5EF4-FFF2-40B4-BE49-F238E27FC236}">
                <a16:creationId xmlns:a16="http://schemas.microsoft.com/office/drawing/2014/main" id="{3625F911-1122-7401-C942-F2965B9DCC5A}"/>
              </a:ext>
            </a:extLst>
          </p:cNvPr>
          <p:cNvPicPr>
            <a:picLocks noGrp="1" noChangeAspect="1"/>
          </p:cNvPicPr>
          <p:nvPr>
            <p:ph idx="1"/>
          </p:nvPr>
        </p:nvPicPr>
        <p:blipFill rotWithShape="1">
          <a:blip r:embed="rId5">
            <a:extLst>
              <a:ext uri="{96DAC541-7B7A-43D3-8B79-37D633B846F1}">
                <asvg:svgBlip xmlns:asvg="http://schemas.microsoft.com/office/drawing/2016/SVG/main" r:embed="rId6"/>
              </a:ext>
            </a:extLst>
          </a:blip>
          <a:srcRect l="21622" t="2875" r="23424" b="3728"/>
          <a:stretch/>
        </p:blipFill>
        <p:spPr>
          <a:xfrm>
            <a:off x="5122754" y="356588"/>
            <a:ext cx="6944332" cy="5692077"/>
          </a:xfrm>
        </p:spPr>
      </p:pic>
    </p:spTree>
    <p:extLst>
      <p:ext uri="{BB962C8B-B14F-4D97-AF65-F5344CB8AC3E}">
        <p14:creationId xmlns:p14="http://schemas.microsoft.com/office/powerpoint/2010/main" val="3922954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868F3B9-5DFC-E2E2-7DB5-1C1951A9B49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1291" t="3178" r="25153"/>
          <a:stretch/>
        </p:blipFill>
        <p:spPr>
          <a:xfrm>
            <a:off x="6336222" y="599222"/>
            <a:ext cx="5578157" cy="4861441"/>
          </a:xfrm>
          <a:prstGeom prst="rect">
            <a:avLst/>
          </a:prstGeom>
        </p:spPr>
      </p:pic>
      <p:sp>
        <p:nvSpPr>
          <p:cNvPr id="2" name="Title 1">
            <a:extLst>
              <a:ext uri="{FF2B5EF4-FFF2-40B4-BE49-F238E27FC236}">
                <a16:creationId xmlns:a16="http://schemas.microsoft.com/office/drawing/2014/main" id="{2866DE26-260D-C684-8FC6-C82AFA1A88A6}"/>
              </a:ext>
            </a:extLst>
          </p:cNvPr>
          <p:cNvSpPr>
            <a:spLocks noGrp="1"/>
          </p:cNvSpPr>
          <p:nvPr>
            <p:ph type="title"/>
          </p:nvPr>
        </p:nvSpPr>
        <p:spPr>
          <a:xfrm>
            <a:off x="838200" y="1"/>
            <a:ext cx="10515600" cy="707921"/>
          </a:xfrm>
        </p:spPr>
        <p:txBody>
          <a:bodyPr>
            <a:normAutofit fontScale="90000"/>
          </a:bodyPr>
          <a:lstStyle/>
          <a:p>
            <a:pPr>
              <a:lnSpc>
                <a:spcPct val="150000"/>
              </a:lnSpc>
            </a:pPr>
            <a:r>
              <a:rPr lang="en-US" sz="3200" b="1" dirty="0">
                <a:latin typeface="Times New Roman" panose="02020603050405020304" pitchFamily="18" charset="0"/>
                <a:cs typeface="Times New Roman" panose="02020603050405020304" pitchFamily="18" charset="0"/>
              </a:rPr>
              <a:t>Heart rate variability</a:t>
            </a:r>
            <a:endParaRPr lang="ka-GE" sz="3200" b="1" dirty="0">
              <a:cs typeface="Times New Roman" panose="02020603050405020304" pitchFamily="18" charset="0"/>
            </a:endParaRPr>
          </a:p>
        </p:txBody>
      </p:sp>
      <p:cxnSp>
        <p:nvCxnSpPr>
          <p:cNvPr id="3" name="Straight Connector 2">
            <a:extLst>
              <a:ext uri="{FF2B5EF4-FFF2-40B4-BE49-F238E27FC236}">
                <a16:creationId xmlns:a16="http://schemas.microsoft.com/office/drawing/2014/main" id="{C5B2B370-9A22-6FD8-E92E-AA2747BE0CDA}"/>
              </a:ext>
            </a:extLst>
          </p:cNvPr>
          <p:cNvCxnSpPr>
            <a:cxnSpLocks/>
          </p:cNvCxnSpPr>
          <p:nvPr/>
        </p:nvCxnSpPr>
        <p:spPr>
          <a:xfrm>
            <a:off x="876052" y="711673"/>
            <a:ext cx="5578157" cy="0"/>
          </a:xfrm>
          <a:prstGeom prst="line">
            <a:avLst/>
          </a:prstGeom>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789222FD-1150-E787-E16D-6B5D8CDE2E37}"/>
              </a:ext>
            </a:extLst>
          </p:cNvPr>
          <p:cNvSpPr txBox="1"/>
          <p:nvPr/>
        </p:nvSpPr>
        <p:spPr>
          <a:xfrm>
            <a:off x="701040" y="5552052"/>
            <a:ext cx="11213339" cy="1015663"/>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The elapsed time between systolic peaks in the PPG signal is known as Heart rate variability. The image demonstrates that while the human heart is not strictly periodic, this variability has a certain structure. Studying this structure can provide us with additional insights.</a:t>
            </a:r>
            <a:endParaRPr lang="ka-GE" sz="2000"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079DD54-9F45-104C-3F3B-C637AC5A6861}"/>
                  </a:ext>
                </a:extLst>
              </p:cNvPr>
              <p:cNvSpPr txBox="1"/>
              <p:nvPr/>
            </p:nvSpPr>
            <p:spPr>
              <a:xfrm>
                <a:off x="9125301" y="5183664"/>
                <a:ext cx="2316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𝑵</m:t>
                      </m:r>
                    </m:oMath>
                  </m:oMathPara>
                </a14:m>
                <a:endParaRPr lang="ka-GE" b="1" dirty="0"/>
              </a:p>
            </p:txBody>
          </p:sp>
        </mc:Choice>
        <mc:Fallback xmlns="">
          <p:sp>
            <p:nvSpPr>
              <p:cNvPr id="4" name="TextBox 3">
                <a:extLst>
                  <a:ext uri="{FF2B5EF4-FFF2-40B4-BE49-F238E27FC236}">
                    <a16:creationId xmlns:a16="http://schemas.microsoft.com/office/drawing/2014/main" id="{A079DD54-9F45-104C-3F3B-C637AC5A6861}"/>
                  </a:ext>
                </a:extLst>
              </p:cNvPr>
              <p:cNvSpPr txBox="1">
                <a:spLocks noRot="1" noChangeAspect="1" noMove="1" noResize="1" noEditPoints="1" noAdjustHandles="1" noChangeArrowheads="1" noChangeShapeType="1" noTextEdit="1"/>
              </p:cNvSpPr>
              <p:nvPr/>
            </p:nvSpPr>
            <p:spPr>
              <a:xfrm>
                <a:off x="9125301" y="5183664"/>
                <a:ext cx="231666" cy="276999"/>
              </a:xfrm>
              <a:prstGeom prst="rect">
                <a:avLst/>
              </a:prstGeom>
              <a:blipFill>
                <a:blip r:embed="rId4"/>
                <a:stretch>
                  <a:fillRect l="-23684" r="-23684" b="-6522"/>
                </a:stretch>
              </a:blipFill>
            </p:spPr>
            <p:txBody>
              <a:bodyPr/>
              <a:lstStyle/>
              <a:p>
                <a:r>
                  <a:rPr lang="ka-GE">
                    <a:noFill/>
                  </a:rPr>
                  <a:t> </a:t>
                </a:r>
              </a:p>
            </p:txBody>
          </p:sp>
        </mc:Fallback>
      </mc:AlternateContent>
      <p:pic>
        <p:nvPicPr>
          <p:cNvPr id="13" name="Content Placeholder 12">
            <a:extLst>
              <a:ext uri="{FF2B5EF4-FFF2-40B4-BE49-F238E27FC236}">
                <a16:creationId xmlns:a16="http://schemas.microsoft.com/office/drawing/2014/main" id="{7369F51D-BFF0-680F-9798-812B9FB23593}"/>
              </a:ext>
            </a:extLst>
          </p:cNvPr>
          <p:cNvPicPr>
            <a:picLocks noGrp="1" noChangeAspect="1"/>
          </p:cNvPicPr>
          <p:nvPr>
            <p:ph idx="1"/>
          </p:nvPr>
        </p:nvPicPr>
        <p:blipFill rotWithShape="1">
          <a:blip r:embed="rId5">
            <a:extLst>
              <a:ext uri="{96DAC541-7B7A-43D3-8B79-37D633B846F1}">
                <asvg:svgBlip xmlns:asvg="http://schemas.microsoft.com/office/drawing/2016/SVG/main" r:embed="rId6"/>
              </a:ext>
            </a:extLst>
          </a:blip>
          <a:srcRect l="20140" t="3915" r="23724" b="1861"/>
          <a:stretch/>
        </p:blipFill>
        <p:spPr>
          <a:xfrm>
            <a:off x="277621" y="859157"/>
            <a:ext cx="5936366" cy="4590796"/>
          </a:xfrm>
        </p:spPr>
      </p:pic>
      <p:cxnSp>
        <p:nvCxnSpPr>
          <p:cNvPr id="8" name="Straight Arrow Connector 7">
            <a:extLst>
              <a:ext uri="{FF2B5EF4-FFF2-40B4-BE49-F238E27FC236}">
                <a16:creationId xmlns:a16="http://schemas.microsoft.com/office/drawing/2014/main" id="{95DD707F-B8DA-3792-695B-6F1C42A9DFA8}"/>
              </a:ext>
            </a:extLst>
          </p:cNvPr>
          <p:cNvCxnSpPr/>
          <p:nvPr/>
        </p:nvCxnSpPr>
        <p:spPr>
          <a:xfrm>
            <a:off x="2975610" y="1408047"/>
            <a:ext cx="982980" cy="0"/>
          </a:xfrm>
          <a:prstGeom prst="straightConnector1">
            <a:avLst/>
          </a:prstGeom>
          <a:ln w="28575">
            <a:headEnd type="triangle"/>
            <a:tailEnd type="triangle"/>
          </a:ln>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C5EC2A26-E73C-94FF-1A3A-6A248BD7B52A}"/>
              </a:ext>
            </a:extLst>
          </p:cNvPr>
          <p:cNvSpPr txBox="1"/>
          <p:nvPr/>
        </p:nvSpPr>
        <p:spPr>
          <a:xfrm>
            <a:off x="2845662" y="1118312"/>
            <a:ext cx="1483098"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Heart beat interval </a:t>
            </a:r>
            <a:endParaRPr lang="ka-GE" sz="1200" b="1" dirty="0">
              <a:cs typeface="Times New Roman" panose="02020603050405020304" pitchFamily="18" charset="0"/>
            </a:endParaRPr>
          </a:p>
        </p:txBody>
      </p:sp>
    </p:spTree>
    <p:extLst>
      <p:ext uri="{BB962C8B-B14F-4D97-AF65-F5344CB8AC3E}">
        <p14:creationId xmlns:p14="http://schemas.microsoft.com/office/powerpoint/2010/main" val="4290201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AAA677A-E2D5-2561-2356-DF117983BC8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1876" t="6899" r="30504" b="2090"/>
          <a:stretch/>
        </p:blipFill>
        <p:spPr>
          <a:xfrm>
            <a:off x="4637098" y="1147823"/>
            <a:ext cx="4498050" cy="5248060"/>
          </a:xfrm>
          <a:prstGeom prst="rect">
            <a:avLst/>
          </a:prstGeom>
        </p:spPr>
      </p:pic>
      <p:sp>
        <p:nvSpPr>
          <p:cNvPr id="2" name="Title 1">
            <a:extLst>
              <a:ext uri="{FF2B5EF4-FFF2-40B4-BE49-F238E27FC236}">
                <a16:creationId xmlns:a16="http://schemas.microsoft.com/office/drawing/2014/main" id="{4ECA8F44-8BC2-6B73-64FF-BE361219BA56}"/>
              </a:ext>
            </a:extLst>
          </p:cNvPr>
          <p:cNvSpPr>
            <a:spLocks noGrp="1"/>
          </p:cNvSpPr>
          <p:nvPr>
            <p:ph type="title"/>
          </p:nvPr>
        </p:nvSpPr>
        <p:spPr>
          <a:xfrm>
            <a:off x="745602" y="1"/>
            <a:ext cx="10515600" cy="1049926"/>
          </a:xfrm>
        </p:spPr>
        <p:txBody>
          <a:bodyPr>
            <a:normAutofit/>
          </a:bodyPr>
          <a:lstStyle/>
          <a:p>
            <a:pPr>
              <a:lnSpc>
                <a:spcPct val="100000"/>
              </a:lnSpc>
            </a:pPr>
            <a:r>
              <a:rPr lang="en-US" sz="3600" b="1" dirty="0">
                <a:latin typeface="Times New Roman" panose="02020603050405020304" pitchFamily="18" charset="0"/>
                <a:cs typeface="Times New Roman" panose="02020603050405020304" pitchFamily="18" charset="0"/>
              </a:rPr>
              <a:t>Parametrization of HRV</a:t>
            </a:r>
            <a:br>
              <a:rPr lang="ka-GE" sz="3600" b="1" dirty="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Calculating Hurst exponent with Detrended Fluctuation Analysis (DFA)</a:t>
            </a:r>
            <a:endParaRPr lang="ka-GE" sz="3200" b="1" dirty="0">
              <a:cs typeface="Times New Roman" panose="02020603050405020304" pitchFamily="18" charset="0"/>
            </a:endParaRPr>
          </a:p>
        </p:txBody>
      </p:sp>
      <p:cxnSp>
        <p:nvCxnSpPr>
          <p:cNvPr id="3" name="Straight Connector 2">
            <a:extLst>
              <a:ext uri="{FF2B5EF4-FFF2-40B4-BE49-F238E27FC236}">
                <a16:creationId xmlns:a16="http://schemas.microsoft.com/office/drawing/2014/main" id="{A225D230-645B-42C2-5F3E-5E312AF42C1D}"/>
              </a:ext>
            </a:extLst>
          </p:cNvPr>
          <p:cNvCxnSpPr>
            <a:cxnSpLocks/>
          </p:cNvCxnSpPr>
          <p:nvPr/>
        </p:nvCxnSpPr>
        <p:spPr>
          <a:xfrm>
            <a:off x="745602" y="1008806"/>
            <a:ext cx="7375843" cy="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31EF6C1-F26A-06BD-89E3-2AC12D357F8A}"/>
                  </a:ext>
                </a:extLst>
              </p:cNvPr>
              <p:cNvSpPr txBox="1"/>
              <p:nvPr/>
            </p:nvSpPr>
            <p:spPr>
              <a:xfrm>
                <a:off x="10201148" y="1180102"/>
                <a:ext cx="83227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𝐹</m:t>
                      </m:r>
                      <m:r>
                        <a:rPr lang="en-US" sz="2000" b="0" i="1" smtClean="0">
                          <a:latin typeface="Cambria Math" panose="02040503050406030204" pitchFamily="18" charset="0"/>
                        </a:rPr>
                        <m:t> ~ </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𝑆</m:t>
                          </m:r>
                        </m:e>
                        <m:sup>
                          <m:r>
                            <a:rPr lang="en-US" sz="2000" b="0" i="1" smtClean="0">
                              <a:latin typeface="Cambria Math" panose="02040503050406030204" pitchFamily="18" charset="0"/>
                            </a:rPr>
                            <m:t>𝐻</m:t>
                          </m:r>
                        </m:sup>
                      </m:sSup>
                    </m:oMath>
                  </m:oMathPara>
                </a14:m>
                <a:endParaRPr lang="ka-GE" dirty="0"/>
              </a:p>
            </p:txBody>
          </p:sp>
        </mc:Choice>
        <mc:Fallback xmlns="">
          <p:sp>
            <p:nvSpPr>
              <p:cNvPr id="15" name="TextBox 14">
                <a:extLst>
                  <a:ext uri="{FF2B5EF4-FFF2-40B4-BE49-F238E27FC236}">
                    <a16:creationId xmlns:a16="http://schemas.microsoft.com/office/drawing/2014/main" id="{431EF6C1-F26A-06BD-89E3-2AC12D357F8A}"/>
                  </a:ext>
                </a:extLst>
              </p:cNvPr>
              <p:cNvSpPr txBox="1">
                <a:spLocks noRot="1" noChangeAspect="1" noMove="1" noResize="1" noEditPoints="1" noAdjustHandles="1" noChangeArrowheads="1" noChangeShapeType="1" noTextEdit="1"/>
              </p:cNvSpPr>
              <p:nvPr/>
            </p:nvSpPr>
            <p:spPr>
              <a:xfrm>
                <a:off x="10201148" y="1180102"/>
                <a:ext cx="832279" cy="307777"/>
              </a:xfrm>
              <a:prstGeom prst="rect">
                <a:avLst/>
              </a:prstGeom>
              <a:blipFill>
                <a:blip r:embed="rId4"/>
                <a:stretch>
                  <a:fillRect l="-5839" t="-4000" r="-1460" b="-6000"/>
                </a:stretch>
              </a:blipFill>
            </p:spPr>
            <p:txBody>
              <a:bodyPr/>
              <a:lstStyle/>
              <a:p>
                <a:r>
                  <a:rPr lang="ka-GE">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9684700-70EF-3D37-3259-97C161C6B782}"/>
                  </a:ext>
                </a:extLst>
              </p:cNvPr>
              <p:cNvSpPr txBox="1"/>
              <p:nvPr/>
            </p:nvSpPr>
            <p:spPr>
              <a:xfrm>
                <a:off x="9668022" y="1618054"/>
                <a:ext cx="1898533"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ln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𝐹</m:t>
                              </m:r>
                            </m:e>
                          </m:d>
                        </m:e>
                      </m:func>
                      <m:r>
                        <a:rPr lang="en-US" sz="2000" b="0" i="1" smtClean="0">
                          <a:latin typeface="Cambria Math" panose="02040503050406030204" pitchFamily="18" charset="0"/>
                        </a:rPr>
                        <m:t>~</m:t>
                      </m:r>
                      <m:r>
                        <a:rPr lang="en-US" sz="2000" b="0" i="1" smtClean="0">
                          <a:latin typeface="Cambria Math" panose="02040503050406030204" pitchFamily="18" charset="0"/>
                        </a:rPr>
                        <m:t>𝐻</m:t>
                      </m:r>
                      <m:r>
                        <a:rPr lang="en-US" sz="2000" b="0" i="1" smtClean="0">
                          <a:latin typeface="Cambria Math" panose="02040503050406030204" pitchFamily="18" charset="0"/>
                        </a:rPr>
                        <m:t>∗</m:t>
                      </m:r>
                      <m:r>
                        <a:rPr lang="en-US" sz="2000" b="0" i="1" smtClean="0">
                          <a:latin typeface="Cambria Math" panose="02040503050406030204" pitchFamily="18" charset="0"/>
                        </a:rPr>
                        <m:t>𝑙𝑛</m:t>
                      </m:r>
                      <m:r>
                        <a:rPr lang="en-US" sz="2000" b="0" i="1" smtClean="0">
                          <a:latin typeface="Cambria Math" panose="02040503050406030204" pitchFamily="18" charset="0"/>
                        </a:rPr>
                        <m:t>(</m:t>
                      </m:r>
                      <m:r>
                        <a:rPr lang="en-US" sz="2000" b="0" i="1" smtClean="0">
                          <a:latin typeface="Cambria Math" panose="02040503050406030204" pitchFamily="18" charset="0"/>
                        </a:rPr>
                        <m:t>𝑆</m:t>
                      </m:r>
                      <m:r>
                        <a:rPr lang="en-US" sz="2000" b="0" i="1" smtClean="0">
                          <a:latin typeface="Cambria Math" panose="02040503050406030204" pitchFamily="18" charset="0"/>
                        </a:rPr>
                        <m:t>)</m:t>
                      </m:r>
                    </m:oMath>
                  </m:oMathPara>
                </a14:m>
                <a:endParaRPr lang="ka-GE" dirty="0"/>
              </a:p>
            </p:txBody>
          </p:sp>
        </mc:Choice>
        <mc:Fallback xmlns="">
          <p:sp>
            <p:nvSpPr>
              <p:cNvPr id="16" name="TextBox 15">
                <a:extLst>
                  <a:ext uri="{FF2B5EF4-FFF2-40B4-BE49-F238E27FC236}">
                    <a16:creationId xmlns:a16="http://schemas.microsoft.com/office/drawing/2014/main" id="{49684700-70EF-3D37-3259-97C161C6B782}"/>
                  </a:ext>
                </a:extLst>
              </p:cNvPr>
              <p:cNvSpPr txBox="1">
                <a:spLocks noRot="1" noChangeAspect="1" noMove="1" noResize="1" noEditPoints="1" noAdjustHandles="1" noChangeArrowheads="1" noChangeShapeType="1" noTextEdit="1"/>
              </p:cNvSpPr>
              <p:nvPr/>
            </p:nvSpPr>
            <p:spPr>
              <a:xfrm>
                <a:off x="9668022" y="1618054"/>
                <a:ext cx="1898533" cy="307777"/>
              </a:xfrm>
              <a:prstGeom prst="rect">
                <a:avLst/>
              </a:prstGeom>
              <a:blipFill>
                <a:blip r:embed="rId5"/>
                <a:stretch>
                  <a:fillRect l="-2572" t="-1961" r="-4180" b="-33333"/>
                </a:stretch>
              </a:blipFill>
            </p:spPr>
            <p:txBody>
              <a:bodyPr/>
              <a:lstStyle/>
              <a:p>
                <a:r>
                  <a:rPr lang="ka-GE">
                    <a:noFill/>
                  </a:rPr>
                  <a:t> </a:t>
                </a:r>
              </a:p>
            </p:txBody>
          </p:sp>
        </mc:Fallback>
      </mc:AlternateContent>
      <p:sp>
        <p:nvSpPr>
          <p:cNvPr id="17" name="TextBox 16">
            <a:extLst>
              <a:ext uri="{FF2B5EF4-FFF2-40B4-BE49-F238E27FC236}">
                <a16:creationId xmlns:a16="http://schemas.microsoft.com/office/drawing/2014/main" id="{ECB555AA-B402-D78A-3695-C2CD1E3CC40E}"/>
              </a:ext>
            </a:extLst>
          </p:cNvPr>
          <p:cNvSpPr txBox="1"/>
          <p:nvPr/>
        </p:nvSpPr>
        <p:spPr>
          <a:xfrm>
            <a:off x="9259843" y="3059271"/>
            <a:ext cx="2698478" cy="2862322"/>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We observe different Hurst exponents for heart rate variabilities in healthy and unhealthy subjects. For healthy individuals, the exponent is near 1, </a:t>
            </a:r>
            <a:r>
              <a:rPr lang="en-US" dirty="0" err="1">
                <a:latin typeface="Times New Roman" panose="02020603050405020304" pitchFamily="18" charset="0"/>
                <a:cs typeface="Times New Roman" panose="02020603050405020304" pitchFamily="18" charset="0"/>
              </a:rPr>
              <a:t>indi-cating</a:t>
            </a:r>
            <a:r>
              <a:rPr lang="en-US" dirty="0">
                <a:latin typeface="Times New Roman" panose="02020603050405020304" pitchFamily="18" charset="0"/>
                <a:cs typeface="Times New Roman" panose="02020603050405020304" pitchFamily="18" charset="0"/>
              </a:rPr>
              <a:t> pink noise, while for unhealthy patients, it is near 0.5, indicating white noise.</a:t>
            </a:r>
            <a:endParaRPr lang="ka-GE" dirty="0">
              <a:cs typeface="Times New Roman" panose="02020603050405020304" pitchFamily="18" charset="0"/>
            </a:endParaRPr>
          </a:p>
        </p:txBody>
      </p:sp>
      <p:sp>
        <p:nvSpPr>
          <p:cNvPr id="18" name="TextBox 17">
            <a:extLst>
              <a:ext uri="{FF2B5EF4-FFF2-40B4-BE49-F238E27FC236}">
                <a16:creationId xmlns:a16="http://schemas.microsoft.com/office/drawing/2014/main" id="{F348ACF1-B565-289A-36CB-739210A57E9E}"/>
              </a:ext>
            </a:extLst>
          </p:cNvPr>
          <p:cNvSpPr txBox="1"/>
          <p:nvPr/>
        </p:nvSpPr>
        <p:spPr>
          <a:xfrm>
            <a:off x="9268050" y="2056006"/>
            <a:ext cx="2698478" cy="923330"/>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Power law relationship be-tween scales and local flu-</a:t>
            </a:r>
            <a:r>
              <a:rPr lang="en-US" dirty="0" err="1">
                <a:latin typeface="Times New Roman" panose="02020603050405020304" pitchFamily="18" charset="0"/>
                <a:cs typeface="Times New Roman" panose="02020603050405020304" pitchFamily="18" charset="0"/>
              </a:rPr>
              <a:t>ctuations</a:t>
            </a:r>
            <a:r>
              <a:rPr lang="en-US" dirty="0">
                <a:latin typeface="Times New Roman" panose="02020603050405020304" pitchFamily="18" charset="0"/>
                <a:cs typeface="Times New Roman" panose="02020603050405020304" pitchFamily="18" charset="0"/>
              </a:rPr>
              <a:t> </a:t>
            </a:r>
            <a:endParaRPr lang="ka-GE" dirty="0">
              <a:cs typeface="Times New Roman" panose="02020603050405020304" pitchFamily="18" charset="0"/>
            </a:endParaRPr>
          </a:p>
        </p:txBody>
      </p:sp>
      <p:sp>
        <p:nvSpPr>
          <p:cNvPr id="20" name="TextBox 19">
            <a:extLst>
              <a:ext uri="{FF2B5EF4-FFF2-40B4-BE49-F238E27FC236}">
                <a16:creationId xmlns:a16="http://schemas.microsoft.com/office/drawing/2014/main" id="{EE992E99-0674-48A3-36F7-662600B86ED2}"/>
              </a:ext>
            </a:extLst>
          </p:cNvPr>
          <p:cNvSpPr txBox="1"/>
          <p:nvPr/>
        </p:nvSpPr>
        <p:spPr>
          <a:xfrm>
            <a:off x="4440386" y="6437515"/>
            <a:ext cx="3126031"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Data was taken from physionet.org</a:t>
            </a:r>
            <a:r>
              <a:rPr lang="ka-GE" sz="1600" i="1" dirty="0">
                <a:cs typeface="Times New Roman" panose="02020603050405020304" pitchFamily="18" charset="0"/>
              </a:rPr>
              <a:t> </a:t>
            </a:r>
          </a:p>
        </p:txBody>
      </p:sp>
      <p:pic>
        <p:nvPicPr>
          <p:cNvPr id="11" name="Content Placeholder 10">
            <a:extLst>
              <a:ext uri="{FF2B5EF4-FFF2-40B4-BE49-F238E27FC236}">
                <a16:creationId xmlns:a16="http://schemas.microsoft.com/office/drawing/2014/main" id="{2419BFFA-1DEF-0570-CA41-9F5C2D8ACB70}"/>
              </a:ext>
            </a:extLst>
          </p:cNvPr>
          <p:cNvPicPr>
            <a:picLocks noGrp="1" noChangeAspect="1"/>
          </p:cNvPicPr>
          <p:nvPr>
            <p:ph idx="1"/>
          </p:nvPr>
        </p:nvPicPr>
        <p:blipFill rotWithShape="1">
          <a:blip r:embed="rId6">
            <a:extLst>
              <a:ext uri="{96DAC541-7B7A-43D3-8B79-37D633B846F1}">
                <asvg:svgBlip xmlns:asvg="http://schemas.microsoft.com/office/drawing/2016/SVG/main" r:embed="rId7"/>
              </a:ext>
            </a:extLst>
          </a:blip>
          <a:srcRect l="31365" t="6859" r="30206" b="1970"/>
          <a:stretch/>
        </p:blipFill>
        <p:spPr>
          <a:xfrm>
            <a:off x="233679" y="1111322"/>
            <a:ext cx="4586743" cy="5248060"/>
          </a:xfrm>
        </p:spPr>
      </p:pic>
    </p:spTree>
    <p:extLst>
      <p:ext uri="{BB962C8B-B14F-4D97-AF65-F5344CB8AC3E}">
        <p14:creationId xmlns:p14="http://schemas.microsoft.com/office/powerpoint/2010/main" val="2072665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1A77D93-4983-B56C-AD50-A8F9468383E6}"/>
              </a:ext>
            </a:extLst>
          </p:cNvPr>
          <p:cNvGrpSpPr/>
          <p:nvPr/>
        </p:nvGrpSpPr>
        <p:grpSpPr>
          <a:xfrm>
            <a:off x="993054" y="1141950"/>
            <a:ext cx="10205891" cy="5276033"/>
            <a:chOff x="914394" y="402321"/>
            <a:chExt cx="10205891" cy="5276033"/>
          </a:xfrm>
        </p:grpSpPr>
        <p:sp>
          <p:nvSpPr>
            <p:cNvPr id="8" name="TextBox 7">
              <a:extLst>
                <a:ext uri="{FF2B5EF4-FFF2-40B4-BE49-F238E27FC236}">
                  <a16:creationId xmlns:a16="http://schemas.microsoft.com/office/drawing/2014/main" id="{F6897C11-15C2-C067-4864-CB83374D442C}"/>
                </a:ext>
              </a:extLst>
            </p:cNvPr>
            <p:cNvSpPr txBox="1"/>
            <p:nvPr/>
          </p:nvSpPr>
          <p:spPr>
            <a:xfrm>
              <a:off x="1936954" y="4570358"/>
              <a:ext cx="9183329" cy="1107996"/>
            </a:xfrm>
            <a:prstGeom prst="rect">
              <a:avLst/>
            </a:prstGeom>
            <a:noFill/>
          </p:spPr>
          <p:txBody>
            <a:bodyPr wrap="square" rtlCol="0">
              <a:spAutoFit/>
            </a:bodyPr>
            <a:lstStyle/>
            <a:p>
              <a:pPr lvl="0" algn="just">
                <a:spcAft>
                  <a:spcPts val="800"/>
                </a:spcAft>
                <a:tabLst>
                  <a:tab pos="457200" algn="l"/>
                </a:tabLst>
              </a:pPr>
              <a:r>
                <a:rPr lang="en-US" sz="2200" dirty="0">
                  <a:latin typeface="Times New Roman" panose="02020603050405020304" pitchFamily="18" charset="0"/>
                  <a:cs typeface="Times New Roman" panose="02020603050405020304" pitchFamily="18" charset="0"/>
                </a:rPr>
                <a:t>Using detrended fluctuation analysis (DFA), we determined the Hurst exponent, which allowed us to parameterize heart rhythm variability in both healthy and diseased individuals</a:t>
              </a:r>
              <a:endParaRPr lang="ka-GE" sz="2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A925DED4-F7F6-4C7B-06A7-0AC9DF10C5DB}"/>
                </a:ext>
              </a:extLst>
            </p:cNvPr>
            <p:cNvSpPr/>
            <p:nvPr/>
          </p:nvSpPr>
          <p:spPr>
            <a:xfrm>
              <a:off x="914397" y="402321"/>
              <a:ext cx="884903" cy="678426"/>
            </a:xfrm>
            <a:prstGeom prst="roundRect">
              <a:avLst>
                <a:gd name="adj" fmla="val 5667"/>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01</a:t>
              </a:r>
              <a:endParaRPr lang="ka-GE" sz="3600" b="1" dirty="0"/>
            </a:p>
          </p:txBody>
        </p:sp>
        <p:sp>
          <p:nvSpPr>
            <p:cNvPr id="3" name="TextBox 2">
              <a:extLst>
                <a:ext uri="{FF2B5EF4-FFF2-40B4-BE49-F238E27FC236}">
                  <a16:creationId xmlns:a16="http://schemas.microsoft.com/office/drawing/2014/main" id="{AFDF8DBC-D2D0-118F-6D4C-6D00D9AE5152}"/>
                </a:ext>
              </a:extLst>
            </p:cNvPr>
            <p:cNvSpPr txBox="1"/>
            <p:nvPr/>
          </p:nvSpPr>
          <p:spPr>
            <a:xfrm>
              <a:off x="1936955" y="492731"/>
              <a:ext cx="9183329" cy="769441"/>
            </a:xfrm>
            <a:prstGeom prst="rect">
              <a:avLst/>
            </a:prstGeom>
            <a:noFill/>
          </p:spPr>
          <p:txBody>
            <a:bodyPr wrap="square" rtlCol="0">
              <a:spAutoFit/>
            </a:bodyPr>
            <a:lstStyle/>
            <a:p>
              <a:pPr lvl="0" algn="just">
                <a:spcAft>
                  <a:spcPts val="800"/>
                </a:spcAft>
                <a:tabLst>
                  <a:tab pos="457200" algn="l"/>
                </a:tabLst>
              </a:pPr>
              <a:r>
                <a:rPr lang="en-US" sz="2200" dirty="0">
                  <a:latin typeface="Times New Roman" panose="02020603050405020304" pitchFamily="18" charset="0"/>
                  <a:cs typeface="Times New Roman" panose="02020603050405020304" pitchFamily="18" charset="0"/>
                </a:rPr>
                <a:t>Our simulations reveal both anomalous and normal diffusion, highlighting the impact of isotropy and anisotropy on photon behavior</a:t>
              </a:r>
              <a:endParaRPr lang="ka-GE" sz="2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961A703-911A-0B73-E22E-34ADCE3C6F3C}"/>
                </a:ext>
              </a:extLst>
            </p:cNvPr>
            <p:cNvSpPr/>
            <p:nvPr/>
          </p:nvSpPr>
          <p:spPr>
            <a:xfrm>
              <a:off x="914397" y="1348666"/>
              <a:ext cx="884903" cy="678426"/>
            </a:xfrm>
            <a:prstGeom prst="roundRect">
              <a:avLst>
                <a:gd name="adj" fmla="val 5667"/>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02</a:t>
              </a:r>
              <a:endParaRPr lang="ka-GE" sz="3600" b="1"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6029041-74F3-DFD7-B335-2219B4E9777F}"/>
                    </a:ext>
                  </a:extLst>
                </p:cNvPr>
                <p:cNvSpPr txBox="1"/>
                <p:nvPr/>
              </p:nvSpPr>
              <p:spPr>
                <a:xfrm>
                  <a:off x="1936955" y="1422582"/>
                  <a:ext cx="9183330" cy="769441"/>
                </a:xfrm>
                <a:prstGeom prst="rect">
                  <a:avLst/>
                </a:prstGeom>
                <a:noFill/>
              </p:spPr>
              <p:txBody>
                <a:bodyPr wrap="square" rtlCol="0">
                  <a:spAutoFit/>
                </a:bodyPr>
                <a:lstStyle/>
                <a:p>
                  <a:pPr algn="just"/>
                  <a:r>
                    <a:rPr lang="en-US" sz="2200" dirty="0">
                      <a:latin typeface="Times New Roman" panose="02020603050405020304" pitchFamily="18" charset="0"/>
                      <a:cs typeface="Times New Roman" panose="02020603050405020304" pitchFamily="18" charset="0"/>
                    </a:rPr>
                    <a:t>Determine the relationship between changes in the diffusion mode and the </a:t>
                  </a:r>
                  <a14:m>
                    <m:oMath xmlns:m="http://schemas.openxmlformats.org/officeDocument/2006/math">
                      <m:r>
                        <a:rPr lang="en-US" sz="2200" b="0" i="1" smtClean="0">
                          <a:latin typeface="Cambria Math" panose="02040503050406030204" pitchFamily="18" charset="0"/>
                        </a:rPr>
                        <m:t>𝑔</m:t>
                      </m:r>
                    </m:oMath>
                  </a14:m>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anisotropy factor</a:t>
                  </a:r>
                  <a:endParaRPr lang="ka-GE" sz="2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A6029041-74F3-DFD7-B335-2219B4E9777F}"/>
                    </a:ext>
                  </a:extLst>
                </p:cNvPr>
                <p:cNvSpPr txBox="1">
                  <a:spLocks noRot="1" noChangeAspect="1" noMove="1" noResize="1" noEditPoints="1" noAdjustHandles="1" noChangeArrowheads="1" noChangeShapeType="1" noTextEdit="1"/>
                </p:cNvSpPr>
                <p:nvPr/>
              </p:nvSpPr>
              <p:spPr>
                <a:xfrm>
                  <a:off x="1936955" y="1422582"/>
                  <a:ext cx="9183330" cy="769441"/>
                </a:xfrm>
                <a:prstGeom prst="rect">
                  <a:avLst/>
                </a:prstGeom>
                <a:blipFill>
                  <a:blip r:embed="rId2"/>
                  <a:stretch>
                    <a:fillRect l="-863" t="-5556" b="-15079"/>
                  </a:stretch>
                </a:blipFill>
              </p:spPr>
              <p:txBody>
                <a:bodyPr/>
                <a:lstStyle/>
                <a:p>
                  <a:r>
                    <a:rPr lang="ka-GE">
                      <a:noFill/>
                    </a:rPr>
                    <a:t> </a:t>
                  </a:r>
                </a:p>
              </p:txBody>
            </p:sp>
          </mc:Fallback>
        </mc:AlternateContent>
        <p:sp>
          <p:nvSpPr>
            <p:cNvPr id="6" name="Rectangle: Rounded Corners 5">
              <a:extLst>
                <a:ext uri="{FF2B5EF4-FFF2-40B4-BE49-F238E27FC236}">
                  <a16:creationId xmlns:a16="http://schemas.microsoft.com/office/drawing/2014/main" id="{E3B7A095-D734-0E69-F313-F9C0B0386239}"/>
                </a:ext>
              </a:extLst>
            </p:cNvPr>
            <p:cNvSpPr/>
            <p:nvPr/>
          </p:nvSpPr>
          <p:spPr>
            <a:xfrm>
              <a:off x="914396" y="2295011"/>
              <a:ext cx="884903" cy="678426"/>
            </a:xfrm>
            <a:prstGeom prst="roundRect">
              <a:avLst>
                <a:gd name="adj" fmla="val 5667"/>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03</a:t>
              </a:r>
              <a:endParaRPr lang="ka-GE" sz="3600" b="1"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2467C43-7901-B8C6-1729-F771132DB927}"/>
                    </a:ext>
                  </a:extLst>
                </p:cNvPr>
                <p:cNvSpPr txBox="1"/>
                <p:nvPr/>
              </p:nvSpPr>
              <p:spPr>
                <a:xfrm>
                  <a:off x="1936955" y="2317724"/>
                  <a:ext cx="9183329" cy="769441"/>
                </a:xfrm>
                <a:prstGeom prst="rect">
                  <a:avLst/>
                </a:prstGeom>
                <a:noFill/>
              </p:spPr>
              <p:txBody>
                <a:bodyPr wrap="square" rtlCol="0">
                  <a:spAutoFit/>
                </a:bodyPr>
                <a:lstStyle/>
                <a:p>
                  <a:pPr algn="just"/>
                  <a:r>
                    <a:rPr lang="en-US" sz="2200" dirty="0">
                      <a:latin typeface="Times New Roman" panose="02020603050405020304" pitchFamily="18" charset="0"/>
                      <a:cs typeface="Times New Roman" panose="02020603050405020304" pitchFamily="18" charset="0"/>
                    </a:rPr>
                    <a:t>The diffusion coefficient obtained numerically through simulation matches the known analytical result with an accuracy of </a:t>
                  </a:r>
                  <a14:m>
                    <m:oMath xmlns:m="http://schemas.openxmlformats.org/officeDocument/2006/math">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10</m:t>
                          </m:r>
                        </m:e>
                        <m:sup>
                          <m:r>
                            <a:rPr lang="en-US" sz="2200" b="0" i="1" smtClean="0">
                              <a:latin typeface="Cambria Math" panose="02040503050406030204" pitchFamily="18" charset="0"/>
                            </a:rPr>
                            <m:t>−3</m:t>
                          </m:r>
                        </m:sup>
                      </m:sSup>
                    </m:oMath>
                  </a14:m>
                  <a:r>
                    <a:rPr lang="en-US" sz="2200" dirty="0">
                      <a:latin typeface="Times New Roman" panose="02020603050405020304" pitchFamily="18" charset="0"/>
                      <a:cs typeface="Times New Roman" panose="02020603050405020304" pitchFamily="18" charset="0"/>
                    </a:rPr>
                    <a:t> order</a:t>
                  </a:r>
                  <a:endParaRPr lang="ka-GE" sz="2200" dirty="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12467C43-7901-B8C6-1729-F771132DB927}"/>
                    </a:ext>
                  </a:extLst>
                </p:cNvPr>
                <p:cNvSpPr txBox="1">
                  <a:spLocks noRot="1" noChangeAspect="1" noMove="1" noResize="1" noEditPoints="1" noAdjustHandles="1" noChangeArrowheads="1" noChangeShapeType="1" noTextEdit="1"/>
                </p:cNvSpPr>
                <p:nvPr/>
              </p:nvSpPr>
              <p:spPr>
                <a:xfrm>
                  <a:off x="1936955" y="2317724"/>
                  <a:ext cx="9183329" cy="769441"/>
                </a:xfrm>
                <a:prstGeom prst="rect">
                  <a:avLst/>
                </a:prstGeom>
                <a:blipFill>
                  <a:blip r:embed="rId3"/>
                  <a:stretch>
                    <a:fillRect l="-863" t="-5556" r="-863" b="-14286"/>
                  </a:stretch>
                </a:blipFill>
              </p:spPr>
              <p:txBody>
                <a:bodyPr/>
                <a:lstStyle/>
                <a:p>
                  <a:r>
                    <a:rPr lang="ka-GE">
                      <a:noFill/>
                    </a:rPr>
                    <a:t> </a:t>
                  </a:r>
                </a:p>
              </p:txBody>
            </p:sp>
          </mc:Fallback>
        </mc:AlternateContent>
        <p:sp>
          <p:nvSpPr>
            <p:cNvPr id="9" name="Rectangle: Rounded Corners 8">
              <a:extLst>
                <a:ext uri="{FF2B5EF4-FFF2-40B4-BE49-F238E27FC236}">
                  <a16:creationId xmlns:a16="http://schemas.microsoft.com/office/drawing/2014/main" id="{1DBE4594-2F1D-DD6A-16F4-90CB3C8F0B59}"/>
                </a:ext>
              </a:extLst>
            </p:cNvPr>
            <p:cNvSpPr/>
            <p:nvPr/>
          </p:nvSpPr>
          <p:spPr>
            <a:xfrm>
              <a:off x="914395" y="3241356"/>
              <a:ext cx="884903" cy="678426"/>
            </a:xfrm>
            <a:prstGeom prst="roundRect">
              <a:avLst>
                <a:gd name="adj" fmla="val 5667"/>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04</a:t>
              </a:r>
              <a:endParaRPr lang="ka-GE" sz="3600" b="1" dirty="0"/>
            </a:p>
          </p:txBody>
        </p:sp>
        <p:sp>
          <p:nvSpPr>
            <p:cNvPr id="10" name="TextBox 9">
              <a:extLst>
                <a:ext uri="{FF2B5EF4-FFF2-40B4-BE49-F238E27FC236}">
                  <a16:creationId xmlns:a16="http://schemas.microsoft.com/office/drawing/2014/main" id="{4C00D2F0-D3BF-4BCE-8F0C-078648AF86BB}"/>
                </a:ext>
              </a:extLst>
            </p:cNvPr>
            <p:cNvSpPr txBox="1"/>
            <p:nvPr/>
          </p:nvSpPr>
          <p:spPr>
            <a:xfrm>
              <a:off x="1936954" y="3283926"/>
              <a:ext cx="9183329" cy="769441"/>
            </a:xfrm>
            <a:prstGeom prst="rect">
              <a:avLst/>
            </a:prstGeom>
            <a:noFill/>
          </p:spPr>
          <p:txBody>
            <a:bodyPr wrap="square" rtlCol="0">
              <a:spAutoFit/>
            </a:bodyPr>
            <a:lstStyle/>
            <a:p>
              <a:pPr lvl="0" algn="just">
                <a:spcAft>
                  <a:spcPts val="800"/>
                </a:spcAft>
                <a:tabLst>
                  <a:tab pos="457200" algn="l"/>
                </a:tabLst>
              </a:pPr>
              <a:r>
                <a:rPr lang="en-US" sz="2200" dirty="0">
                  <a:latin typeface="Times New Roman" panose="02020603050405020304" pitchFamily="18" charset="0"/>
                  <a:cs typeface="Times New Roman" panose="02020603050405020304" pitchFamily="18" charset="0"/>
                </a:rPr>
                <a:t>The simulated reflectance spectrum of human skin matched our experimental results, allowing us to determine the optical parameters of healthy skin</a:t>
              </a:r>
              <a:endParaRPr lang="ka-GE" sz="2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B93665D3-B31C-139C-CB2F-F8CCA05C2FC6}"/>
                </a:ext>
              </a:extLst>
            </p:cNvPr>
            <p:cNvSpPr/>
            <p:nvPr/>
          </p:nvSpPr>
          <p:spPr>
            <a:xfrm>
              <a:off x="914394" y="4517884"/>
              <a:ext cx="884903" cy="678426"/>
            </a:xfrm>
            <a:prstGeom prst="roundRect">
              <a:avLst>
                <a:gd name="adj" fmla="val 5667"/>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05</a:t>
              </a:r>
              <a:endParaRPr lang="ka-GE" sz="3600" b="1" dirty="0">
                <a:latin typeface="Calibri" panose="020F0502020204030204" pitchFamily="34" charset="0"/>
                <a:ea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id="{2F66DFD1-8833-2BC0-8835-C6F485C4BC79}"/>
              </a:ext>
            </a:extLst>
          </p:cNvPr>
          <p:cNvSpPr/>
          <p:nvPr/>
        </p:nvSpPr>
        <p:spPr>
          <a:xfrm>
            <a:off x="609600" y="799031"/>
            <a:ext cx="10972800" cy="5828070"/>
          </a:xfrm>
          <a:prstGeom prst="rect">
            <a:avLst/>
          </a:prstGeom>
          <a:noFill/>
          <a:ln w="50800" cmpd="dbl">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sp>
        <p:nvSpPr>
          <p:cNvPr id="15" name="Oval 14">
            <a:extLst>
              <a:ext uri="{FF2B5EF4-FFF2-40B4-BE49-F238E27FC236}">
                <a16:creationId xmlns:a16="http://schemas.microsoft.com/office/drawing/2014/main" id="{81E2B4A7-4B76-1F82-9AD7-72D88C6229D6}"/>
              </a:ext>
            </a:extLst>
          </p:cNvPr>
          <p:cNvSpPr/>
          <p:nvPr/>
        </p:nvSpPr>
        <p:spPr>
          <a:xfrm>
            <a:off x="11077272" y="5631139"/>
            <a:ext cx="1541208" cy="1458678"/>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cxnSp>
        <p:nvCxnSpPr>
          <p:cNvPr id="11" name="Straight Connector 10">
            <a:extLst>
              <a:ext uri="{FF2B5EF4-FFF2-40B4-BE49-F238E27FC236}">
                <a16:creationId xmlns:a16="http://schemas.microsoft.com/office/drawing/2014/main" id="{053B147A-0F4B-FF6C-BF40-16834F230F97}"/>
              </a:ext>
            </a:extLst>
          </p:cNvPr>
          <p:cNvCxnSpPr>
            <a:cxnSpLocks/>
          </p:cNvCxnSpPr>
          <p:nvPr/>
        </p:nvCxnSpPr>
        <p:spPr>
          <a:xfrm>
            <a:off x="801330" y="646445"/>
            <a:ext cx="2276167" cy="0"/>
          </a:xfrm>
          <a:prstGeom prst="line">
            <a:avLst/>
          </a:prstGeom>
        </p:spPr>
        <p:style>
          <a:lnRef idx="3">
            <a:schemeClr val="dk1"/>
          </a:lnRef>
          <a:fillRef idx="0">
            <a:schemeClr val="dk1"/>
          </a:fillRef>
          <a:effectRef idx="2">
            <a:schemeClr val="dk1"/>
          </a:effectRef>
          <a:fontRef idx="minor">
            <a:schemeClr val="tx1"/>
          </a:fontRef>
        </p:style>
      </p:cxnSp>
      <p:sp>
        <p:nvSpPr>
          <p:cNvPr id="16" name="Title 1">
            <a:extLst>
              <a:ext uri="{FF2B5EF4-FFF2-40B4-BE49-F238E27FC236}">
                <a16:creationId xmlns:a16="http://schemas.microsoft.com/office/drawing/2014/main" id="{D12A142B-41E1-70FC-1C6C-300FB8410621}"/>
              </a:ext>
            </a:extLst>
          </p:cNvPr>
          <p:cNvSpPr>
            <a:spLocks noGrp="1"/>
          </p:cNvSpPr>
          <p:nvPr>
            <p:ph type="title"/>
          </p:nvPr>
        </p:nvSpPr>
        <p:spPr>
          <a:xfrm>
            <a:off x="716280" y="-18642"/>
            <a:ext cx="10515600" cy="743745"/>
          </a:xfrm>
        </p:spPr>
        <p:txBody>
          <a:bodyPr>
            <a:normAutofit/>
          </a:bodyPr>
          <a:lstStyle/>
          <a:p>
            <a:r>
              <a:rPr lang="en-US" sz="3200" b="1" dirty="0">
                <a:latin typeface="Times New Roman" panose="02020603050405020304" pitchFamily="18" charset="0"/>
                <a:cs typeface="Times New Roman" panose="02020603050405020304" pitchFamily="18" charset="0"/>
              </a:rPr>
              <a:t>Conclusion</a:t>
            </a:r>
            <a:endParaRPr lang="ka-GE" sz="3200" b="1" dirty="0">
              <a:cs typeface="Times New Roman" panose="02020603050405020304" pitchFamily="18" charset="0"/>
            </a:endParaRPr>
          </a:p>
        </p:txBody>
      </p:sp>
    </p:spTree>
    <p:extLst>
      <p:ext uri="{BB962C8B-B14F-4D97-AF65-F5344CB8AC3E}">
        <p14:creationId xmlns:p14="http://schemas.microsoft.com/office/powerpoint/2010/main" val="4190378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26098-79F1-4C08-9B07-262A5892CC3C}"/>
              </a:ext>
            </a:extLst>
          </p:cNvPr>
          <p:cNvSpPr>
            <a:spLocks noGrp="1"/>
          </p:cNvSpPr>
          <p:nvPr>
            <p:ph type="title"/>
          </p:nvPr>
        </p:nvSpPr>
        <p:spPr>
          <a:xfrm>
            <a:off x="716280" y="31236"/>
            <a:ext cx="10515600" cy="743745"/>
          </a:xfrm>
        </p:spPr>
        <p:txBody>
          <a:bodyPr>
            <a:normAutofit/>
          </a:bodyPr>
          <a:lstStyle/>
          <a:p>
            <a:r>
              <a:rPr lang="en-US" sz="3200" b="1" dirty="0">
                <a:latin typeface="Times New Roman" panose="02020603050405020304" pitchFamily="18" charset="0"/>
                <a:cs typeface="Times New Roman" panose="02020603050405020304" pitchFamily="18" charset="0"/>
              </a:rPr>
              <a:t>Literature</a:t>
            </a:r>
            <a:endParaRPr lang="ka-GE" sz="3200" b="1" dirty="0">
              <a:cs typeface="Times New Roman" panose="02020603050405020304" pitchFamily="18" charset="0"/>
            </a:endParaRPr>
          </a:p>
        </p:txBody>
      </p:sp>
      <p:sp>
        <p:nvSpPr>
          <p:cNvPr id="3" name="Content Placeholder 2">
            <a:extLst>
              <a:ext uri="{FF2B5EF4-FFF2-40B4-BE49-F238E27FC236}">
                <a16:creationId xmlns:a16="http://schemas.microsoft.com/office/drawing/2014/main" id="{AED5463C-CCD8-3A2F-7CC4-8C8FEF08C149}"/>
              </a:ext>
            </a:extLst>
          </p:cNvPr>
          <p:cNvSpPr>
            <a:spLocks noGrp="1"/>
          </p:cNvSpPr>
          <p:nvPr>
            <p:ph idx="1"/>
          </p:nvPr>
        </p:nvSpPr>
        <p:spPr>
          <a:xfrm>
            <a:off x="642373" y="1087127"/>
            <a:ext cx="5379720" cy="4903780"/>
          </a:xfrm>
        </p:spPr>
        <p:txBody>
          <a:bodyPr>
            <a:noAutofit/>
          </a:bodyPr>
          <a:lstStyle/>
          <a:p>
            <a:pPr marL="342900" lvl="0" indent="-342900" algn="just">
              <a:lnSpc>
                <a:spcPct val="100000"/>
              </a:lnSpc>
              <a:buFont typeface="+mj-lt"/>
              <a:buAutoNum type="arabicPeriod"/>
            </a:pP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Optics</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5th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edition</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Eugene</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Hecht</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p>
            <a:pPr marL="342900" lvl="0" indent="-342900" algn="just">
              <a:lnSpc>
                <a:spcPct val="100000"/>
              </a:lnSpc>
              <a:buFont typeface="+mj-lt"/>
              <a:buAutoNum type="arabicPeriod"/>
            </a:pP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Light</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Spectroscopy</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David</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Harris</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t>
            </a:r>
          </a:p>
          <a:p>
            <a:pPr marL="342900" lvl="0" indent="-342900" algn="just">
              <a:lnSpc>
                <a:spcPct val="100000"/>
              </a:lnSpc>
              <a:buFont typeface="+mj-lt"/>
              <a:buAutoNum type="arabicPeriod"/>
            </a:pP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Optics</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A.N.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Matveev</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p>
            <a:pPr marL="342900" lvl="0" indent="-342900" algn="just">
              <a:lnSpc>
                <a:spcPct val="100000"/>
              </a:lnSpc>
              <a:buFont typeface="+mj-lt"/>
              <a:buAutoNum type="arabicPeriod"/>
            </a:pP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მონაცემთა ანალიზი, გიორგი მაჭარაშვილი</a:t>
            </a:r>
          </a:p>
          <a:p>
            <a:pPr marL="342900" lvl="0" indent="-342900" algn="just">
              <a:lnSpc>
                <a:spcPct val="100000"/>
              </a:lnSpc>
              <a:buFont typeface="+mj-lt"/>
              <a:buAutoNum type="arabicPeriod"/>
            </a:pPr>
            <a:r>
              <a:rPr lang="ka-GE" sz="1800" u="sng" kern="100" dirty="0">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2"/>
              </a:rPr>
              <a:t>https://omlc.org/classroom/ece532/class4/index.html</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p>
            <a:pPr marL="342900" lvl="0" indent="-342900" algn="just">
              <a:lnSpc>
                <a:spcPct val="100000"/>
              </a:lnSpc>
              <a:buFont typeface="+mj-lt"/>
              <a:buAutoNum type="arabicPeriod"/>
            </a:pPr>
            <a:r>
              <a:rPr lang="ka-GE" sz="1800" u="sng" kern="100" dirty="0">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3"/>
              </a:rPr>
              <a:t>https://omlc.org/classroom/ece532/class3/index.html</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p>
            <a:pPr marL="342900" lvl="0" indent="-342900" algn="just">
              <a:lnSpc>
                <a:spcPct val="100000"/>
              </a:lnSpc>
              <a:buFont typeface="+mj-lt"/>
              <a:buAutoNum type="arabicPeriod"/>
            </a:pP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Tutorial</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on</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Monte</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Carlo</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simulation</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of</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photon</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transport</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in</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biological</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tissues</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Steven</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L.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Jacques</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800" i="1" kern="0" dirty="0" err="1">
                <a:effectLst/>
                <a:latin typeface="Sylfaen" panose="010A0502050306030303" pitchFamily="18" charset="0"/>
                <a:ea typeface="NimbusSanL-Regu"/>
                <a:cs typeface="NimbusSanL-Regu"/>
              </a:rPr>
              <a:t>Vol</a:t>
            </a:r>
            <a:r>
              <a:rPr lang="ka-GE" sz="1800" i="1" kern="0" dirty="0">
                <a:effectLst/>
                <a:latin typeface="Sylfaen" panose="010A0502050306030303" pitchFamily="18" charset="0"/>
                <a:ea typeface="NimbusSanL-Regu"/>
                <a:cs typeface="NimbusSanL-Regu"/>
              </a:rPr>
              <a:t>. 14, </a:t>
            </a:r>
            <a:r>
              <a:rPr lang="ka-GE" sz="1800" i="1" kern="0" dirty="0" err="1">
                <a:effectLst/>
                <a:latin typeface="Sylfaen" panose="010A0502050306030303" pitchFamily="18" charset="0"/>
                <a:ea typeface="NimbusSanL-Regu"/>
                <a:cs typeface="NimbusSanL-Regu"/>
              </a:rPr>
              <a:t>No</a:t>
            </a:r>
            <a:r>
              <a:rPr lang="ka-GE" sz="1800" i="1" kern="0" dirty="0">
                <a:effectLst/>
                <a:latin typeface="Sylfaen" panose="010A0502050306030303" pitchFamily="18" charset="0"/>
                <a:ea typeface="NimbusSanL-Regu"/>
                <a:cs typeface="NimbusSanL-Regu"/>
              </a:rPr>
              <a:t>. 2 / 1 </a:t>
            </a:r>
            <a:r>
              <a:rPr lang="ka-GE" sz="1800" i="1" kern="0" dirty="0" err="1">
                <a:effectLst/>
                <a:latin typeface="Sylfaen" panose="010A0502050306030303" pitchFamily="18" charset="0"/>
                <a:ea typeface="NimbusSanL-Regu"/>
                <a:cs typeface="NimbusSanL-Regu"/>
              </a:rPr>
              <a:t>Feb</a:t>
            </a:r>
            <a:r>
              <a:rPr lang="ka-GE" sz="1800" i="1" kern="0" dirty="0">
                <a:effectLst/>
                <a:latin typeface="Sylfaen" panose="010A0502050306030303" pitchFamily="18" charset="0"/>
                <a:ea typeface="NimbusSanL-Regu"/>
                <a:cs typeface="NimbusSanL-Regu"/>
              </a:rPr>
              <a:t> 2023 / </a:t>
            </a:r>
            <a:r>
              <a:rPr lang="ka-GE" sz="1800" i="1" kern="0" dirty="0" err="1">
                <a:effectLst/>
                <a:latin typeface="Sylfaen" panose="010A0502050306030303" pitchFamily="18" charset="0"/>
                <a:ea typeface="NimbusSanL-ReguItal"/>
                <a:cs typeface="NimbusSanL-ReguItal"/>
              </a:rPr>
              <a:t>Biomedical</a:t>
            </a:r>
            <a:r>
              <a:rPr lang="ka-GE" sz="1800" i="1" kern="0" dirty="0">
                <a:effectLst/>
                <a:latin typeface="Sylfaen" panose="010A0502050306030303" pitchFamily="18" charset="0"/>
                <a:ea typeface="NimbusSanL-ReguItal"/>
                <a:cs typeface="NimbusSanL-ReguItal"/>
              </a:rPr>
              <a:t> </a:t>
            </a:r>
            <a:r>
              <a:rPr lang="ka-GE" sz="1800" i="1" kern="0" dirty="0" err="1">
                <a:effectLst/>
                <a:latin typeface="Sylfaen" panose="010A0502050306030303" pitchFamily="18" charset="0"/>
                <a:ea typeface="NimbusSanL-ReguItal"/>
                <a:cs typeface="NimbusSanL-ReguItal"/>
              </a:rPr>
              <a:t>Optics</a:t>
            </a:r>
            <a:r>
              <a:rPr lang="ka-GE" sz="1800" i="1" kern="0" dirty="0">
                <a:effectLst/>
                <a:latin typeface="Sylfaen" panose="010A0502050306030303" pitchFamily="18" charset="0"/>
                <a:ea typeface="NimbusSanL-ReguItal"/>
                <a:cs typeface="NimbusSanL-ReguItal"/>
              </a:rPr>
              <a:t> Express</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p>
            <a:pPr marL="342900" lvl="0" indent="-342900" algn="just">
              <a:lnSpc>
                <a:spcPct val="100000"/>
              </a:lnSpc>
              <a:buFont typeface="+mj-lt"/>
              <a:buAutoNum type="arabicPeriod"/>
            </a:pP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Biomedical</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Optics</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Principles</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and</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800" kern="100" dirty="0" err="1">
                <a:effectLst/>
                <a:latin typeface="Sylfaen" panose="010A0502050306030303" pitchFamily="18" charset="0"/>
                <a:ea typeface="Calibri" panose="020F0502020204030204" pitchFamily="34" charset="0"/>
                <a:cs typeface="Times New Roman" panose="02020603050405020304" pitchFamily="18" charset="0"/>
              </a:rPr>
              <a:t>Imaging</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 </a:t>
            </a:r>
            <a:r>
              <a:rPr lang="ka-GE" sz="1800" u="sng" kern="100" dirty="0" err="1">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4"/>
              </a:rPr>
              <a:t>Hsin</a:t>
            </a:r>
            <a:r>
              <a:rPr lang="ka-GE" sz="1800" u="sng" kern="100" dirty="0">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4"/>
              </a:rPr>
              <a:t>-i </a:t>
            </a:r>
            <a:r>
              <a:rPr lang="ka-GE" sz="1800" u="sng" kern="100" dirty="0" err="1">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4"/>
              </a:rPr>
              <a:t>Wu</a:t>
            </a:r>
            <a:r>
              <a:rPr lang="ka-GE" sz="1800"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800" u="sng" kern="100" dirty="0" err="1">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5"/>
              </a:rPr>
              <a:t>Lihong</a:t>
            </a:r>
            <a:r>
              <a:rPr lang="ka-GE" sz="1800" u="sng" kern="100" dirty="0">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5"/>
              </a:rPr>
              <a:t> V. </a:t>
            </a:r>
            <a:r>
              <a:rPr lang="ka-GE" sz="1800" u="sng" kern="100" dirty="0" err="1">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5"/>
              </a:rPr>
              <a:t>Wang</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p>
            <a:pPr marL="0" indent="0">
              <a:lnSpc>
                <a:spcPct val="100000"/>
              </a:lnSpc>
              <a:buNone/>
            </a:pPr>
            <a:endParaRPr lang="ka-GE" sz="1800" dirty="0"/>
          </a:p>
        </p:txBody>
      </p:sp>
      <p:sp>
        <p:nvSpPr>
          <p:cNvPr id="4" name="TextBox 3">
            <a:extLst>
              <a:ext uri="{FF2B5EF4-FFF2-40B4-BE49-F238E27FC236}">
                <a16:creationId xmlns:a16="http://schemas.microsoft.com/office/drawing/2014/main" id="{C18DCB9D-1A07-474D-A468-9731CE7ED744}"/>
              </a:ext>
            </a:extLst>
          </p:cNvPr>
          <p:cNvSpPr txBox="1"/>
          <p:nvPr/>
        </p:nvSpPr>
        <p:spPr>
          <a:xfrm>
            <a:off x="6022094" y="1087127"/>
            <a:ext cx="5453626" cy="5078313"/>
          </a:xfrm>
          <a:prstGeom prst="rect">
            <a:avLst/>
          </a:prstGeom>
          <a:noFill/>
        </p:spPr>
        <p:txBody>
          <a:bodyPr wrap="square" rtlCol="0">
            <a:spAutoFit/>
          </a:bodyPr>
          <a:lstStyle/>
          <a:p>
            <a:pPr marL="342900" lvl="0" indent="-342900" algn="just">
              <a:buFont typeface="+mj-lt"/>
              <a:buAutoNum type="arabicPeriod" startAt="9"/>
            </a:pPr>
            <a:r>
              <a:rPr lang="ka-GE" kern="100" dirty="0" err="1">
                <a:effectLst/>
                <a:latin typeface="Sylfaen" panose="010A0502050306030303" pitchFamily="18" charset="0"/>
                <a:ea typeface="Calibri" panose="020F0502020204030204" pitchFamily="34" charset="0"/>
                <a:cs typeface="Times New Roman" panose="02020603050405020304" pitchFamily="18" charset="0"/>
              </a:rPr>
              <a:t>Alteration</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of</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skin</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light-scattering</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and</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absorption</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properties</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by</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application</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of</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sunscreen</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nanoparticles</a:t>
            </a:r>
            <a:r>
              <a:rPr lang="ka-GE" kern="100" dirty="0">
                <a:effectLst/>
                <a:latin typeface="Sylfaen" panose="010A0502050306030303" pitchFamily="18" charset="0"/>
                <a:ea typeface="Calibri" panose="020F0502020204030204" pitchFamily="34" charset="0"/>
                <a:cs typeface="Times New Roman" panose="02020603050405020304" pitchFamily="18" charset="0"/>
              </a:rPr>
              <a:t>: A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Monte</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Carlo</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study</a:t>
            </a:r>
            <a:r>
              <a:rPr lang="ka-GE" kern="100" dirty="0">
                <a:effectLst/>
                <a:latin typeface="Sylfaen" panose="010A0502050306030303" pitchFamily="18" charset="0"/>
                <a:ea typeface="Calibri" panose="020F0502020204030204" pitchFamily="34" charset="0"/>
                <a:cs typeface="Times New Roman" panose="02020603050405020304" pitchFamily="18" charset="0"/>
              </a:rPr>
              <a:t>. -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Alexey</a:t>
            </a:r>
            <a:r>
              <a:rPr lang="ka-GE" kern="100" dirty="0">
                <a:effectLst/>
                <a:latin typeface="Sylfaen" panose="010A0502050306030303" pitchFamily="18" charset="0"/>
                <a:ea typeface="Calibri" panose="020F0502020204030204" pitchFamily="34" charset="0"/>
                <a:cs typeface="Times New Roman" panose="02020603050405020304" pitchFamily="18" charset="0"/>
              </a:rPr>
              <a:t> P.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Popov</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p>
          <a:p>
            <a:pPr marL="342900" lvl="0" indent="-342900" algn="just">
              <a:buFont typeface="+mj-lt"/>
              <a:buAutoNum type="arabicPeriod" startAt="9"/>
            </a:pPr>
            <a:r>
              <a:rPr lang="ka-GE" kern="100" dirty="0" err="1">
                <a:effectLst/>
                <a:latin typeface="Sylfaen" panose="010A0502050306030303" pitchFamily="18" charset="0"/>
                <a:ea typeface="Calibri" panose="020F0502020204030204" pitchFamily="34" charset="0"/>
                <a:cs typeface="Times New Roman" panose="02020603050405020304" pitchFamily="18" charset="0"/>
              </a:rPr>
              <a:t>Photon</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diffusion</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coefficient</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in</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scattering</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and</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absorbing</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media</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i="1" u="sng" kern="100" dirty="0" err="1">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6"/>
              </a:rPr>
              <a:t>Romain</a:t>
            </a:r>
            <a:r>
              <a:rPr lang="ka-GE" i="1" u="sng" kern="100" dirty="0">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6"/>
              </a:rPr>
              <a:t> </a:t>
            </a:r>
            <a:r>
              <a:rPr lang="ka-GE" i="1" u="sng" kern="100" dirty="0" err="1">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6"/>
              </a:rPr>
              <a:t>Pierrat</a:t>
            </a:r>
            <a:r>
              <a:rPr lang="ka-GE" i="1" kern="100" baseline="30000" dirty="0">
                <a:effectLst/>
                <a:latin typeface="Sylfaen" panose="010A0502050306030303" pitchFamily="18" charset="0"/>
                <a:ea typeface="Calibri" panose="020F0502020204030204" pitchFamily="34" charset="0"/>
                <a:cs typeface="Times New Roman" panose="02020603050405020304" pitchFamily="18" charset="0"/>
              </a:rPr>
              <a:t> </a:t>
            </a:r>
            <a:r>
              <a:rPr lang="ka-GE" i="1" u="sng" kern="100" baseline="30000" dirty="0">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7" tooltip="Laboratoire d'Energétique Moléculaire et Marcoscopique, Combustion, Ecole Centrale Paris, Châtenay-Malabry, France."/>
              </a:rPr>
              <a:t> 1 </a:t>
            </a:r>
            <a:r>
              <a:rPr lang="ka-GE" i="1" kern="100" dirty="0">
                <a:effectLst/>
                <a:latin typeface="Sylfaen" panose="010A0502050306030303" pitchFamily="18" charset="0"/>
                <a:ea typeface="Calibri" panose="020F0502020204030204" pitchFamily="34" charset="0"/>
                <a:cs typeface="Times New Roman" panose="02020603050405020304" pitchFamily="18" charset="0"/>
              </a:rPr>
              <a:t>, </a:t>
            </a:r>
            <a:r>
              <a:rPr lang="ka-GE" i="1" u="sng" kern="100" dirty="0" err="1">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8"/>
              </a:rPr>
              <a:t>Jean-Jacques</a:t>
            </a:r>
            <a:r>
              <a:rPr lang="ka-GE" i="1" u="sng" kern="100" dirty="0">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8"/>
              </a:rPr>
              <a:t> </a:t>
            </a:r>
            <a:r>
              <a:rPr lang="ka-GE" i="1" u="sng" kern="100" dirty="0" err="1">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8"/>
              </a:rPr>
              <a:t>Greffet</a:t>
            </a:r>
            <a:r>
              <a:rPr lang="ka-GE" i="1" kern="100" dirty="0">
                <a:effectLst/>
                <a:latin typeface="Sylfaen" panose="010A0502050306030303" pitchFamily="18" charset="0"/>
                <a:ea typeface="Calibri" panose="020F0502020204030204" pitchFamily="34" charset="0"/>
                <a:cs typeface="Times New Roman" panose="02020603050405020304" pitchFamily="18" charset="0"/>
              </a:rPr>
              <a:t>, </a:t>
            </a:r>
            <a:r>
              <a:rPr lang="ka-GE" i="1" u="sng" kern="100" dirty="0" err="1">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9"/>
              </a:rPr>
              <a:t>Rémi</a:t>
            </a:r>
            <a:r>
              <a:rPr lang="ka-GE" i="1" u="sng" kern="100" dirty="0">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9"/>
              </a:rPr>
              <a:t> </a:t>
            </a:r>
            <a:r>
              <a:rPr lang="ka-GE" i="1" u="sng" kern="100" dirty="0" err="1">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9"/>
              </a:rPr>
              <a:t>Carminati</a:t>
            </a:r>
            <a:r>
              <a:rPr lang="ka-GE" i="1" kern="100" dirty="0">
                <a:effectLst/>
                <a:latin typeface="Sylfaen" panose="010A0502050306030303" pitchFamily="18" charset="0"/>
                <a:ea typeface="Calibri" panose="020F0502020204030204" pitchFamily="34" charset="0"/>
                <a:cs typeface="Times New Roman" panose="02020603050405020304" pitchFamily="18" charset="0"/>
              </a:rPr>
              <a:t>. </a:t>
            </a:r>
            <a:endParaRPr lang="ka-GE" kern="100" dirty="0">
              <a:effectLst/>
              <a:latin typeface="Sylfaen" panose="010A0502050306030303"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startAt="9"/>
            </a:pPr>
            <a:r>
              <a:rPr lang="ka-GE" kern="0" dirty="0">
                <a:effectLst/>
                <a:latin typeface="Sylfaen" panose="010A0502050306030303" pitchFamily="18" charset="0"/>
                <a:ea typeface="CMR12"/>
                <a:cs typeface="CMR12"/>
              </a:rPr>
              <a:t>PPG </a:t>
            </a:r>
            <a:r>
              <a:rPr lang="ka-GE" kern="0" dirty="0" err="1">
                <a:effectLst/>
                <a:latin typeface="Sylfaen" panose="010A0502050306030303" pitchFamily="18" charset="0"/>
                <a:ea typeface="CMR12"/>
                <a:cs typeface="CMR12"/>
              </a:rPr>
              <a:t>Signal</a:t>
            </a:r>
            <a:r>
              <a:rPr lang="ka-GE" kern="0" dirty="0">
                <a:effectLst/>
                <a:latin typeface="Sylfaen" panose="010A0502050306030303" pitchFamily="18" charset="0"/>
                <a:ea typeface="CMR12"/>
                <a:cs typeface="CMR12"/>
              </a:rPr>
              <a:t> </a:t>
            </a:r>
            <a:r>
              <a:rPr lang="ka-GE" kern="0" dirty="0" err="1">
                <a:effectLst/>
                <a:latin typeface="Sylfaen" panose="010A0502050306030303" pitchFamily="18" charset="0"/>
                <a:ea typeface="CMR12"/>
                <a:cs typeface="CMR12"/>
              </a:rPr>
              <a:t>Processing</a:t>
            </a:r>
            <a:r>
              <a:rPr lang="ka-GE" kern="0" dirty="0">
                <a:effectLst/>
                <a:latin typeface="Sylfaen" panose="010A0502050306030303" pitchFamily="18" charset="0"/>
                <a:ea typeface="CMR12"/>
                <a:cs typeface="CMR12"/>
              </a:rPr>
              <a:t> </a:t>
            </a:r>
            <a:r>
              <a:rPr lang="ka-GE" kern="0" dirty="0" err="1">
                <a:effectLst/>
                <a:latin typeface="Sylfaen" panose="010A0502050306030303" pitchFamily="18" charset="0"/>
                <a:ea typeface="CMR12"/>
                <a:cs typeface="CMR12"/>
              </a:rPr>
              <a:t>and</a:t>
            </a:r>
            <a:r>
              <a:rPr lang="ka-GE" kern="0" dirty="0">
                <a:effectLst/>
                <a:latin typeface="Sylfaen" panose="010A0502050306030303" pitchFamily="18" charset="0"/>
                <a:ea typeface="CMR12"/>
                <a:cs typeface="CMR12"/>
              </a:rPr>
              <a:t> </a:t>
            </a:r>
            <a:r>
              <a:rPr lang="ka-GE" kern="0" dirty="0" err="1">
                <a:effectLst/>
                <a:latin typeface="Sylfaen" panose="010A0502050306030303" pitchFamily="18" charset="0"/>
                <a:ea typeface="CMR12"/>
                <a:cs typeface="CMR12"/>
              </a:rPr>
              <a:t>Analysis</a:t>
            </a:r>
            <a:r>
              <a:rPr lang="ka-GE" kern="0" dirty="0">
                <a:effectLst/>
                <a:latin typeface="Sylfaen" panose="010A0502050306030303" pitchFamily="18" charset="0"/>
                <a:ea typeface="CMR12"/>
                <a:cs typeface="CMR12"/>
              </a:rPr>
              <a:t> </a:t>
            </a:r>
            <a:r>
              <a:rPr lang="ka-GE" kern="0" dirty="0" err="1">
                <a:effectLst/>
                <a:latin typeface="Sylfaen" panose="010A0502050306030303" pitchFamily="18" charset="0"/>
                <a:ea typeface="CMR12"/>
                <a:cs typeface="CMR12"/>
              </a:rPr>
              <a:t>by</a:t>
            </a:r>
            <a:r>
              <a:rPr lang="ka-GE" kern="0" dirty="0">
                <a:effectLst/>
                <a:latin typeface="Sylfaen" panose="010A0502050306030303" pitchFamily="18" charset="0"/>
                <a:ea typeface="CMR12"/>
                <a:cs typeface="CMR12"/>
              </a:rPr>
              <a:t> </a:t>
            </a:r>
            <a:r>
              <a:rPr lang="ka-GE" kern="0" dirty="0" err="1">
                <a:effectLst/>
                <a:latin typeface="Sylfaen" panose="010A0502050306030303" pitchFamily="18" charset="0"/>
                <a:ea typeface="CMR12"/>
                <a:cs typeface="CMR12"/>
              </a:rPr>
              <a:t>George</a:t>
            </a:r>
            <a:r>
              <a:rPr lang="ka-GE" kern="0" dirty="0">
                <a:effectLst/>
                <a:latin typeface="Sylfaen" panose="010A0502050306030303" pitchFamily="18" charset="0"/>
                <a:ea typeface="CMR12"/>
                <a:cs typeface="CMR12"/>
              </a:rPr>
              <a:t> </a:t>
            </a:r>
            <a:r>
              <a:rPr lang="ka-GE" kern="0" dirty="0" err="1">
                <a:effectLst/>
                <a:latin typeface="Sylfaen" panose="010A0502050306030303" pitchFamily="18" charset="0"/>
                <a:ea typeface="CMR12"/>
                <a:cs typeface="CMR12"/>
              </a:rPr>
              <a:t>Muhn</a:t>
            </a:r>
            <a:r>
              <a:rPr lang="ka-GE" kern="0" dirty="0">
                <a:effectLst/>
                <a:latin typeface="Sylfaen" panose="010A0502050306030303" pitchFamily="18" charset="0"/>
                <a:ea typeface="CMR12"/>
                <a:cs typeface="CMR12"/>
              </a:rPr>
              <a:t>. </a:t>
            </a:r>
            <a:endParaRPr lang="ka-GE" kern="100" dirty="0">
              <a:effectLst/>
              <a:latin typeface="Sylfaen" panose="010A0502050306030303"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startAt="9"/>
            </a:pPr>
            <a:r>
              <a:rPr lang="ka-GE" kern="0" dirty="0" err="1">
                <a:effectLst/>
                <a:latin typeface="Sylfaen" panose="010A0502050306030303" pitchFamily="18" charset="0"/>
                <a:ea typeface="CMR12"/>
                <a:cs typeface="CMR12"/>
              </a:rPr>
              <a:t>Introduction</a:t>
            </a:r>
            <a:r>
              <a:rPr lang="ka-GE" kern="0" dirty="0">
                <a:effectLst/>
                <a:latin typeface="Sylfaen" panose="010A0502050306030303" pitchFamily="18" charset="0"/>
                <a:ea typeface="CMR12"/>
                <a:cs typeface="CMR12"/>
              </a:rPr>
              <a:t> </a:t>
            </a:r>
            <a:r>
              <a:rPr lang="ka-GE" kern="0" dirty="0" err="1">
                <a:effectLst/>
                <a:latin typeface="Sylfaen" panose="010A0502050306030303" pitchFamily="18" charset="0"/>
                <a:ea typeface="CMR12"/>
                <a:cs typeface="CMR12"/>
              </a:rPr>
              <a:t>to</a:t>
            </a:r>
            <a:r>
              <a:rPr lang="ka-GE" kern="0" dirty="0">
                <a:effectLst/>
                <a:latin typeface="Sylfaen" panose="010A0502050306030303" pitchFamily="18" charset="0"/>
                <a:ea typeface="CMR12"/>
                <a:cs typeface="CMR12"/>
              </a:rPr>
              <a:t> </a:t>
            </a:r>
            <a:r>
              <a:rPr lang="ka-GE" kern="0" dirty="0" err="1">
                <a:effectLst/>
                <a:latin typeface="Sylfaen" panose="010A0502050306030303" pitchFamily="18" charset="0"/>
                <a:ea typeface="CMR12"/>
                <a:cs typeface="CMR12"/>
              </a:rPr>
              <a:t>the</a:t>
            </a:r>
            <a:r>
              <a:rPr lang="ka-GE" kern="0" dirty="0">
                <a:effectLst/>
                <a:latin typeface="Sylfaen" panose="010A0502050306030303" pitchFamily="18" charset="0"/>
                <a:ea typeface="CMR12"/>
                <a:cs typeface="CMR12"/>
              </a:rPr>
              <a:t> MFDFA -  </a:t>
            </a:r>
            <a:r>
              <a:rPr lang="ka-GE" u="sng" kern="100" dirty="0" err="1">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10"/>
              </a:rPr>
              <a:t>Espen</a:t>
            </a:r>
            <a:r>
              <a:rPr lang="ka-GE" u="sng" kern="100" dirty="0">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10"/>
              </a:rPr>
              <a:t> A. F. </a:t>
            </a:r>
            <a:r>
              <a:rPr lang="ka-GE" u="sng" kern="100" dirty="0" err="1">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10"/>
              </a:rPr>
              <a:t>Ihlen</a:t>
            </a:r>
            <a:endParaRPr lang="ka-GE" kern="100" dirty="0">
              <a:effectLst/>
              <a:latin typeface="Sylfaen" panose="010A0502050306030303"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startAt="9"/>
            </a:pPr>
            <a:r>
              <a:rPr lang="ka-GE" kern="100" dirty="0" err="1">
                <a:effectLst/>
                <a:latin typeface="Sylfaen" panose="010A0502050306030303" pitchFamily="18" charset="0"/>
                <a:ea typeface="Calibri" panose="020F0502020204030204" pitchFamily="34" charset="0"/>
                <a:cs typeface="Times New Roman" panose="02020603050405020304" pitchFamily="18" charset="0"/>
              </a:rPr>
              <a:t>Marti</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Dominik</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et</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al</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MCmatlab</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an</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Open-Source</a:t>
            </a:r>
            <a:r>
              <a:rPr lang="ka-GE" kern="100" dirty="0">
                <a:effectLst/>
                <a:latin typeface="Sylfaen" panose="010A0502050306030303" pitchFamily="18" charset="0"/>
                <a:ea typeface="Calibri" panose="020F0502020204030204" pitchFamily="34" charset="0"/>
                <a:cs typeface="Times New Roman" panose="02020603050405020304" pitchFamily="18" charset="0"/>
              </a:rPr>
              <a:t>, User-</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Friendly</a:t>
            </a:r>
            <a:r>
              <a:rPr lang="ka-GE" kern="100" dirty="0">
                <a:effectLst/>
                <a:latin typeface="Sylfaen" panose="010A0502050306030303" pitchFamily="18" charset="0"/>
                <a:ea typeface="Calibri" panose="020F0502020204030204" pitchFamily="34" charset="0"/>
                <a:cs typeface="Times New Roman" panose="02020603050405020304" pitchFamily="18" charset="0"/>
              </a:rPr>
              <a:t>, MATLAB-</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Integrated</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Three-Dimensional</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Monte</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Carlo</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Light</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Transport</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Solver</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with</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Heat</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Diffusion</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and</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Tissue</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Damage</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Journal</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of</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Biomedical</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Optics</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vol</a:t>
            </a:r>
            <a:r>
              <a:rPr lang="ka-GE" kern="100" dirty="0">
                <a:effectLst/>
                <a:latin typeface="Sylfaen" panose="010A0502050306030303" pitchFamily="18" charset="0"/>
                <a:ea typeface="Calibri" panose="020F0502020204030204" pitchFamily="34" charset="0"/>
                <a:cs typeface="Times New Roman" panose="02020603050405020304" pitchFamily="18" charset="0"/>
              </a:rPr>
              <a:t>. 23,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no</a:t>
            </a:r>
            <a:r>
              <a:rPr lang="ka-GE" kern="100" dirty="0">
                <a:effectLst/>
                <a:latin typeface="Sylfaen" panose="010A0502050306030303" pitchFamily="18" charset="0"/>
                <a:ea typeface="Calibri" panose="020F0502020204030204" pitchFamily="34" charset="0"/>
                <a:cs typeface="Times New Roman" panose="02020603050405020304" pitchFamily="18" charset="0"/>
              </a:rPr>
              <a:t>. 12, SPIE-</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Intl</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Soc</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Optical</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Eng</a:t>
            </a:r>
            <a:r>
              <a:rPr lang="ka-GE" kern="100" dirty="0">
                <a:effectLst/>
                <a:latin typeface="Sylfaen" panose="010A0502050306030303" pitchFamily="18" charset="0"/>
                <a:ea typeface="Calibri" panose="020F0502020204030204" pitchFamily="34" charset="0"/>
                <a:cs typeface="Times New Roman" panose="02020603050405020304" pitchFamily="18" charset="0"/>
              </a:rPr>
              <a:t>, </a:t>
            </a:r>
            <a:r>
              <a:rPr lang="ka-GE" kern="100" dirty="0" err="1">
                <a:effectLst/>
                <a:latin typeface="Sylfaen" panose="010A0502050306030303" pitchFamily="18" charset="0"/>
                <a:ea typeface="Calibri" panose="020F0502020204030204" pitchFamily="34" charset="0"/>
                <a:cs typeface="Times New Roman" panose="02020603050405020304" pitchFamily="18" charset="0"/>
              </a:rPr>
              <a:t>Dec</a:t>
            </a:r>
            <a:r>
              <a:rPr lang="ka-GE" kern="100" dirty="0">
                <a:effectLst/>
                <a:latin typeface="Sylfaen" panose="010A0502050306030303" pitchFamily="18" charset="0"/>
                <a:ea typeface="Calibri" panose="020F0502020204030204" pitchFamily="34" charset="0"/>
                <a:cs typeface="Times New Roman" panose="02020603050405020304" pitchFamily="18" charset="0"/>
              </a:rPr>
              <a:t>. 2018, p. 1, doi:10.1117/1.jbo.23.12.121622.</a:t>
            </a:r>
          </a:p>
          <a:p>
            <a:pPr marL="342900" lvl="0" indent="-342900" algn="just">
              <a:spcAft>
                <a:spcPts val="600"/>
              </a:spcAft>
              <a:buFont typeface="+mj-lt"/>
              <a:buAutoNum type="arabicPeriod" startAt="9"/>
            </a:pPr>
            <a:r>
              <a:rPr lang="ka-GE" u="sng" kern="100" dirty="0">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11"/>
              </a:rPr>
              <a:t>https://physionet.org/about/database/</a:t>
            </a:r>
            <a:endParaRPr lang="ka-GE" kern="100" dirty="0">
              <a:effectLst/>
              <a:latin typeface="Sylfaen" panose="010A0502050306030303" pitchFamily="18" charset="0"/>
              <a:ea typeface="Calibri" panose="020F0502020204030204" pitchFamily="34"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AFED0CD0-A1CF-171F-B997-8337753A40E3}"/>
              </a:ext>
            </a:extLst>
          </p:cNvPr>
          <p:cNvCxnSpPr>
            <a:cxnSpLocks/>
          </p:cNvCxnSpPr>
          <p:nvPr/>
        </p:nvCxnSpPr>
        <p:spPr>
          <a:xfrm>
            <a:off x="716280" y="774981"/>
            <a:ext cx="2302223" cy="0"/>
          </a:xfrm>
          <a:prstGeom prst="line">
            <a:avLst/>
          </a:prstGeom>
        </p:spPr>
        <p:style>
          <a:lnRef idx="3">
            <a:schemeClr val="dk1"/>
          </a:lnRef>
          <a:fillRef idx="0">
            <a:schemeClr val="dk1"/>
          </a:fillRef>
          <a:effectRef idx="2">
            <a:schemeClr val="dk1"/>
          </a:effectRef>
          <a:fontRef idx="minor">
            <a:schemeClr val="tx1"/>
          </a:fontRef>
        </p:style>
      </p:cxnSp>
      <p:sp>
        <p:nvSpPr>
          <p:cNvPr id="7" name="Rectangle 6">
            <a:extLst>
              <a:ext uri="{FF2B5EF4-FFF2-40B4-BE49-F238E27FC236}">
                <a16:creationId xmlns:a16="http://schemas.microsoft.com/office/drawing/2014/main" id="{697273C5-2B0B-9897-AED0-F1455CC66A2E}"/>
              </a:ext>
            </a:extLst>
          </p:cNvPr>
          <p:cNvSpPr/>
          <p:nvPr/>
        </p:nvSpPr>
        <p:spPr>
          <a:xfrm>
            <a:off x="426064" y="905151"/>
            <a:ext cx="11192059" cy="5442263"/>
          </a:xfrm>
          <a:prstGeom prst="rect">
            <a:avLst/>
          </a:prstGeom>
          <a:noFill/>
          <a:ln w="50800" cmpd="dbl">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sp>
        <p:nvSpPr>
          <p:cNvPr id="8" name="Oval 7">
            <a:extLst>
              <a:ext uri="{FF2B5EF4-FFF2-40B4-BE49-F238E27FC236}">
                <a16:creationId xmlns:a16="http://schemas.microsoft.com/office/drawing/2014/main" id="{3B9AED99-A707-635F-7013-7F3534C2C968}"/>
              </a:ext>
            </a:extLst>
          </p:cNvPr>
          <p:cNvSpPr/>
          <p:nvPr/>
        </p:nvSpPr>
        <p:spPr>
          <a:xfrm>
            <a:off x="-270634" y="5776536"/>
            <a:ext cx="1541208" cy="1458678"/>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spTree>
    <p:extLst>
      <p:ext uri="{BB962C8B-B14F-4D97-AF65-F5344CB8AC3E}">
        <p14:creationId xmlns:p14="http://schemas.microsoft.com/office/powerpoint/2010/main" val="1843871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81DD7166-5CF2-D169-CFAD-3164CE3187C4}"/>
              </a:ext>
            </a:extLst>
          </p:cNvPr>
          <p:cNvSpPr/>
          <p:nvPr/>
        </p:nvSpPr>
        <p:spPr>
          <a:xfrm>
            <a:off x="749707" y="3370015"/>
            <a:ext cx="1134399" cy="110169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sp>
        <p:nvSpPr>
          <p:cNvPr id="5" name="Oval 4">
            <a:extLst>
              <a:ext uri="{FF2B5EF4-FFF2-40B4-BE49-F238E27FC236}">
                <a16:creationId xmlns:a16="http://schemas.microsoft.com/office/drawing/2014/main" id="{D7D4C814-0550-DB35-2032-E6269406D4CB}"/>
              </a:ext>
            </a:extLst>
          </p:cNvPr>
          <p:cNvSpPr/>
          <p:nvPr/>
        </p:nvSpPr>
        <p:spPr>
          <a:xfrm>
            <a:off x="2906661" y="2341966"/>
            <a:ext cx="1541208" cy="1458678"/>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sp>
        <p:nvSpPr>
          <p:cNvPr id="6" name="Oval 5">
            <a:extLst>
              <a:ext uri="{FF2B5EF4-FFF2-40B4-BE49-F238E27FC236}">
                <a16:creationId xmlns:a16="http://schemas.microsoft.com/office/drawing/2014/main" id="{E07C77E6-B12B-C1C6-2206-6C1584B2A33E}"/>
              </a:ext>
            </a:extLst>
          </p:cNvPr>
          <p:cNvSpPr/>
          <p:nvPr/>
        </p:nvSpPr>
        <p:spPr>
          <a:xfrm>
            <a:off x="844037" y="5009553"/>
            <a:ext cx="1337187" cy="1272341"/>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sp>
        <p:nvSpPr>
          <p:cNvPr id="7" name="Oval 6">
            <a:extLst>
              <a:ext uri="{FF2B5EF4-FFF2-40B4-BE49-F238E27FC236}">
                <a16:creationId xmlns:a16="http://schemas.microsoft.com/office/drawing/2014/main" id="{F6AC190B-3DFB-1329-70E5-5CC660765BE8}"/>
              </a:ext>
            </a:extLst>
          </p:cNvPr>
          <p:cNvSpPr/>
          <p:nvPr/>
        </p:nvSpPr>
        <p:spPr>
          <a:xfrm>
            <a:off x="2241755" y="3578942"/>
            <a:ext cx="784738" cy="699613"/>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sp>
        <p:nvSpPr>
          <p:cNvPr id="8" name="Oval 7">
            <a:extLst>
              <a:ext uri="{FF2B5EF4-FFF2-40B4-BE49-F238E27FC236}">
                <a16:creationId xmlns:a16="http://schemas.microsoft.com/office/drawing/2014/main" id="{5FC2252F-3E76-B248-B114-7FCEE469EB01}"/>
              </a:ext>
            </a:extLst>
          </p:cNvPr>
          <p:cNvSpPr/>
          <p:nvPr/>
        </p:nvSpPr>
        <p:spPr>
          <a:xfrm>
            <a:off x="4029382" y="4416215"/>
            <a:ext cx="1541208" cy="1458678"/>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sp>
        <p:nvSpPr>
          <p:cNvPr id="9" name="Oval 8">
            <a:extLst>
              <a:ext uri="{FF2B5EF4-FFF2-40B4-BE49-F238E27FC236}">
                <a16:creationId xmlns:a16="http://schemas.microsoft.com/office/drawing/2014/main" id="{C68D5FFF-8DC7-452B-7C90-267C21C1EB79}"/>
              </a:ext>
            </a:extLst>
          </p:cNvPr>
          <p:cNvSpPr/>
          <p:nvPr/>
        </p:nvSpPr>
        <p:spPr>
          <a:xfrm>
            <a:off x="1069872" y="1802467"/>
            <a:ext cx="1350709" cy="1268838"/>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sp>
        <p:nvSpPr>
          <p:cNvPr id="10" name="Oval 9">
            <a:extLst>
              <a:ext uri="{FF2B5EF4-FFF2-40B4-BE49-F238E27FC236}">
                <a16:creationId xmlns:a16="http://schemas.microsoft.com/office/drawing/2014/main" id="{3AE28259-4E73-FAFE-89BF-A7D79B9FC35B}"/>
              </a:ext>
            </a:extLst>
          </p:cNvPr>
          <p:cNvSpPr/>
          <p:nvPr/>
        </p:nvSpPr>
        <p:spPr>
          <a:xfrm>
            <a:off x="147484" y="1408939"/>
            <a:ext cx="790270" cy="787057"/>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sp>
        <p:nvSpPr>
          <p:cNvPr id="11" name="Oval 10">
            <a:extLst>
              <a:ext uri="{FF2B5EF4-FFF2-40B4-BE49-F238E27FC236}">
                <a16:creationId xmlns:a16="http://schemas.microsoft.com/office/drawing/2014/main" id="{BD5CED4D-499F-46CF-74DE-05847CBC50FB}"/>
              </a:ext>
            </a:extLst>
          </p:cNvPr>
          <p:cNvSpPr/>
          <p:nvPr/>
        </p:nvSpPr>
        <p:spPr>
          <a:xfrm>
            <a:off x="2898672" y="4374869"/>
            <a:ext cx="784738" cy="699613"/>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sp>
        <p:nvSpPr>
          <p:cNvPr id="12" name="Oval 11">
            <a:extLst>
              <a:ext uri="{FF2B5EF4-FFF2-40B4-BE49-F238E27FC236}">
                <a16:creationId xmlns:a16="http://schemas.microsoft.com/office/drawing/2014/main" id="{9C972943-51E3-EC36-BBE0-1A6B58844E86}"/>
              </a:ext>
            </a:extLst>
          </p:cNvPr>
          <p:cNvSpPr/>
          <p:nvPr/>
        </p:nvSpPr>
        <p:spPr>
          <a:xfrm>
            <a:off x="2620604" y="5348766"/>
            <a:ext cx="1337187" cy="1272341"/>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sp>
        <p:nvSpPr>
          <p:cNvPr id="14" name="Oval 13">
            <a:extLst>
              <a:ext uri="{FF2B5EF4-FFF2-40B4-BE49-F238E27FC236}">
                <a16:creationId xmlns:a16="http://schemas.microsoft.com/office/drawing/2014/main" id="{C51ED7F6-EBAA-48FC-AFCC-47F18FD85E2E}"/>
              </a:ext>
            </a:extLst>
          </p:cNvPr>
          <p:cNvSpPr/>
          <p:nvPr/>
        </p:nvSpPr>
        <p:spPr>
          <a:xfrm>
            <a:off x="291279" y="2729387"/>
            <a:ext cx="784738" cy="699613"/>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sp>
        <p:nvSpPr>
          <p:cNvPr id="15" name="Oval 14">
            <a:extLst>
              <a:ext uri="{FF2B5EF4-FFF2-40B4-BE49-F238E27FC236}">
                <a16:creationId xmlns:a16="http://schemas.microsoft.com/office/drawing/2014/main" id="{ED412CB9-3383-1973-60AC-B670FC3BC84C}"/>
              </a:ext>
            </a:extLst>
          </p:cNvPr>
          <p:cNvSpPr/>
          <p:nvPr/>
        </p:nvSpPr>
        <p:spPr>
          <a:xfrm>
            <a:off x="-178518" y="4278555"/>
            <a:ext cx="991370" cy="986749"/>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cxnSp>
        <p:nvCxnSpPr>
          <p:cNvPr id="17" name="Straight Arrow Connector 16">
            <a:extLst>
              <a:ext uri="{FF2B5EF4-FFF2-40B4-BE49-F238E27FC236}">
                <a16:creationId xmlns:a16="http://schemas.microsoft.com/office/drawing/2014/main" id="{5359B600-0579-98E0-4D6C-13975E744694}"/>
              </a:ext>
            </a:extLst>
          </p:cNvPr>
          <p:cNvCxnSpPr>
            <a:cxnSpLocks/>
          </p:cNvCxnSpPr>
          <p:nvPr/>
        </p:nvCxnSpPr>
        <p:spPr>
          <a:xfrm>
            <a:off x="-178518" y="2989006"/>
            <a:ext cx="862166" cy="90187"/>
          </a:xfrm>
          <a:prstGeom prst="straightConnector1">
            <a:avLst/>
          </a:prstGeom>
          <a:ln w="57150" cap="flat" cmpd="sng" algn="ctr">
            <a:solidFill>
              <a:srgbClr val="00206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3FC834A5-22BC-4A1B-DB21-5B19C9A6C72A}"/>
              </a:ext>
            </a:extLst>
          </p:cNvPr>
          <p:cNvCxnSpPr>
            <a:cxnSpLocks/>
          </p:cNvCxnSpPr>
          <p:nvPr/>
        </p:nvCxnSpPr>
        <p:spPr>
          <a:xfrm flipV="1">
            <a:off x="685306" y="2435330"/>
            <a:ext cx="1055617" cy="650049"/>
          </a:xfrm>
          <a:prstGeom prst="straightConnector1">
            <a:avLst/>
          </a:prstGeom>
          <a:ln w="57150" cap="flat" cmpd="sng" algn="ctr">
            <a:solidFill>
              <a:srgbClr val="00206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9FA68411-6EE6-B798-7686-758DB9FCF965}"/>
              </a:ext>
            </a:extLst>
          </p:cNvPr>
          <p:cNvCxnSpPr>
            <a:cxnSpLocks/>
          </p:cNvCxnSpPr>
          <p:nvPr/>
        </p:nvCxnSpPr>
        <p:spPr>
          <a:xfrm>
            <a:off x="1749530" y="2438442"/>
            <a:ext cx="1927735" cy="678334"/>
          </a:xfrm>
          <a:prstGeom prst="straightConnector1">
            <a:avLst/>
          </a:prstGeom>
          <a:ln w="57150" cap="flat" cmpd="sng" algn="ctr">
            <a:solidFill>
              <a:srgbClr val="00206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Arrow Connector 24">
            <a:extLst>
              <a:ext uri="{FF2B5EF4-FFF2-40B4-BE49-F238E27FC236}">
                <a16:creationId xmlns:a16="http://schemas.microsoft.com/office/drawing/2014/main" id="{B32DD7F9-8881-9F6C-6661-733AC91F1900}"/>
              </a:ext>
            </a:extLst>
          </p:cNvPr>
          <p:cNvCxnSpPr>
            <a:cxnSpLocks/>
          </p:cNvCxnSpPr>
          <p:nvPr/>
        </p:nvCxnSpPr>
        <p:spPr>
          <a:xfrm flipH="1">
            <a:off x="2620604" y="3116776"/>
            <a:ext cx="1065268" cy="853244"/>
          </a:xfrm>
          <a:prstGeom prst="straightConnector1">
            <a:avLst/>
          </a:prstGeom>
          <a:ln w="57150" cap="flat" cmpd="sng" algn="ctr">
            <a:solidFill>
              <a:srgbClr val="00206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F991F41C-1F5C-9AA5-B9A0-E925F075CD26}"/>
              </a:ext>
            </a:extLst>
          </p:cNvPr>
          <p:cNvCxnSpPr>
            <a:cxnSpLocks/>
          </p:cNvCxnSpPr>
          <p:nvPr/>
        </p:nvCxnSpPr>
        <p:spPr>
          <a:xfrm>
            <a:off x="2620604" y="3970020"/>
            <a:ext cx="703158" cy="800395"/>
          </a:xfrm>
          <a:prstGeom prst="straightConnector1">
            <a:avLst/>
          </a:prstGeom>
          <a:ln w="57150" cap="flat" cmpd="sng" algn="ctr">
            <a:solidFill>
              <a:srgbClr val="00206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Straight Arrow Connector 30">
            <a:extLst>
              <a:ext uri="{FF2B5EF4-FFF2-40B4-BE49-F238E27FC236}">
                <a16:creationId xmlns:a16="http://schemas.microsoft.com/office/drawing/2014/main" id="{075E4A25-36D4-4AAD-EC61-66755F3BB29D}"/>
              </a:ext>
            </a:extLst>
          </p:cNvPr>
          <p:cNvCxnSpPr>
            <a:cxnSpLocks/>
          </p:cNvCxnSpPr>
          <p:nvPr/>
        </p:nvCxnSpPr>
        <p:spPr>
          <a:xfrm>
            <a:off x="3323762" y="4770415"/>
            <a:ext cx="1476224" cy="408975"/>
          </a:xfrm>
          <a:prstGeom prst="straightConnector1">
            <a:avLst/>
          </a:prstGeom>
          <a:ln w="57150" cap="flat" cmpd="sng" algn="ctr">
            <a:solidFill>
              <a:srgbClr val="00206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4" name="Straight Arrow Connector 33">
            <a:extLst>
              <a:ext uri="{FF2B5EF4-FFF2-40B4-BE49-F238E27FC236}">
                <a16:creationId xmlns:a16="http://schemas.microsoft.com/office/drawing/2014/main" id="{1268C4C6-739F-D274-2B00-4C7E1B6A911B}"/>
              </a:ext>
            </a:extLst>
          </p:cNvPr>
          <p:cNvCxnSpPr>
            <a:cxnSpLocks/>
          </p:cNvCxnSpPr>
          <p:nvPr/>
        </p:nvCxnSpPr>
        <p:spPr>
          <a:xfrm flipH="1">
            <a:off x="3268980" y="5179390"/>
            <a:ext cx="1531006" cy="840410"/>
          </a:xfrm>
          <a:prstGeom prst="straightConnector1">
            <a:avLst/>
          </a:prstGeom>
          <a:ln w="57150" cap="flat" cmpd="sng" algn="ctr">
            <a:solidFill>
              <a:srgbClr val="00206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Straight Arrow Connector 36">
            <a:extLst>
              <a:ext uri="{FF2B5EF4-FFF2-40B4-BE49-F238E27FC236}">
                <a16:creationId xmlns:a16="http://schemas.microsoft.com/office/drawing/2014/main" id="{E6948794-DF88-7020-B869-B7BD59C933C0}"/>
              </a:ext>
            </a:extLst>
          </p:cNvPr>
          <p:cNvCxnSpPr>
            <a:cxnSpLocks/>
          </p:cNvCxnSpPr>
          <p:nvPr/>
        </p:nvCxnSpPr>
        <p:spPr>
          <a:xfrm flipH="1">
            <a:off x="2420581" y="6014422"/>
            <a:ext cx="848399" cy="805320"/>
          </a:xfrm>
          <a:prstGeom prst="straightConnector1">
            <a:avLst/>
          </a:prstGeom>
          <a:ln w="57150" cap="flat" cmpd="sng" algn="ctr">
            <a:solidFill>
              <a:srgbClr val="00206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0" name="TextBox 39">
            <a:extLst>
              <a:ext uri="{FF2B5EF4-FFF2-40B4-BE49-F238E27FC236}">
                <a16:creationId xmlns:a16="http://schemas.microsoft.com/office/drawing/2014/main" id="{FA4BF4B5-A37F-6B3D-F1F8-F7AF8402EC5B}"/>
              </a:ext>
            </a:extLst>
          </p:cNvPr>
          <p:cNvSpPr txBox="1"/>
          <p:nvPr/>
        </p:nvSpPr>
        <p:spPr>
          <a:xfrm>
            <a:off x="4799986" y="2109697"/>
            <a:ext cx="6788664" cy="1938992"/>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Thank you for your Attention</a:t>
            </a:r>
            <a:r>
              <a:rPr lang="ka-GE" sz="6000" dirty="0">
                <a:cs typeface="Times New Roman" panose="02020603050405020304" pitchFamily="18" charset="0"/>
              </a:rPr>
              <a:t>! </a:t>
            </a:r>
          </a:p>
        </p:txBody>
      </p:sp>
    </p:spTree>
    <p:extLst>
      <p:ext uri="{BB962C8B-B14F-4D97-AF65-F5344CB8AC3E}">
        <p14:creationId xmlns:p14="http://schemas.microsoft.com/office/powerpoint/2010/main" val="4056652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A37-BC01-8F64-0AC1-A7015FD89EB9}"/>
              </a:ext>
            </a:extLst>
          </p:cNvPr>
          <p:cNvSpPr>
            <a:spLocks noGrp="1"/>
          </p:cNvSpPr>
          <p:nvPr>
            <p:ph type="title"/>
          </p:nvPr>
        </p:nvSpPr>
        <p:spPr>
          <a:xfrm>
            <a:off x="838200" y="0"/>
            <a:ext cx="10515600" cy="1325563"/>
          </a:xfrm>
        </p:spPr>
        <p:txBody>
          <a:bodyPr>
            <a:normAutofit/>
          </a:bodyPr>
          <a:lstStyle/>
          <a:p>
            <a:r>
              <a:rPr lang="en-US" sz="3200" b="1" dirty="0">
                <a:latin typeface="Times New Roman" panose="02020603050405020304" pitchFamily="18" charset="0"/>
                <a:cs typeface="Times New Roman" panose="02020603050405020304" pitchFamily="18" charset="0"/>
              </a:rPr>
              <a:t>Outline</a:t>
            </a:r>
            <a:endParaRPr lang="ka-GE" sz="3200" b="1" dirty="0">
              <a:cs typeface="Times New Roman" panose="02020603050405020304" pitchFamily="18" charset="0"/>
            </a:endParaRPr>
          </a:p>
        </p:txBody>
      </p:sp>
      <p:cxnSp>
        <p:nvCxnSpPr>
          <p:cNvPr id="9" name="Straight Connector 8">
            <a:extLst>
              <a:ext uri="{FF2B5EF4-FFF2-40B4-BE49-F238E27FC236}">
                <a16:creationId xmlns:a16="http://schemas.microsoft.com/office/drawing/2014/main" id="{7D270DFF-5D0E-7C01-4EB6-27D3F8DF4BE9}"/>
              </a:ext>
            </a:extLst>
          </p:cNvPr>
          <p:cNvCxnSpPr>
            <a:cxnSpLocks/>
          </p:cNvCxnSpPr>
          <p:nvPr/>
        </p:nvCxnSpPr>
        <p:spPr>
          <a:xfrm>
            <a:off x="847704" y="937035"/>
            <a:ext cx="3399503" cy="0"/>
          </a:xfrm>
          <a:prstGeom prst="line">
            <a:avLst/>
          </a:prstGeom>
        </p:spPr>
        <p:style>
          <a:lnRef idx="3">
            <a:schemeClr val="dk1"/>
          </a:lnRef>
          <a:fillRef idx="0">
            <a:schemeClr val="dk1"/>
          </a:fillRef>
          <a:effectRef idx="2">
            <a:schemeClr val="dk1"/>
          </a:effectRef>
          <a:fontRef idx="minor">
            <a:schemeClr val="tx1"/>
          </a:fontRef>
        </p:style>
      </p:cxnSp>
      <p:sp>
        <p:nvSpPr>
          <p:cNvPr id="5" name="Rectangle: Rounded Corners 4">
            <a:extLst>
              <a:ext uri="{FF2B5EF4-FFF2-40B4-BE49-F238E27FC236}">
                <a16:creationId xmlns:a16="http://schemas.microsoft.com/office/drawing/2014/main" id="{36B405C1-C609-1162-ABDA-30775910785D}"/>
              </a:ext>
            </a:extLst>
          </p:cNvPr>
          <p:cNvSpPr/>
          <p:nvPr/>
        </p:nvSpPr>
        <p:spPr>
          <a:xfrm>
            <a:off x="1252430" y="1423550"/>
            <a:ext cx="884903" cy="678426"/>
          </a:xfrm>
          <a:prstGeom prst="roundRect">
            <a:avLst>
              <a:gd name="adj" fmla="val 5667"/>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01</a:t>
            </a:r>
            <a:endParaRPr lang="ka-GE" sz="3600" b="1" dirty="0"/>
          </a:p>
        </p:txBody>
      </p:sp>
      <p:sp>
        <p:nvSpPr>
          <p:cNvPr id="11" name="TextBox 10">
            <a:extLst>
              <a:ext uri="{FF2B5EF4-FFF2-40B4-BE49-F238E27FC236}">
                <a16:creationId xmlns:a16="http://schemas.microsoft.com/office/drawing/2014/main" id="{9FD61B2D-56F8-7586-8EAC-1E5079E5012F}"/>
              </a:ext>
            </a:extLst>
          </p:cNvPr>
          <p:cNvSpPr txBox="1"/>
          <p:nvPr/>
        </p:nvSpPr>
        <p:spPr>
          <a:xfrm>
            <a:off x="1252430" y="2101858"/>
            <a:ext cx="3483569" cy="1200329"/>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Random Walk of photons</a:t>
            </a:r>
            <a:endParaRPr lang="ka-GE" sz="3600" b="1" dirty="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6964D907-C247-D4A0-95DE-75555A55D5D4}"/>
              </a:ext>
            </a:extLst>
          </p:cNvPr>
          <p:cNvSpPr/>
          <p:nvPr/>
        </p:nvSpPr>
        <p:spPr>
          <a:xfrm>
            <a:off x="4678850" y="1423432"/>
            <a:ext cx="884903" cy="678426"/>
          </a:xfrm>
          <a:prstGeom prst="roundRect">
            <a:avLst>
              <a:gd name="adj" fmla="val 5667"/>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02</a:t>
            </a:r>
            <a:endParaRPr lang="ka-GE" sz="3600" b="1" dirty="0"/>
          </a:p>
        </p:txBody>
      </p:sp>
      <p:sp>
        <p:nvSpPr>
          <p:cNvPr id="13" name="TextBox 12">
            <a:extLst>
              <a:ext uri="{FF2B5EF4-FFF2-40B4-BE49-F238E27FC236}">
                <a16:creationId xmlns:a16="http://schemas.microsoft.com/office/drawing/2014/main" id="{819817EC-5830-9B84-0759-3EB9E94A09E2}"/>
              </a:ext>
            </a:extLst>
          </p:cNvPr>
          <p:cNvSpPr txBox="1"/>
          <p:nvPr/>
        </p:nvSpPr>
        <p:spPr>
          <a:xfrm>
            <a:off x="4735999" y="2073325"/>
            <a:ext cx="3370005" cy="1754326"/>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Photon Diffusion</a:t>
            </a:r>
            <a:endParaRPr lang="ka-GE" sz="3600" b="1" dirty="0">
              <a:cs typeface="Times New Roman" panose="02020603050405020304" pitchFamily="18" charset="0"/>
            </a:endParaRPr>
          </a:p>
          <a:p>
            <a:endParaRPr lang="ka-GE" sz="3600" b="1" dirty="0"/>
          </a:p>
        </p:txBody>
      </p:sp>
      <p:sp>
        <p:nvSpPr>
          <p:cNvPr id="14" name="Rectangle: Rounded Corners 13">
            <a:extLst>
              <a:ext uri="{FF2B5EF4-FFF2-40B4-BE49-F238E27FC236}">
                <a16:creationId xmlns:a16="http://schemas.microsoft.com/office/drawing/2014/main" id="{A443F382-ED7E-FB29-6E07-77EF8C42E741}"/>
              </a:ext>
            </a:extLst>
          </p:cNvPr>
          <p:cNvSpPr/>
          <p:nvPr/>
        </p:nvSpPr>
        <p:spPr>
          <a:xfrm>
            <a:off x="8105270" y="1383612"/>
            <a:ext cx="884903" cy="678426"/>
          </a:xfrm>
          <a:prstGeom prst="roundRect">
            <a:avLst>
              <a:gd name="adj" fmla="val 5667"/>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03</a:t>
            </a:r>
            <a:endParaRPr lang="ka-GE" sz="3600" b="1" dirty="0"/>
          </a:p>
        </p:txBody>
      </p:sp>
      <p:sp>
        <p:nvSpPr>
          <p:cNvPr id="15" name="TextBox 14">
            <a:extLst>
              <a:ext uri="{FF2B5EF4-FFF2-40B4-BE49-F238E27FC236}">
                <a16:creationId xmlns:a16="http://schemas.microsoft.com/office/drawing/2014/main" id="{4666F076-2777-AEFC-557C-FBABCAEBE971}"/>
              </a:ext>
            </a:extLst>
          </p:cNvPr>
          <p:cNvSpPr txBox="1"/>
          <p:nvPr/>
        </p:nvSpPr>
        <p:spPr>
          <a:xfrm>
            <a:off x="8105270" y="2056405"/>
            <a:ext cx="3617120" cy="1200329"/>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Simulation Results </a:t>
            </a:r>
            <a:endParaRPr lang="ka-GE" sz="3600" b="1" dirty="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84E60D70-A3FC-CD19-DAC7-ECEF6A981F11}"/>
              </a:ext>
            </a:extLst>
          </p:cNvPr>
          <p:cNvSpPr/>
          <p:nvPr/>
        </p:nvSpPr>
        <p:spPr>
          <a:xfrm>
            <a:off x="3097161" y="3773006"/>
            <a:ext cx="884903" cy="678426"/>
          </a:xfrm>
          <a:prstGeom prst="roundRect">
            <a:avLst>
              <a:gd name="adj" fmla="val 5667"/>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04</a:t>
            </a:r>
            <a:endParaRPr lang="ka-GE" sz="3600" b="1" dirty="0"/>
          </a:p>
        </p:txBody>
      </p:sp>
      <p:sp>
        <p:nvSpPr>
          <p:cNvPr id="17" name="TextBox 16">
            <a:extLst>
              <a:ext uri="{FF2B5EF4-FFF2-40B4-BE49-F238E27FC236}">
                <a16:creationId xmlns:a16="http://schemas.microsoft.com/office/drawing/2014/main" id="{9FD0AAB2-35F0-9205-CD9C-CBC588F319BC}"/>
              </a:ext>
            </a:extLst>
          </p:cNvPr>
          <p:cNvSpPr txBox="1"/>
          <p:nvPr/>
        </p:nvSpPr>
        <p:spPr>
          <a:xfrm>
            <a:off x="3097161" y="4559581"/>
            <a:ext cx="2861187" cy="1200329"/>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PPG</a:t>
            </a:r>
          </a:p>
          <a:p>
            <a:r>
              <a:rPr lang="en-US" sz="3600" b="1" dirty="0">
                <a:latin typeface="Times New Roman" panose="02020603050405020304" pitchFamily="18" charset="0"/>
                <a:cs typeface="Times New Roman" panose="02020603050405020304" pitchFamily="18" charset="0"/>
              </a:rPr>
              <a:t>Signals </a:t>
            </a:r>
            <a:endParaRPr lang="ka-GE" sz="3600" b="1" dirty="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2587745A-0003-8880-F1F4-ED2021C3E35A}"/>
              </a:ext>
            </a:extLst>
          </p:cNvPr>
          <p:cNvSpPr/>
          <p:nvPr/>
        </p:nvSpPr>
        <p:spPr>
          <a:xfrm>
            <a:off x="6405716" y="3773006"/>
            <a:ext cx="884903" cy="678426"/>
          </a:xfrm>
          <a:prstGeom prst="roundRect">
            <a:avLst>
              <a:gd name="adj" fmla="val 5667"/>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05</a:t>
            </a:r>
            <a:endParaRPr lang="ka-GE" sz="3600" b="1" dirty="0">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4F211BFF-4282-52FB-CCD9-255D9CF0325A}"/>
              </a:ext>
            </a:extLst>
          </p:cNvPr>
          <p:cNvSpPr txBox="1"/>
          <p:nvPr/>
        </p:nvSpPr>
        <p:spPr>
          <a:xfrm>
            <a:off x="6405716" y="4451432"/>
            <a:ext cx="3229243" cy="1200329"/>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Heart rate variability</a:t>
            </a:r>
            <a:endParaRPr lang="ka-GE" sz="3600" b="1" dirty="0">
              <a:cs typeface="Times New Roman" panose="02020603050405020304" pitchFamily="18" charset="0"/>
            </a:endParaRPr>
          </a:p>
        </p:txBody>
      </p:sp>
      <p:sp>
        <p:nvSpPr>
          <p:cNvPr id="20" name="Rectangle 19">
            <a:extLst>
              <a:ext uri="{FF2B5EF4-FFF2-40B4-BE49-F238E27FC236}">
                <a16:creationId xmlns:a16="http://schemas.microsoft.com/office/drawing/2014/main" id="{9C9B86B3-06AF-DFAB-0480-68625EF61624}"/>
              </a:ext>
            </a:extLst>
          </p:cNvPr>
          <p:cNvSpPr/>
          <p:nvPr/>
        </p:nvSpPr>
        <p:spPr>
          <a:xfrm>
            <a:off x="594521" y="1059997"/>
            <a:ext cx="10515600" cy="5250424"/>
          </a:xfrm>
          <a:prstGeom prst="rect">
            <a:avLst/>
          </a:prstGeom>
          <a:noFill/>
          <a:ln w="50800" cmpd="dbl">
            <a:prstDash val="sysDot"/>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sp>
        <p:nvSpPr>
          <p:cNvPr id="21" name="Oval 20">
            <a:extLst>
              <a:ext uri="{FF2B5EF4-FFF2-40B4-BE49-F238E27FC236}">
                <a16:creationId xmlns:a16="http://schemas.microsoft.com/office/drawing/2014/main" id="{62A4EE23-105C-CC64-5579-140CE6C48884}"/>
              </a:ext>
            </a:extLst>
          </p:cNvPr>
          <p:cNvSpPr/>
          <p:nvPr/>
        </p:nvSpPr>
        <p:spPr>
          <a:xfrm>
            <a:off x="10339517" y="330658"/>
            <a:ext cx="1541208" cy="1458678"/>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spTree>
    <p:extLst>
      <p:ext uri="{BB962C8B-B14F-4D97-AF65-F5344CB8AC3E}">
        <p14:creationId xmlns:p14="http://schemas.microsoft.com/office/powerpoint/2010/main" val="3608442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7D653B-9BDF-66E8-70DD-317F45269DC0}"/>
              </a:ext>
            </a:extLst>
          </p:cNvPr>
          <p:cNvPicPr>
            <a:picLocks noChangeAspect="1"/>
          </p:cNvPicPr>
          <p:nvPr/>
        </p:nvPicPr>
        <p:blipFill rotWithShape="1">
          <a:blip r:embed="rId2">
            <a:extLst>
              <a:ext uri="{28A0092B-C50C-407E-A947-70E740481C1C}">
                <a14:useLocalDpi xmlns:a14="http://schemas.microsoft.com/office/drawing/2010/main" val="0"/>
              </a:ext>
            </a:extLst>
          </a:blip>
          <a:srcRect l="19597" t="1215" r="21290" b="5126"/>
          <a:stretch/>
        </p:blipFill>
        <p:spPr>
          <a:xfrm>
            <a:off x="1318895" y="3232021"/>
            <a:ext cx="4243174" cy="3242384"/>
          </a:xfrm>
          <a:prstGeom prst="rect">
            <a:avLst/>
          </a:prstGeom>
        </p:spPr>
      </p:pic>
      <p:sp>
        <p:nvSpPr>
          <p:cNvPr id="2" name="Title 1">
            <a:extLst>
              <a:ext uri="{FF2B5EF4-FFF2-40B4-BE49-F238E27FC236}">
                <a16:creationId xmlns:a16="http://schemas.microsoft.com/office/drawing/2014/main" id="{EA912727-7737-8F17-2138-0C0DE463AFCE}"/>
              </a:ext>
            </a:extLst>
          </p:cNvPr>
          <p:cNvSpPr>
            <a:spLocks noGrp="1"/>
          </p:cNvSpPr>
          <p:nvPr>
            <p:ph type="title"/>
          </p:nvPr>
        </p:nvSpPr>
        <p:spPr>
          <a:xfrm>
            <a:off x="824183" y="-1"/>
            <a:ext cx="10515600" cy="1502057"/>
          </a:xfrm>
        </p:spPr>
        <p:txBody>
          <a:bodyPr>
            <a:normAutofit/>
          </a:bodyPr>
          <a:lstStyle/>
          <a:p>
            <a:pPr>
              <a:lnSpc>
                <a:spcPct val="100000"/>
              </a:lnSpc>
            </a:pPr>
            <a:r>
              <a:rPr lang="en-US" sz="3600" b="1" dirty="0">
                <a:latin typeface="Times New Roman" panose="02020603050405020304" pitchFamily="18" charset="0"/>
              </a:rPr>
              <a:t>Photon Random Walk</a:t>
            </a:r>
            <a:br>
              <a:rPr lang="ka-GE" sz="3200" dirty="0"/>
            </a:br>
            <a:r>
              <a:rPr lang="en-US" sz="2000" dirty="0">
                <a:latin typeface="Times New Roman" panose="02020603050405020304" pitchFamily="18" charset="0"/>
              </a:rPr>
              <a:t>Anisotropy factor and light scattering</a:t>
            </a:r>
            <a:br>
              <a:rPr lang="en-US" sz="3200" dirty="0"/>
            </a:br>
            <a:endParaRPr lang="ka-GE" sz="3200" dirty="0"/>
          </a:p>
        </p:txBody>
      </p:sp>
      <p:pic>
        <p:nvPicPr>
          <p:cNvPr id="9" name="Content Placeholder 8">
            <a:extLst>
              <a:ext uri="{FF2B5EF4-FFF2-40B4-BE49-F238E27FC236}">
                <a16:creationId xmlns:a16="http://schemas.microsoft.com/office/drawing/2014/main" id="{76DEE135-8378-0BE2-509F-3E4AAFFF11C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1583" t="9337" r="29730" b="17001"/>
          <a:stretch/>
        </p:blipFill>
        <p:spPr>
          <a:xfrm>
            <a:off x="6606174" y="821467"/>
            <a:ext cx="4825182" cy="4431011"/>
          </a:xfr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459617F-15DA-B313-4D73-C5199039C3D4}"/>
                  </a:ext>
                </a:extLst>
              </p:cNvPr>
              <p:cNvSpPr txBox="1"/>
              <p:nvPr/>
            </p:nvSpPr>
            <p:spPr>
              <a:xfrm>
                <a:off x="10014154" y="1981638"/>
                <a:ext cx="2054942" cy="307777"/>
              </a:xfrm>
              <a:prstGeom prst="rect">
                <a:avLst/>
              </a:prstGeom>
              <a:solidFill>
                <a:schemeClr val="accent2">
                  <a:lumMod val="20000"/>
                  <a:lumOff val="8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418D2"/>
                          </a:solidFill>
                          <a:latin typeface="Cambria Math" panose="02040503050406030204" pitchFamily="18" charset="0"/>
                          <a:ea typeface="Cambria Math" panose="02040503050406030204" pitchFamily="18" charset="0"/>
                        </a:rPr>
                        <m:t>≺</m:t>
                      </m:r>
                      <m:r>
                        <a:rPr lang="en-US" sz="2000" b="0" i="1" smtClean="0">
                          <a:solidFill>
                            <a:srgbClr val="0418D2"/>
                          </a:solidFill>
                          <a:latin typeface="Cambria Math" panose="02040503050406030204" pitchFamily="18" charset="0"/>
                        </a:rPr>
                        <m:t>𝑟</m:t>
                      </m:r>
                      <m:r>
                        <a:rPr lang="en-US" sz="2000" b="0" i="1" smtClean="0">
                          <a:solidFill>
                            <a:srgbClr val="0418D2"/>
                          </a:solidFill>
                          <a:latin typeface="Cambria Math" panose="02040503050406030204" pitchFamily="18" charset="0"/>
                        </a:rPr>
                        <m:t>≻ =</m:t>
                      </m:r>
                      <m:r>
                        <a:rPr lang="en-US" sz="2000" b="0" i="1" smtClean="0">
                          <a:solidFill>
                            <a:srgbClr val="0418D2"/>
                          </a:solidFill>
                          <a:latin typeface="Cambria Math" panose="02040503050406030204" pitchFamily="18" charset="0"/>
                        </a:rPr>
                        <m:t>𝜆</m:t>
                      </m:r>
                      <m:r>
                        <a:rPr lang="en-US" sz="2000" b="0" i="1" smtClean="0">
                          <a:solidFill>
                            <a:srgbClr val="0418D2"/>
                          </a:solidFill>
                          <a:latin typeface="Cambria Math" panose="02040503050406030204" pitchFamily="18" charset="0"/>
                        </a:rPr>
                        <m:t>=</m:t>
                      </m:r>
                      <m:sSubSup>
                        <m:sSubSupPr>
                          <m:ctrlPr>
                            <a:rPr lang="en-US" sz="2000" b="0" i="1" smtClean="0">
                              <a:solidFill>
                                <a:srgbClr val="0418D2"/>
                              </a:solidFill>
                              <a:latin typeface="Cambria Math" panose="02040503050406030204" pitchFamily="18" charset="0"/>
                            </a:rPr>
                          </m:ctrlPr>
                        </m:sSubSupPr>
                        <m:e>
                          <m:r>
                            <a:rPr lang="en-US" sz="2000" b="0" i="1" smtClean="0">
                              <a:solidFill>
                                <a:srgbClr val="0418D2"/>
                              </a:solidFill>
                              <a:latin typeface="Cambria Math" panose="02040503050406030204" pitchFamily="18" charset="0"/>
                            </a:rPr>
                            <m:t>𝜇</m:t>
                          </m:r>
                        </m:e>
                        <m:sub>
                          <m:r>
                            <a:rPr lang="en-US" sz="2000" b="0" i="1" smtClean="0">
                              <a:solidFill>
                                <a:srgbClr val="0418D2"/>
                              </a:solidFill>
                              <a:latin typeface="Cambria Math" panose="02040503050406030204" pitchFamily="18" charset="0"/>
                            </a:rPr>
                            <m:t>𝑠</m:t>
                          </m:r>
                        </m:sub>
                        <m:sup>
                          <m:r>
                            <a:rPr lang="en-US" sz="2000" b="0" i="1" smtClean="0">
                              <a:solidFill>
                                <a:srgbClr val="0418D2"/>
                              </a:solidFill>
                              <a:latin typeface="Cambria Math" panose="02040503050406030204" pitchFamily="18" charset="0"/>
                            </a:rPr>
                            <m:t>−1</m:t>
                          </m:r>
                        </m:sup>
                      </m:sSubSup>
                    </m:oMath>
                  </m:oMathPara>
                </a14:m>
                <a:endParaRPr lang="ka-GE" sz="2200" dirty="0">
                  <a:solidFill>
                    <a:srgbClr val="0418D2"/>
                  </a:solidFill>
                </a:endParaRPr>
              </a:p>
            </p:txBody>
          </p:sp>
        </mc:Choice>
        <mc:Fallback xmlns="">
          <p:sp>
            <p:nvSpPr>
              <p:cNvPr id="10" name="TextBox 9">
                <a:extLst>
                  <a:ext uri="{FF2B5EF4-FFF2-40B4-BE49-F238E27FC236}">
                    <a16:creationId xmlns:a16="http://schemas.microsoft.com/office/drawing/2014/main" id="{1459617F-15DA-B313-4D73-C5199039C3D4}"/>
                  </a:ext>
                </a:extLst>
              </p:cNvPr>
              <p:cNvSpPr txBox="1">
                <a:spLocks noRot="1" noChangeAspect="1" noMove="1" noResize="1" noEditPoints="1" noAdjustHandles="1" noChangeArrowheads="1" noChangeShapeType="1" noTextEdit="1"/>
              </p:cNvSpPr>
              <p:nvPr/>
            </p:nvSpPr>
            <p:spPr>
              <a:xfrm>
                <a:off x="10014154" y="1981638"/>
                <a:ext cx="2054942" cy="307777"/>
              </a:xfrm>
              <a:prstGeom prst="rect">
                <a:avLst/>
              </a:prstGeom>
              <a:blipFill>
                <a:blip r:embed="rId4"/>
                <a:stretch>
                  <a:fillRect b="-21569"/>
                </a:stretch>
              </a:blipFill>
            </p:spPr>
            <p:txBody>
              <a:bodyPr/>
              <a:lstStyle/>
              <a:p>
                <a:r>
                  <a:rPr lang="ka-GE">
                    <a:noFill/>
                  </a:rPr>
                  <a:t> </a:t>
                </a:r>
              </a:p>
            </p:txBody>
          </p:sp>
        </mc:Fallback>
      </mc:AlternateContent>
      <p:sp>
        <p:nvSpPr>
          <p:cNvPr id="11" name="Rectangle 10">
            <a:extLst>
              <a:ext uri="{FF2B5EF4-FFF2-40B4-BE49-F238E27FC236}">
                <a16:creationId xmlns:a16="http://schemas.microsoft.com/office/drawing/2014/main" id="{43241673-3099-927E-5F70-FE8D576DC929}"/>
              </a:ext>
            </a:extLst>
          </p:cNvPr>
          <p:cNvSpPr/>
          <p:nvPr/>
        </p:nvSpPr>
        <p:spPr>
          <a:xfrm>
            <a:off x="11139948" y="2541371"/>
            <a:ext cx="393290" cy="182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sp>
        <p:nvSpPr>
          <p:cNvPr id="13" name="Rectangle 12">
            <a:extLst>
              <a:ext uri="{FF2B5EF4-FFF2-40B4-BE49-F238E27FC236}">
                <a16:creationId xmlns:a16="http://schemas.microsoft.com/office/drawing/2014/main" id="{57BA91C2-CDA0-ACF3-D87F-AC5A552DEAC0}"/>
              </a:ext>
            </a:extLst>
          </p:cNvPr>
          <p:cNvSpPr/>
          <p:nvPr/>
        </p:nvSpPr>
        <p:spPr>
          <a:xfrm>
            <a:off x="10865747" y="2277705"/>
            <a:ext cx="548402" cy="30777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dirty="0"/>
          </a:p>
        </p:txBody>
      </p:sp>
      <p:sp>
        <p:nvSpPr>
          <p:cNvPr id="14" name="TextBox 13">
            <a:extLst>
              <a:ext uri="{FF2B5EF4-FFF2-40B4-BE49-F238E27FC236}">
                <a16:creationId xmlns:a16="http://schemas.microsoft.com/office/drawing/2014/main" id="{4CFF7936-B822-3B64-829D-F9C5DBD6ACC4}"/>
              </a:ext>
            </a:extLst>
          </p:cNvPr>
          <p:cNvSpPr txBox="1"/>
          <p:nvPr/>
        </p:nvSpPr>
        <p:spPr>
          <a:xfrm>
            <a:off x="6336162" y="5295359"/>
            <a:ext cx="5360678" cy="1323439"/>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𝑔 - the anisotropy factor is the average cosine value of the scattering angle, in the case of 𝑔 = 0 we have an isotropic environment, and 𝑔 different from 0 indicates anisotropy</a:t>
            </a:r>
            <a:endParaRPr lang="ka-GE" sz="2000" dirty="0">
              <a:cs typeface="Times New Roman" panose="02020603050405020304" pitchFamily="18" charset="0"/>
            </a:endParaRPr>
          </a:p>
        </p:txBody>
      </p:sp>
      <p:sp>
        <p:nvSpPr>
          <p:cNvPr id="15" name="TextBox 14">
            <a:extLst>
              <a:ext uri="{FF2B5EF4-FFF2-40B4-BE49-F238E27FC236}">
                <a16:creationId xmlns:a16="http://schemas.microsoft.com/office/drawing/2014/main" id="{349A0B24-AF8F-8F55-8867-1264F8F9DCD1}"/>
              </a:ext>
            </a:extLst>
          </p:cNvPr>
          <p:cNvSpPr txBox="1"/>
          <p:nvPr/>
        </p:nvSpPr>
        <p:spPr>
          <a:xfrm>
            <a:off x="706643" y="1098008"/>
            <a:ext cx="5255079" cy="1015663"/>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The scattering angle distribution depends on the anisotropy factor, as modeled by the </a:t>
            </a:r>
            <a:r>
              <a:rPr lang="en-US" sz="2000" dirty="0" err="1">
                <a:latin typeface="Times New Roman" panose="02020603050405020304" pitchFamily="18" charset="0"/>
                <a:cs typeface="Times New Roman" panose="02020603050405020304" pitchFamily="18" charset="0"/>
              </a:rPr>
              <a:t>Henyey</a:t>
            </a:r>
            <a:r>
              <a:rPr lang="en-US" sz="2000" dirty="0">
                <a:latin typeface="Times New Roman" panose="02020603050405020304" pitchFamily="18" charset="0"/>
                <a:cs typeface="Times New Roman" panose="02020603050405020304" pitchFamily="18" charset="0"/>
              </a:rPr>
              <a:t>-Greenstein phase function:</a:t>
            </a:r>
            <a:endParaRPr lang="ka-GE" sz="2000" dirty="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00DF94BC-96EB-52A8-E93E-FA09323486E6}"/>
              </a:ext>
            </a:extLst>
          </p:cNvPr>
          <p:cNvCxnSpPr>
            <a:cxnSpLocks/>
          </p:cNvCxnSpPr>
          <p:nvPr/>
        </p:nvCxnSpPr>
        <p:spPr>
          <a:xfrm>
            <a:off x="808525" y="983902"/>
            <a:ext cx="5115560" cy="0"/>
          </a:xfrm>
          <a:prstGeom prst="line">
            <a:avLst/>
          </a:prstGeom>
        </p:spPr>
        <p:style>
          <a:lnRef idx="3">
            <a:schemeClr val="dk1"/>
          </a:lnRef>
          <a:fillRef idx="0">
            <a:schemeClr val="dk1"/>
          </a:fillRef>
          <a:effectRef idx="2">
            <a:schemeClr val="dk1"/>
          </a:effectRef>
          <a:fontRef idx="minor">
            <a:schemeClr val="tx1"/>
          </a:fontRef>
        </p:style>
      </p:cxnSp>
      <p:sp>
        <p:nvSpPr>
          <p:cNvPr id="19" name="Rectangle 18">
            <a:extLst>
              <a:ext uri="{FF2B5EF4-FFF2-40B4-BE49-F238E27FC236}">
                <a16:creationId xmlns:a16="http://schemas.microsoft.com/office/drawing/2014/main" id="{C44C3146-1B51-716E-2EB8-E13E9B5C92E1}"/>
              </a:ext>
            </a:extLst>
          </p:cNvPr>
          <p:cNvSpPr/>
          <p:nvPr/>
        </p:nvSpPr>
        <p:spPr>
          <a:xfrm>
            <a:off x="11026717" y="1685571"/>
            <a:ext cx="548402" cy="30777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3600BF1-D1F5-BE96-26B2-CA0836BA4957}"/>
                  </a:ext>
                </a:extLst>
              </p:cNvPr>
              <p:cNvSpPr txBox="1"/>
              <p:nvPr/>
            </p:nvSpPr>
            <p:spPr>
              <a:xfrm>
                <a:off x="1318895" y="2262958"/>
                <a:ext cx="3748462" cy="8197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𝑝</m:t>
                      </m:r>
                      <m:d>
                        <m:dPr>
                          <m:ctrlPr>
                            <a:rPr lang="en-US" sz="2000" b="0" i="1" smtClean="0">
                              <a:latin typeface="Cambria Math" panose="02040503050406030204" pitchFamily="18" charset="0"/>
                            </a:rPr>
                          </m:ctrlPr>
                        </m:dPr>
                        <m:e>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r>
                                <a:rPr lang="en-US" sz="2000" b="0" i="1" smtClean="0">
                                  <a:latin typeface="Cambria Math" panose="02040503050406030204" pitchFamily="18" charset="0"/>
                                </a:rPr>
                                <m:t>𝜃</m:t>
                              </m:r>
                            </m:e>
                          </m:func>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𝑔</m:t>
                              </m:r>
                            </m:e>
                            <m:sup>
                              <m:r>
                                <a:rPr lang="en-US" sz="2000" b="0" i="1" smtClean="0">
                                  <a:latin typeface="Cambria Math" panose="02040503050406030204" pitchFamily="18" charset="0"/>
                                </a:rPr>
                                <m:t>2</m:t>
                              </m:r>
                            </m:sup>
                          </m:sSup>
                        </m:num>
                        <m:den>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1+</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𝑔</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−2</m:t>
                                  </m:r>
                                  <m:r>
                                    <a:rPr lang="en-US" sz="2000" b="0" i="1" smtClean="0">
                                      <a:latin typeface="Cambria Math" panose="02040503050406030204" pitchFamily="18" charset="0"/>
                                    </a:rPr>
                                    <m:t>𝑔𝑐𝑜𝑠</m:t>
                                  </m:r>
                                  <m:r>
                                    <a:rPr lang="en-US" sz="2000" b="0" i="1" smtClean="0">
                                      <a:latin typeface="Cambria Math" panose="02040503050406030204" pitchFamily="18" charset="0"/>
                                    </a:rPr>
                                    <m:t>𝜃</m:t>
                                  </m:r>
                                </m:e>
                              </m:d>
                            </m:e>
                            <m:sup>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3</m:t>
                                  </m:r>
                                </m:num>
                                <m:den>
                                  <m:r>
                                    <a:rPr lang="en-US" sz="2000" b="0" i="1" smtClean="0">
                                      <a:latin typeface="Cambria Math" panose="02040503050406030204" pitchFamily="18" charset="0"/>
                                    </a:rPr>
                                    <m:t>2</m:t>
                                  </m:r>
                                </m:den>
                              </m:f>
                            </m:sup>
                          </m:sSup>
                        </m:den>
                      </m:f>
                      <m:r>
                        <a:rPr lang="en-US" sz="2000" b="0" i="1" smtClean="0">
                          <a:latin typeface="Cambria Math" panose="02040503050406030204" pitchFamily="18" charset="0"/>
                        </a:rPr>
                        <m:t> </m:t>
                      </m:r>
                    </m:oMath>
                  </m:oMathPara>
                </a14:m>
                <a:endParaRPr lang="ka-GE" sz="2000" dirty="0"/>
              </a:p>
            </p:txBody>
          </p:sp>
        </mc:Choice>
        <mc:Fallback xmlns="">
          <p:sp>
            <p:nvSpPr>
              <p:cNvPr id="3" name="TextBox 2">
                <a:extLst>
                  <a:ext uri="{FF2B5EF4-FFF2-40B4-BE49-F238E27FC236}">
                    <a16:creationId xmlns:a16="http://schemas.microsoft.com/office/drawing/2014/main" id="{43600BF1-D1F5-BE96-26B2-CA0836BA4957}"/>
                  </a:ext>
                </a:extLst>
              </p:cNvPr>
              <p:cNvSpPr txBox="1">
                <a:spLocks noRot="1" noChangeAspect="1" noMove="1" noResize="1" noEditPoints="1" noAdjustHandles="1" noChangeArrowheads="1" noChangeShapeType="1" noTextEdit="1"/>
              </p:cNvSpPr>
              <p:nvPr/>
            </p:nvSpPr>
            <p:spPr>
              <a:xfrm>
                <a:off x="1318895" y="2262958"/>
                <a:ext cx="3748462" cy="819776"/>
              </a:xfrm>
              <a:prstGeom prst="rect">
                <a:avLst/>
              </a:prstGeom>
              <a:blipFill>
                <a:blip r:embed="rId6"/>
                <a:stretch>
                  <a:fillRect/>
                </a:stretch>
              </a:blipFill>
            </p:spPr>
            <p:txBody>
              <a:bodyPr/>
              <a:lstStyle/>
              <a:p>
                <a:r>
                  <a:rPr lang="ka-GE">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A22C9B2-8CC8-C6BA-4A9D-9D3466A680D4}"/>
                  </a:ext>
                </a:extLst>
              </p:cNvPr>
              <p:cNvSpPr txBox="1"/>
              <p:nvPr/>
            </p:nvSpPr>
            <p:spPr>
              <a:xfrm>
                <a:off x="10495962" y="1049178"/>
                <a:ext cx="1162691" cy="6363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418D2"/>
                          </a:solidFill>
                          <a:latin typeface="Cambria Math" panose="02040503050406030204" pitchFamily="18" charset="0"/>
                        </a:rPr>
                        <m:t>𝑟</m:t>
                      </m:r>
                      <m:r>
                        <a:rPr lang="en-US" sz="2000" b="0" i="0" smtClean="0">
                          <a:solidFill>
                            <a:srgbClr val="0418D2"/>
                          </a:solidFill>
                          <a:latin typeface="Cambria Math" panose="02040503050406030204" pitchFamily="18" charset="0"/>
                        </a:rPr>
                        <m:t>=−</m:t>
                      </m:r>
                      <m:f>
                        <m:fPr>
                          <m:ctrlPr>
                            <a:rPr lang="en-US" sz="2000" b="0" i="1" smtClean="0">
                              <a:solidFill>
                                <a:srgbClr val="0418D2"/>
                              </a:solidFill>
                              <a:latin typeface="Cambria Math" panose="02040503050406030204" pitchFamily="18" charset="0"/>
                            </a:rPr>
                          </m:ctrlPr>
                        </m:fPr>
                        <m:num>
                          <m:r>
                            <m:rPr>
                              <m:sty m:val="p"/>
                            </m:rPr>
                            <a:rPr lang="en-US" sz="2000" b="0" i="0" smtClean="0">
                              <a:solidFill>
                                <a:srgbClr val="0418D2"/>
                              </a:solidFill>
                              <a:latin typeface="Cambria Math" panose="02040503050406030204" pitchFamily="18" charset="0"/>
                            </a:rPr>
                            <m:t>ln</m:t>
                          </m:r>
                          <m:r>
                            <a:rPr lang="en-US" sz="2000" b="0" i="1" smtClean="0">
                              <a:solidFill>
                                <a:srgbClr val="0418D2"/>
                              </a:solidFill>
                              <a:latin typeface="Cambria Math" panose="02040503050406030204" pitchFamily="18" charset="0"/>
                            </a:rPr>
                            <m:t>𝜉</m:t>
                          </m:r>
                        </m:num>
                        <m:den>
                          <m:sSub>
                            <m:sSubPr>
                              <m:ctrlPr>
                                <a:rPr lang="en-US" sz="2000" b="0" i="1" smtClean="0">
                                  <a:solidFill>
                                    <a:srgbClr val="0418D2"/>
                                  </a:solidFill>
                                  <a:latin typeface="Cambria Math" panose="02040503050406030204" pitchFamily="18" charset="0"/>
                                </a:rPr>
                              </m:ctrlPr>
                            </m:sSubPr>
                            <m:e>
                              <m:r>
                                <a:rPr lang="en-US" sz="2000" b="0" i="1" smtClean="0">
                                  <a:solidFill>
                                    <a:srgbClr val="0418D2"/>
                                  </a:solidFill>
                                  <a:latin typeface="Cambria Math" panose="02040503050406030204" pitchFamily="18" charset="0"/>
                                </a:rPr>
                                <m:t>𝜇</m:t>
                              </m:r>
                            </m:e>
                            <m:sub>
                              <m:r>
                                <a:rPr lang="en-US" sz="2000" b="0" i="1" smtClean="0">
                                  <a:solidFill>
                                    <a:srgbClr val="0418D2"/>
                                  </a:solidFill>
                                  <a:latin typeface="Cambria Math" panose="02040503050406030204" pitchFamily="18" charset="0"/>
                                </a:rPr>
                                <m:t>𝑠</m:t>
                              </m:r>
                            </m:sub>
                          </m:sSub>
                        </m:den>
                      </m:f>
                      <m:r>
                        <a:rPr lang="en-US" sz="2000" b="0" i="1" smtClean="0">
                          <a:solidFill>
                            <a:srgbClr val="0418D2"/>
                          </a:solidFill>
                          <a:latin typeface="Cambria Math" panose="02040503050406030204" pitchFamily="18" charset="0"/>
                        </a:rPr>
                        <m:t> </m:t>
                      </m:r>
                    </m:oMath>
                  </m:oMathPara>
                </a14:m>
                <a:endParaRPr lang="ka-GE" sz="2000" dirty="0">
                  <a:solidFill>
                    <a:srgbClr val="0418D2"/>
                  </a:solidFill>
                </a:endParaRPr>
              </a:p>
            </p:txBody>
          </p:sp>
        </mc:Choice>
        <mc:Fallback xmlns="">
          <p:sp>
            <p:nvSpPr>
              <p:cNvPr id="4" name="TextBox 3">
                <a:extLst>
                  <a:ext uri="{FF2B5EF4-FFF2-40B4-BE49-F238E27FC236}">
                    <a16:creationId xmlns:a16="http://schemas.microsoft.com/office/drawing/2014/main" id="{CA22C9B2-8CC8-C6BA-4A9D-9D3466A680D4}"/>
                  </a:ext>
                </a:extLst>
              </p:cNvPr>
              <p:cNvSpPr txBox="1">
                <a:spLocks noRot="1" noChangeAspect="1" noMove="1" noResize="1" noEditPoints="1" noAdjustHandles="1" noChangeArrowheads="1" noChangeShapeType="1" noTextEdit="1"/>
              </p:cNvSpPr>
              <p:nvPr/>
            </p:nvSpPr>
            <p:spPr>
              <a:xfrm>
                <a:off x="10495962" y="1049178"/>
                <a:ext cx="1162691" cy="636393"/>
              </a:xfrm>
              <a:prstGeom prst="rect">
                <a:avLst/>
              </a:prstGeom>
              <a:blipFill>
                <a:blip r:embed="rId7"/>
                <a:stretch>
                  <a:fillRect/>
                </a:stretch>
              </a:blipFill>
            </p:spPr>
            <p:txBody>
              <a:bodyPr/>
              <a:lstStyle/>
              <a:p>
                <a:r>
                  <a:rPr lang="ka-GE">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3D05B69-6457-9903-5E6C-EBE5EC9266B4}"/>
                  </a:ext>
                </a:extLst>
              </p:cNvPr>
              <p:cNvSpPr txBox="1"/>
              <p:nvPr/>
            </p:nvSpPr>
            <p:spPr>
              <a:xfrm>
                <a:off x="7462902" y="467474"/>
                <a:ext cx="3717271"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418D2"/>
                          </a:solidFill>
                          <a:latin typeface="Cambria Math" panose="02040503050406030204" pitchFamily="18" charset="0"/>
                        </a:rPr>
                        <m:t>𝜉</m:t>
                      </m:r>
                      <m:r>
                        <a:rPr lang="en-US" sz="2000" b="0" i="1" smtClean="0">
                          <a:solidFill>
                            <a:srgbClr val="0418D2"/>
                          </a:solidFill>
                          <a:latin typeface="Cambria Math" panose="02040503050406030204" pitchFamily="18" charset="0"/>
                        </a:rPr>
                        <m:t> −</m:t>
                      </m:r>
                      <m:r>
                        <a:rPr lang="en-US" sz="2000" b="0" i="1" smtClean="0">
                          <a:solidFill>
                            <a:srgbClr val="0418D2"/>
                          </a:solidFill>
                          <a:latin typeface="Cambria Math" panose="02040503050406030204" pitchFamily="18" charset="0"/>
                        </a:rPr>
                        <m:t>𝑟𝑎𝑛𝑑𝑜𝑚</m:t>
                      </m:r>
                      <m:r>
                        <a:rPr lang="en-US" sz="2000" b="0" i="1" smtClean="0">
                          <a:solidFill>
                            <a:srgbClr val="0418D2"/>
                          </a:solidFill>
                          <a:latin typeface="Cambria Math" panose="02040503050406030204" pitchFamily="18" charset="0"/>
                        </a:rPr>
                        <m:t> </m:t>
                      </m:r>
                      <m:r>
                        <a:rPr lang="en-US" sz="2000" b="0" i="1" smtClean="0">
                          <a:solidFill>
                            <a:srgbClr val="0418D2"/>
                          </a:solidFill>
                          <a:latin typeface="Cambria Math" panose="02040503050406030204" pitchFamily="18" charset="0"/>
                        </a:rPr>
                        <m:t>𝑛𝑢𝑚𝑏𝑒𝑟</m:t>
                      </m:r>
                      <m:r>
                        <a:rPr lang="en-US" sz="2000" b="0" i="1" smtClean="0">
                          <a:solidFill>
                            <a:srgbClr val="0418D2"/>
                          </a:solidFill>
                          <a:latin typeface="Cambria Math" panose="02040503050406030204" pitchFamily="18" charset="0"/>
                        </a:rPr>
                        <m:t> </m:t>
                      </m:r>
                      <m:r>
                        <a:rPr lang="en-US" sz="2000" b="0" i="1" smtClean="0">
                          <a:solidFill>
                            <a:srgbClr val="0418D2"/>
                          </a:solidFill>
                          <a:latin typeface="Cambria Math" panose="02040503050406030204" pitchFamily="18" charset="0"/>
                        </a:rPr>
                        <m:t>𝑓𝑟𝑜𝑚</m:t>
                      </m:r>
                      <m:r>
                        <a:rPr lang="en-US" sz="2000" b="0" i="1" smtClean="0">
                          <a:solidFill>
                            <a:srgbClr val="0418D2"/>
                          </a:solidFill>
                          <a:latin typeface="Cambria Math" panose="02040503050406030204" pitchFamily="18" charset="0"/>
                        </a:rPr>
                        <m:t> 0 </m:t>
                      </m:r>
                      <m:r>
                        <a:rPr lang="en-US" sz="2000" b="0" i="1" smtClean="0">
                          <a:solidFill>
                            <a:srgbClr val="0418D2"/>
                          </a:solidFill>
                          <a:latin typeface="Cambria Math" panose="02040503050406030204" pitchFamily="18" charset="0"/>
                        </a:rPr>
                        <m:t>𝑡𝑜</m:t>
                      </m:r>
                      <m:r>
                        <a:rPr lang="en-US" sz="2000" b="0" i="1" smtClean="0">
                          <a:solidFill>
                            <a:srgbClr val="0418D2"/>
                          </a:solidFill>
                          <a:latin typeface="Cambria Math" panose="02040503050406030204" pitchFamily="18" charset="0"/>
                        </a:rPr>
                        <m:t> 1</m:t>
                      </m:r>
                    </m:oMath>
                  </m:oMathPara>
                </a14:m>
                <a:endParaRPr lang="en-US" sz="2000" b="0" dirty="0">
                  <a:solidFill>
                    <a:srgbClr val="0418D2"/>
                  </a:solidFill>
                </a:endParaRPr>
              </a:p>
              <a:p>
                <a:r>
                  <a:rPr lang="en-US" sz="2000" dirty="0">
                    <a:solidFill>
                      <a:srgbClr val="0418D2"/>
                    </a:solidFill>
                  </a:rPr>
                  <a:t> </a:t>
                </a:r>
                <a:endParaRPr lang="ka-GE" sz="2000" dirty="0">
                  <a:solidFill>
                    <a:srgbClr val="0418D2"/>
                  </a:solidFill>
                </a:endParaRPr>
              </a:p>
            </p:txBody>
          </p:sp>
        </mc:Choice>
        <mc:Fallback xmlns="">
          <p:sp>
            <p:nvSpPr>
              <p:cNvPr id="5" name="TextBox 4">
                <a:extLst>
                  <a:ext uri="{FF2B5EF4-FFF2-40B4-BE49-F238E27FC236}">
                    <a16:creationId xmlns:a16="http://schemas.microsoft.com/office/drawing/2014/main" id="{73D05B69-6457-9903-5E6C-EBE5EC9266B4}"/>
                  </a:ext>
                </a:extLst>
              </p:cNvPr>
              <p:cNvSpPr txBox="1">
                <a:spLocks noRot="1" noChangeAspect="1" noMove="1" noResize="1" noEditPoints="1" noAdjustHandles="1" noChangeArrowheads="1" noChangeShapeType="1" noTextEdit="1"/>
              </p:cNvSpPr>
              <p:nvPr/>
            </p:nvSpPr>
            <p:spPr>
              <a:xfrm>
                <a:off x="7462902" y="467474"/>
                <a:ext cx="3717271" cy="615553"/>
              </a:xfrm>
              <a:prstGeom prst="rect">
                <a:avLst/>
              </a:prstGeom>
              <a:blipFill>
                <a:blip r:embed="rId8"/>
                <a:stretch>
                  <a:fillRect l="-2951" r="-2295"/>
                </a:stretch>
              </a:blipFill>
            </p:spPr>
            <p:txBody>
              <a:bodyPr/>
              <a:lstStyle/>
              <a:p>
                <a:r>
                  <a:rPr lang="ka-GE">
                    <a:noFill/>
                  </a:rPr>
                  <a:t> </a:t>
                </a:r>
              </a:p>
            </p:txBody>
          </p:sp>
        </mc:Fallback>
      </mc:AlternateContent>
    </p:spTree>
    <p:extLst>
      <p:ext uri="{BB962C8B-B14F-4D97-AF65-F5344CB8AC3E}">
        <p14:creationId xmlns:p14="http://schemas.microsoft.com/office/powerpoint/2010/main" val="3831450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8629B41-70EA-A8B3-7839-15644BD503B0}"/>
              </a:ext>
            </a:extLst>
          </p:cNvPr>
          <p:cNvPicPr>
            <a:picLocks noChangeAspect="1"/>
          </p:cNvPicPr>
          <p:nvPr/>
        </p:nvPicPr>
        <p:blipFill rotWithShape="1">
          <a:blip r:embed="rId2">
            <a:extLst>
              <a:ext uri="{28A0092B-C50C-407E-A947-70E740481C1C}">
                <a14:useLocalDpi xmlns:a14="http://schemas.microsoft.com/office/drawing/2010/main" val="0"/>
              </a:ext>
            </a:extLst>
          </a:blip>
          <a:srcRect l="19072" t="5305" r="24546"/>
          <a:stretch/>
        </p:blipFill>
        <p:spPr>
          <a:xfrm>
            <a:off x="6518790" y="184519"/>
            <a:ext cx="5147175" cy="5501147"/>
          </a:xfrm>
          <a:prstGeom prst="rect">
            <a:avLst/>
          </a:prstGeom>
        </p:spPr>
      </p:pic>
      <p:pic>
        <p:nvPicPr>
          <p:cNvPr id="17" name="Content Placeholder 16">
            <a:extLst>
              <a:ext uri="{FF2B5EF4-FFF2-40B4-BE49-F238E27FC236}">
                <a16:creationId xmlns:a16="http://schemas.microsoft.com/office/drawing/2014/main" id="{82EEF44F-94E2-466F-02CB-511292080D8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9228" t="5044" r="25699"/>
          <a:stretch/>
        </p:blipFill>
        <p:spPr>
          <a:xfrm>
            <a:off x="419729" y="1193348"/>
            <a:ext cx="5253483" cy="5494511"/>
          </a:xfrm>
        </p:spPr>
      </p:pic>
      <p:sp>
        <p:nvSpPr>
          <p:cNvPr id="2" name="Title 1">
            <a:extLst>
              <a:ext uri="{FF2B5EF4-FFF2-40B4-BE49-F238E27FC236}">
                <a16:creationId xmlns:a16="http://schemas.microsoft.com/office/drawing/2014/main" id="{4E350269-B586-DD10-6875-00B40DE7F6E9}"/>
              </a:ext>
            </a:extLst>
          </p:cNvPr>
          <p:cNvSpPr>
            <a:spLocks noGrp="1"/>
          </p:cNvSpPr>
          <p:nvPr>
            <p:ph type="title"/>
          </p:nvPr>
        </p:nvSpPr>
        <p:spPr>
          <a:xfrm>
            <a:off x="838200" y="18255"/>
            <a:ext cx="10515600" cy="1175093"/>
          </a:xfrm>
        </p:spPr>
        <p:txBody>
          <a:bodyPr>
            <a:normAutofit/>
          </a:bodyPr>
          <a:lstStyle/>
          <a:p>
            <a:pPr>
              <a:lnSpc>
                <a:spcPct val="100000"/>
              </a:lnSpc>
            </a:pPr>
            <a:r>
              <a:rPr lang="en-US" sz="3600" b="1" dirty="0">
                <a:latin typeface="Times New Roman" panose="02020603050405020304" pitchFamily="18" charset="0"/>
                <a:cs typeface="Times New Roman" panose="02020603050405020304" pitchFamily="18" charset="0"/>
              </a:rPr>
              <a:t>Visualization of Simulation</a:t>
            </a:r>
            <a:br>
              <a:rPr lang="en-US" sz="3200"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For isotropic and anisotropic mediums </a:t>
            </a:r>
            <a:endParaRPr lang="ka-GE" sz="3600" i="1" dirty="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77EA06F2-35DE-CBB5-31E8-98A5A275D55D}"/>
              </a:ext>
            </a:extLst>
          </p:cNvPr>
          <p:cNvCxnSpPr>
            <a:cxnSpLocks/>
          </p:cNvCxnSpPr>
          <p:nvPr/>
        </p:nvCxnSpPr>
        <p:spPr>
          <a:xfrm>
            <a:off x="838200" y="1073743"/>
            <a:ext cx="5483942" cy="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951DA1E-C4DC-4D1C-7245-0AB8F7FB7DCD}"/>
                  </a:ext>
                </a:extLst>
              </p:cNvPr>
              <p:cNvSpPr txBox="1"/>
              <p:nvPr/>
            </p:nvSpPr>
            <p:spPr>
              <a:xfrm>
                <a:off x="6096000" y="5765257"/>
                <a:ext cx="5948516" cy="923330"/>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In the case of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=0.95</m:t>
                    </m:r>
                  </m:oMath>
                </a14:m>
                <a:r>
                  <a:rPr lang="en-US" dirty="0">
                    <a:latin typeface="Times New Roman" panose="02020603050405020304" pitchFamily="18" charset="0"/>
                    <a:cs typeface="Times New Roman" panose="02020603050405020304" pitchFamily="18" charset="0"/>
                  </a:rPr>
                  <a:t>, the transition from ballistic to diffuse mode will be observed. Packets of reflected photons are marked with a green marker.</a:t>
                </a:r>
                <a:endParaRPr lang="ka-GE" dirty="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3951DA1E-C4DC-4D1C-7245-0AB8F7FB7DCD}"/>
                  </a:ext>
                </a:extLst>
              </p:cNvPr>
              <p:cNvSpPr txBox="1">
                <a:spLocks noRot="1" noChangeAspect="1" noMove="1" noResize="1" noEditPoints="1" noAdjustHandles="1" noChangeArrowheads="1" noChangeShapeType="1" noTextEdit="1"/>
              </p:cNvSpPr>
              <p:nvPr/>
            </p:nvSpPr>
            <p:spPr>
              <a:xfrm>
                <a:off x="6096000" y="5765257"/>
                <a:ext cx="5948516" cy="923330"/>
              </a:xfrm>
              <a:prstGeom prst="rect">
                <a:avLst/>
              </a:prstGeom>
              <a:blipFill>
                <a:blip r:embed="rId4"/>
                <a:stretch>
                  <a:fillRect l="-820" t="-3974" r="-820" b="-9272"/>
                </a:stretch>
              </a:blipFill>
            </p:spPr>
            <p:txBody>
              <a:bodyPr/>
              <a:lstStyle/>
              <a:p>
                <a:r>
                  <a:rPr lang="ka-G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1A417A2-53E2-3AD8-178A-01ED17CB1B2D}"/>
                  </a:ext>
                </a:extLst>
              </p:cNvPr>
              <p:cNvSpPr txBox="1"/>
              <p:nvPr/>
            </p:nvSpPr>
            <p:spPr>
              <a:xfrm>
                <a:off x="1821777" y="4596581"/>
                <a:ext cx="1578637" cy="430887"/>
              </a:xfrm>
              <a:prstGeom prst="rect">
                <a:avLst/>
              </a:prstGeom>
              <a:solidFill>
                <a:srgbClr val="FDF4ED"/>
              </a:solidFill>
              <a:ln w="1905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𝒈</m:t>
                      </m:r>
                      <m:r>
                        <a:rPr lang="en-US" sz="2800" b="1" i="1" smtClean="0">
                          <a:latin typeface="Cambria Math" panose="02040503050406030204" pitchFamily="18" charset="0"/>
                        </a:rPr>
                        <m:t>=</m:t>
                      </m:r>
                      <m:r>
                        <a:rPr lang="en-US" sz="2800" b="1" i="1" smtClean="0">
                          <a:latin typeface="Cambria Math" panose="02040503050406030204" pitchFamily="18" charset="0"/>
                        </a:rPr>
                        <m:t>𝟎</m:t>
                      </m:r>
                      <m:r>
                        <a:rPr lang="en-US" sz="2800" b="1" i="1" smtClean="0">
                          <a:latin typeface="Cambria Math" panose="02040503050406030204" pitchFamily="18" charset="0"/>
                        </a:rPr>
                        <m:t>.</m:t>
                      </m:r>
                      <m:r>
                        <a:rPr lang="en-US" sz="2800" b="1" i="1" smtClean="0">
                          <a:latin typeface="Cambria Math" panose="02040503050406030204" pitchFamily="18" charset="0"/>
                        </a:rPr>
                        <m:t>𝟗𝟓</m:t>
                      </m:r>
                    </m:oMath>
                  </m:oMathPara>
                </a14:m>
                <a:endParaRPr lang="ka-GE" b="1" dirty="0"/>
              </a:p>
            </p:txBody>
          </p:sp>
        </mc:Choice>
        <mc:Fallback xmlns="">
          <p:sp>
            <p:nvSpPr>
              <p:cNvPr id="13" name="TextBox 12">
                <a:extLst>
                  <a:ext uri="{FF2B5EF4-FFF2-40B4-BE49-F238E27FC236}">
                    <a16:creationId xmlns:a16="http://schemas.microsoft.com/office/drawing/2014/main" id="{D1A417A2-53E2-3AD8-178A-01ED17CB1B2D}"/>
                  </a:ext>
                </a:extLst>
              </p:cNvPr>
              <p:cNvSpPr txBox="1">
                <a:spLocks noRot="1" noChangeAspect="1" noMove="1" noResize="1" noEditPoints="1" noAdjustHandles="1" noChangeArrowheads="1" noChangeShapeType="1" noTextEdit="1"/>
              </p:cNvSpPr>
              <p:nvPr/>
            </p:nvSpPr>
            <p:spPr>
              <a:xfrm>
                <a:off x="1821777" y="4596581"/>
                <a:ext cx="1578637" cy="430887"/>
              </a:xfrm>
              <a:prstGeom prst="rect">
                <a:avLst/>
              </a:prstGeom>
              <a:blipFill>
                <a:blip r:embed="rId5"/>
                <a:stretch>
                  <a:fillRect/>
                </a:stretch>
              </a:blipFill>
              <a:ln w="19050">
                <a:solidFill>
                  <a:schemeClr val="tx1"/>
                </a:solidFill>
              </a:ln>
            </p:spPr>
            <p:txBody>
              <a:bodyPr/>
              <a:lstStyle/>
              <a:p>
                <a:r>
                  <a:rPr lang="ka-G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3FBB6A1-D879-A922-96D5-88867A2C3A84}"/>
                  </a:ext>
                </a:extLst>
              </p:cNvPr>
              <p:cNvSpPr txBox="1"/>
              <p:nvPr/>
            </p:nvSpPr>
            <p:spPr>
              <a:xfrm>
                <a:off x="7844034" y="3782478"/>
                <a:ext cx="995165" cy="430887"/>
              </a:xfrm>
              <a:prstGeom prst="rect">
                <a:avLst/>
              </a:prstGeom>
              <a:solidFill>
                <a:srgbClr val="FDF4ED"/>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𝒈</m:t>
                      </m:r>
                      <m:r>
                        <a:rPr lang="en-US" sz="2800" b="1" i="1" smtClean="0">
                          <a:latin typeface="Cambria Math" panose="02040503050406030204" pitchFamily="18" charset="0"/>
                        </a:rPr>
                        <m:t>≅</m:t>
                      </m:r>
                      <m:r>
                        <a:rPr lang="en-US" sz="2800" b="1" i="1" smtClean="0">
                          <a:latin typeface="Cambria Math" panose="02040503050406030204" pitchFamily="18" charset="0"/>
                        </a:rPr>
                        <m:t>𝟎</m:t>
                      </m:r>
                    </m:oMath>
                  </m:oMathPara>
                </a14:m>
                <a:endParaRPr lang="ka-GE" b="1" dirty="0"/>
              </a:p>
            </p:txBody>
          </p:sp>
        </mc:Choice>
        <mc:Fallback xmlns="">
          <p:sp>
            <p:nvSpPr>
              <p:cNvPr id="15" name="TextBox 14">
                <a:extLst>
                  <a:ext uri="{FF2B5EF4-FFF2-40B4-BE49-F238E27FC236}">
                    <a16:creationId xmlns:a16="http://schemas.microsoft.com/office/drawing/2014/main" id="{73FBB6A1-D879-A922-96D5-88867A2C3A84}"/>
                  </a:ext>
                </a:extLst>
              </p:cNvPr>
              <p:cNvSpPr txBox="1">
                <a:spLocks noRot="1" noChangeAspect="1" noMove="1" noResize="1" noEditPoints="1" noAdjustHandles="1" noChangeArrowheads="1" noChangeShapeType="1" noTextEdit="1"/>
              </p:cNvSpPr>
              <p:nvPr/>
            </p:nvSpPr>
            <p:spPr>
              <a:xfrm>
                <a:off x="7844034" y="3782478"/>
                <a:ext cx="995165" cy="430887"/>
              </a:xfrm>
              <a:prstGeom prst="rect">
                <a:avLst/>
              </a:prstGeom>
              <a:blipFill>
                <a:blip r:embed="rId6"/>
                <a:stretch>
                  <a:fillRect/>
                </a:stretch>
              </a:blipFill>
              <a:ln w="19050">
                <a:solidFill>
                  <a:schemeClr val="tx1"/>
                </a:solidFill>
              </a:ln>
            </p:spPr>
            <p:txBody>
              <a:bodyPr/>
              <a:lstStyle/>
              <a:p>
                <a:r>
                  <a:rPr lang="ka-GE">
                    <a:noFill/>
                  </a:rPr>
                  <a:t> </a:t>
                </a:r>
              </a:p>
            </p:txBody>
          </p:sp>
        </mc:Fallback>
      </mc:AlternateContent>
    </p:spTree>
    <p:extLst>
      <p:ext uri="{BB962C8B-B14F-4D97-AF65-F5344CB8AC3E}">
        <p14:creationId xmlns:p14="http://schemas.microsoft.com/office/powerpoint/2010/main" val="4269534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BB48F1EB-3E6B-34B2-8841-A1A24C1ADCF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5726" t="5062" r="32742" b="3640"/>
          <a:stretch/>
        </p:blipFill>
        <p:spPr>
          <a:xfrm>
            <a:off x="6914537" y="127813"/>
            <a:ext cx="5063613" cy="5368414"/>
          </a:xfrm>
          <a:prstGeom prst="rect">
            <a:avLst/>
          </a:prstGeom>
        </p:spPr>
      </p:pic>
      <p:sp>
        <p:nvSpPr>
          <p:cNvPr id="2" name="Title 1">
            <a:extLst>
              <a:ext uri="{FF2B5EF4-FFF2-40B4-BE49-F238E27FC236}">
                <a16:creationId xmlns:a16="http://schemas.microsoft.com/office/drawing/2014/main" id="{30469484-02F3-AC7B-2E6A-0CC21554353F}"/>
              </a:ext>
            </a:extLst>
          </p:cNvPr>
          <p:cNvSpPr>
            <a:spLocks noGrp="1"/>
          </p:cNvSpPr>
          <p:nvPr>
            <p:ph type="title"/>
          </p:nvPr>
        </p:nvSpPr>
        <p:spPr>
          <a:xfrm>
            <a:off x="838200" y="-16972"/>
            <a:ext cx="10515600" cy="1169042"/>
          </a:xfrm>
        </p:spPr>
        <p:txBody>
          <a:bodyPr>
            <a:normAutofit/>
          </a:bodyPr>
          <a:lstStyle/>
          <a:p>
            <a:pPr>
              <a:lnSpc>
                <a:spcPct val="100000"/>
              </a:lnSpc>
            </a:pPr>
            <a:r>
              <a:rPr lang="en-US" sz="3600" b="1" dirty="0">
                <a:latin typeface="Times New Roman" panose="02020603050405020304" pitchFamily="18" charset="0"/>
                <a:cs typeface="Times New Roman" panose="02020603050405020304" pitchFamily="18" charset="0"/>
              </a:rPr>
              <a:t>Photon Diffusion</a:t>
            </a:r>
            <a:br>
              <a:rPr lang="ka-GE" dirty="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Anomalous and normal diffusion</a:t>
            </a:r>
            <a:endParaRPr lang="ka-GE" i="1" dirty="0">
              <a:cs typeface="Times New Roman" panose="02020603050405020304" pitchFamily="18" charset="0"/>
            </a:endParaRPr>
          </a:p>
        </p:txBody>
      </p:sp>
      <p:cxnSp>
        <p:nvCxnSpPr>
          <p:cNvPr id="4" name="Straight Connector 3">
            <a:extLst>
              <a:ext uri="{FF2B5EF4-FFF2-40B4-BE49-F238E27FC236}">
                <a16:creationId xmlns:a16="http://schemas.microsoft.com/office/drawing/2014/main" id="{2F8DE0B6-B51F-C447-38B1-8ACACA3FE012}"/>
              </a:ext>
            </a:extLst>
          </p:cNvPr>
          <p:cNvCxnSpPr>
            <a:cxnSpLocks/>
          </p:cNvCxnSpPr>
          <p:nvPr/>
        </p:nvCxnSpPr>
        <p:spPr>
          <a:xfrm>
            <a:off x="838200" y="1011726"/>
            <a:ext cx="5715000" cy="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B4912C9-444F-86DF-92F0-E8C7C9024F37}"/>
                  </a:ext>
                </a:extLst>
              </p:cNvPr>
              <p:cNvSpPr txBox="1"/>
              <p:nvPr/>
            </p:nvSpPr>
            <p:spPr>
              <a:xfrm>
                <a:off x="7160343" y="5641012"/>
                <a:ext cx="4817807" cy="1015663"/>
              </a:xfrm>
              <a:prstGeom prst="rect">
                <a:avLst/>
              </a:prstGeom>
              <a:noFill/>
            </p:spPr>
            <p:txBody>
              <a:bodyPr wrap="square" rtlCol="0">
                <a:spAutoFit/>
              </a:bodyPr>
              <a:lstStyle/>
              <a:p>
                <a:pPr marL="285750" indent="-285750" algn="just">
                  <a:buFont typeface="Arial" panose="020B0604020202020204" pitchFamily="34" charset="0"/>
                  <a:buChar char="•"/>
                </a:pPr>
                <a:r>
                  <a:rPr lang="en-US" sz="2000" b="0" dirty="0">
                    <a:latin typeface="Times New Roman" panose="02020603050405020304" pitchFamily="18" charset="0"/>
                    <a:cs typeface="Times New Roman" panose="02020603050405020304" pitchFamily="18" charset="0"/>
                  </a:rPr>
                  <a:t>For </a:t>
                </a:r>
                <a14:m>
                  <m:oMath xmlns:m="http://schemas.openxmlformats.org/officeDocument/2006/math">
                    <m:r>
                      <a:rPr lang="en-US" sz="2000" b="0" i="1" smtClean="0">
                        <a:latin typeface="Cambria Math" panose="02040503050406030204" pitchFamily="18" charset="0"/>
                      </a:rPr>
                      <m:t>𝑔</m:t>
                    </m:r>
                    <m:r>
                      <a:rPr lang="en-US" sz="2000" b="0" i="1" smtClean="0">
                        <a:latin typeface="Cambria Math" panose="02040503050406030204" pitchFamily="18" charset="0"/>
                      </a:rPr>
                      <m:t>=0</m:t>
                    </m:r>
                  </m:oMath>
                </a14:m>
                <a:r>
                  <a:rPr lang="en-US" sz="2000" dirty="0">
                    <a:latin typeface="Times New Roman" panose="02020603050405020304" pitchFamily="18" charset="0"/>
                    <a:cs typeface="Times New Roman" panose="02020603050405020304" pitchFamily="18" charset="0"/>
                  </a:rPr>
                  <a:t> we have normal diffusion </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For </a:t>
                </a:r>
                <a:r>
                  <a:rPr lang="ka-GE" sz="2000" dirty="0">
                    <a:cs typeface="Times New Roman" panose="02020603050405020304" pitchFamily="18" charset="0"/>
                  </a:rPr>
                  <a:t> </a:t>
                </a:r>
                <a14:m>
                  <m:oMath xmlns:m="http://schemas.openxmlformats.org/officeDocument/2006/math">
                    <m:r>
                      <a:rPr lang="en-US" sz="2000" b="0" i="1" smtClean="0">
                        <a:latin typeface="Cambria Math" panose="02040503050406030204" pitchFamily="18" charset="0"/>
                      </a:rPr>
                      <m:t>𝑔</m:t>
                    </m:r>
                    <m:r>
                      <a:rPr lang="en-US" sz="2000" b="0" i="1" smtClean="0">
                        <a:latin typeface="Cambria Math" panose="02040503050406030204" pitchFamily="18" charset="0"/>
                      </a:rPr>
                      <m:t>≫0</m:t>
                    </m:r>
                  </m:oMath>
                </a14:m>
                <a:r>
                  <a:rPr lang="en-US" sz="2000" dirty="0">
                    <a:latin typeface="Times New Roman" panose="02020603050405020304" pitchFamily="18" charset="0"/>
                    <a:cs typeface="Times New Roman" panose="02020603050405020304" pitchFamily="18" charset="0"/>
                  </a:rPr>
                  <a:t> we have anomalous diffusion that becomes normal over time</a:t>
                </a:r>
                <a:endParaRPr lang="ka-GE" sz="2000" dirty="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7B4912C9-444F-86DF-92F0-E8C7C9024F37}"/>
                  </a:ext>
                </a:extLst>
              </p:cNvPr>
              <p:cNvSpPr txBox="1">
                <a:spLocks noRot="1" noChangeAspect="1" noMove="1" noResize="1" noEditPoints="1" noAdjustHandles="1" noChangeArrowheads="1" noChangeShapeType="1" noTextEdit="1"/>
              </p:cNvSpPr>
              <p:nvPr/>
            </p:nvSpPr>
            <p:spPr>
              <a:xfrm>
                <a:off x="7160343" y="5641012"/>
                <a:ext cx="4817807" cy="1015663"/>
              </a:xfrm>
              <a:prstGeom prst="rect">
                <a:avLst/>
              </a:prstGeom>
              <a:blipFill>
                <a:blip r:embed="rId4"/>
                <a:stretch>
                  <a:fillRect l="-1139" t="-2994" r="-1266" b="-8982"/>
                </a:stretch>
              </a:blipFill>
            </p:spPr>
            <p:txBody>
              <a:bodyPr/>
              <a:lstStyle/>
              <a:p>
                <a:r>
                  <a:rPr lang="ka-GE">
                    <a:noFill/>
                  </a:rPr>
                  <a:t> </a:t>
                </a:r>
              </a:p>
            </p:txBody>
          </p:sp>
        </mc:Fallback>
      </mc:AlternateContent>
      <p:pic>
        <p:nvPicPr>
          <p:cNvPr id="18" name="Content Placeholder 17">
            <a:extLst>
              <a:ext uri="{FF2B5EF4-FFF2-40B4-BE49-F238E27FC236}">
                <a16:creationId xmlns:a16="http://schemas.microsoft.com/office/drawing/2014/main" id="{BBB00914-F8B8-51FB-814B-5B7A4F94143D}"/>
              </a:ext>
            </a:extLst>
          </p:cNvPr>
          <p:cNvPicPr>
            <a:picLocks noGrp="1" noChangeAspect="1"/>
          </p:cNvPicPr>
          <p:nvPr>
            <p:ph idx="1"/>
          </p:nvPr>
        </p:nvPicPr>
        <p:blipFill rotWithShape="1">
          <a:blip r:embed="rId5">
            <a:extLst>
              <a:ext uri="{96DAC541-7B7A-43D3-8B79-37D633B846F1}">
                <asvg:svgBlip xmlns:asvg="http://schemas.microsoft.com/office/drawing/2016/SVG/main" r:embed="rId6"/>
              </a:ext>
            </a:extLst>
          </a:blip>
          <a:srcRect l="19595" t="6174" r="27768" b="2539"/>
          <a:stretch/>
        </p:blipFill>
        <p:spPr>
          <a:xfrm>
            <a:off x="213850" y="1152069"/>
            <a:ext cx="6628672" cy="5544479"/>
          </a:xfr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C6536FF-F486-88BF-A7F0-0B1413DE08F1}"/>
                  </a:ext>
                </a:extLst>
              </p:cNvPr>
              <p:cNvSpPr txBox="1"/>
              <p:nvPr/>
            </p:nvSpPr>
            <p:spPr>
              <a:xfrm>
                <a:off x="1431071" y="2727481"/>
                <a:ext cx="2702663" cy="369332"/>
              </a:xfrm>
              <a:prstGeom prst="rect">
                <a:avLst/>
              </a:prstGeom>
              <a:solidFill>
                <a:srgbClr val="FDF4ED"/>
              </a:solidFill>
              <a:ln w="1905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𝑰𝒔𝒐𝒕𝒓𝒐𝒑𝒊𝒄</m:t>
                      </m:r>
                      <m:r>
                        <a:rPr lang="en-US" sz="2400" b="1" i="1" smtClean="0">
                          <a:latin typeface="Cambria Math" panose="02040503050406030204" pitchFamily="18" charset="0"/>
                        </a:rPr>
                        <m:t> −</m:t>
                      </m:r>
                      <m:r>
                        <a:rPr lang="en-US" sz="2400" b="1" i="1" smtClean="0">
                          <a:latin typeface="Cambria Math" panose="02040503050406030204" pitchFamily="18" charset="0"/>
                        </a:rPr>
                        <m:t>𝒈</m:t>
                      </m:r>
                      <m:r>
                        <a:rPr lang="en-US" sz="2400" b="1" i="1" smtClean="0">
                          <a:latin typeface="Cambria Math" panose="02040503050406030204" pitchFamily="18" charset="0"/>
                        </a:rPr>
                        <m:t>=</m:t>
                      </m:r>
                      <m:r>
                        <a:rPr lang="en-US" sz="2400" b="1" i="1" smtClean="0">
                          <a:latin typeface="Cambria Math" panose="02040503050406030204" pitchFamily="18" charset="0"/>
                        </a:rPr>
                        <m:t>𝟎</m:t>
                      </m:r>
                    </m:oMath>
                  </m:oMathPara>
                </a14:m>
                <a:endParaRPr lang="ka-GE" sz="2400" b="1" dirty="0"/>
              </a:p>
            </p:txBody>
          </p:sp>
        </mc:Choice>
        <mc:Fallback xmlns="">
          <p:sp>
            <p:nvSpPr>
              <p:cNvPr id="21" name="TextBox 20">
                <a:extLst>
                  <a:ext uri="{FF2B5EF4-FFF2-40B4-BE49-F238E27FC236}">
                    <a16:creationId xmlns:a16="http://schemas.microsoft.com/office/drawing/2014/main" id="{7C6536FF-F486-88BF-A7F0-0B1413DE08F1}"/>
                  </a:ext>
                </a:extLst>
              </p:cNvPr>
              <p:cNvSpPr txBox="1">
                <a:spLocks noRot="1" noChangeAspect="1" noMove="1" noResize="1" noEditPoints="1" noAdjustHandles="1" noChangeArrowheads="1" noChangeShapeType="1" noTextEdit="1"/>
              </p:cNvSpPr>
              <p:nvPr/>
            </p:nvSpPr>
            <p:spPr>
              <a:xfrm>
                <a:off x="1431071" y="2727481"/>
                <a:ext cx="2702663" cy="369332"/>
              </a:xfrm>
              <a:prstGeom prst="rect">
                <a:avLst/>
              </a:prstGeom>
              <a:blipFill>
                <a:blip r:embed="rId7"/>
                <a:stretch>
                  <a:fillRect l="-3139" r="-1570" b="-26563"/>
                </a:stretch>
              </a:blipFill>
              <a:ln w="19050">
                <a:solidFill>
                  <a:schemeClr val="tx1"/>
                </a:solidFill>
              </a:ln>
            </p:spPr>
            <p:txBody>
              <a:bodyPr/>
              <a:lstStyle/>
              <a:p>
                <a:r>
                  <a:rPr lang="ka-GE">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47261D3-636E-6008-5E80-E0D29FABE459}"/>
                  </a:ext>
                </a:extLst>
              </p:cNvPr>
              <p:cNvSpPr txBox="1"/>
              <p:nvPr/>
            </p:nvSpPr>
            <p:spPr>
              <a:xfrm>
                <a:off x="9006826" y="4019978"/>
                <a:ext cx="2820772" cy="307777"/>
              </a:xfrm>
              <a:prstGeom prst="rect">
                <a:avLst/>
              </a:prstGeom>
              <a:solidFill>
                <a:srgbClr val="FDF4ED"/>
              </a:solidFill>
              <a:ln w="1905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𝑨𝒏𝒊𝒔𝒐𝒕𝒓𝒐𝒑𝒊𝒄</m:t>
                      </m:r>
                      <m:r>
                        <a:rPr lang="en-US" sz="2000" b="1" i="1" smtClean="0">
                          <a:latin typeface="Cambria Math" panose="02040503050406030204" pitchFamily="18" charset="0"/>
                        </a:rPr>
                        <m:t> −</m:t>
                      </m:r>
                      <m:r>
                        <a:rPr lang="en-US" sz="2000" b="1" i="1" smtClean="0">
                          <a:latin typeface="Cambria Math" panose="02040503050406030204" pitchFamily="18" charset="0"/>
                        </a:rPr>
                        <m:t>𝒈</m:t>
                      </m:r>
                      <m:r>
                        <a:rPr lang="en-US" sz="2000" b="1" i="1" smtClean="0">
                          <a:latin typeface="Cambria Math" panose="02040503050406030204" pitchFamily="18" charset="0"/>
                        </a:rPr>
                        <m:t>=</m:t>
                      </m:r>
                      <m:r>
                        <a:rPr lang="en-US" sz="2000" b="1" i="1" smtClean="0">
                          <a:latin typeface="Cambria Math" panose="02040503050406030204" pitchFamily="18" charset="0"/>
                        </a:rPr>
                        <m:t>𝟎</m:t>
                      </m:r>
                      <m:r>
                        <a:rPr lang="en-US" sz="2000" b="1" i="1" smtClean="0">
                          <a:latin typeface="Cambria Math" panose="02040503050406030204" pitchFamily="18" charset="0"/>
                        </a:rPr>
                        <m:t>.</m:t>
                      </m:r>
                      <m:r>
                        <a:rPr lang="en-US" sz="2000" b="1" i="1" smtClean="0">
                          <a:latin typeface="Cambria Math" panose="02040503050406030204" pitchFamily="18" charset="0"/>
                        </a:rPr>
                        <m:t>𝟗</m:t>
                      </m:r>
                    </m:oMath>
                  </m:oMathPara>
                </a14:m>
                <a:endParaRPr lang="ka-GE" sz="2400" b="1" dirty="0"/>
              </a:p>
            </p:txBody>
          </p:sp>
        </mc:Choice>
        <mc:Fallback xmlns="">
          <p:sp>
            <p:nvSpPr>
              <p:cNvPr id="22" name="TextBox 21">
                <a:extLst>
                  <a:ext uri="{FF2B5EF4-FFF2-40B4-BE49-F238E27FC236}">
                    <a16:creationId xmlns:a16="http://schemas.microsoft.com/office/drawing/2014/main" id="{E47261D3-636E-6008-5E80-E0D29FABE459}"/>
                  </a:ext>
                </a:extLst>
              </p:cNvPr>
              <p:cNvSpPr txBox="1">
                <a:spLocks noRot="1" noChangeAspect="1" noMove="1" noResize="1" noEditPoints="1" noAdjustHandles="1" noChangeArrowheads="1" noChangeShapeType="1" noTextEdit="1"/>
              </p:cNvSpPr>
              <p:nvPr/>
            </p:nvSpPr>
            <p:spPr>
              <a:xfrm>
                <a:off x="9006826" y="4019978"/>
                <a:ext cx="2820772" cy="307777"/>
              </a:xfrm>
              <a:prstGeom prst="rect">
                <a:avLst/>
              </a:prstGeom>
              <a:blipFill>
                <a:blip r:embed="rId8"/>
                <a:stretch>
                  <a:fillRect l="-2361" r="-1073" b="-27778"/>
                </a:stretch>
              </a:blipFill>
              <a:ln w="19050">
                <a:solidFill>
                  <a:schemeClr val="tx1"/>
                </a:solidFill>
              </a:ln>
            </p:spPr>
            <p:txBody>
              <a:bodyPr/>
              <a:lstStyle/>
              <a:p>
                <a:r>
                  <a:rPr lang="ka-GE">
                    <a:noFill/>
                  </a:rPr>
                  <a:t> </a:t>
                </a:r>
              </a:p>
            </p:txBody>
          </p:sp>
        </mc:Fallback>
      </mc:AlternateContent>
    </p:spTree>
    <p:extLst>
      <p:ext uri="{BB962C8B-B14F-4D97-AF65-F5344CB8AC3E}">
        <p14:creationId xmlns:p14="http://schemas.microsoft.com/office/powerpoint/2010/main" val="3045411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E67B0-D3DF-7547-1DC6-74EAFF4AB08B}"/>
              </a:ext>
            </a:extLst>
          </p:cNvPr>
          <p:cNvSpPr>
            <a:spLocks noGrp="1"/>
          </p:cNvSpPr>
          <p:nvPr>
            <p:ph type="title"/>
          </p:nvPr>
        </p:nvSpPr>
        <p:spPr>
          <a:xfrm>
            <a:off x="838200" y="0"/>
            <a:ext cx="10515600" cy="970439"/>
          </a:xfrm>
        </p:spPr>
        <p:txBody>
          <a:bodyPr>
            <a:normAutofit/>
          </a:bodyPr>
          <a:lstStyle/>
          <a:p>
            <a:r>
              <a:rPr lang="en-US" sz="3200" b="1" dirty="0">
                <a:latin typeface="Times New Roman" panose="02020603050405020304" pitchFamily="18" charset="0"/>
                <a:cs typeface="Times New Roman" panose="02020603050405020304" pitchFamily="18" charset="0"/>
              </a:rPr>
              <a:t>Observing the regime change</a:t>
            </a:r>
            <a:endParaRPr lang="ka-GE" sz="3200" b="1" dirty="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7B57D036-AD34-D569-B442-5ADEC266D071}"/>
              </a:ext>
            </a:extLst>
          </p:cNvPr>
          <p:cNvCxnSpPr>
            <a:cxnSpLocks/>
          </p:cNvCxnSpPr>
          <p:nvPr/>
        </p:nvCxnSpPr>
        <p:spPr>
          <a:xfrm>
            <a:off x="838200" y="784979"/>
            <a:ext cx="5179142" cy="0"/>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7CE82FC9-6074-611C-7588-2BF1FD186498}"/>
              </a:ext>
            </a:extLst>
          </p:cNvPr>
          <p:cNvSpPr txBox="1"/>
          <p:nvPr/>
        </p:nvSpPr>
        <p:spPr>
          <a:xfrm>
            <a:off x="177434" y="1154955"/>
            <a:ext cx="3601935" cy="2554545"/>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By observing the second de-</a:t>
            </a:r>
            <a:r>
              <a:rPr lang="en-US" sz="2000" dirty="0" err="1">
                <a:latin typeface="Times New Roman" panose="02020603050405020304" pitchFamily="18" charset="0"/>
                <a:cs typeface="Times New Roman" panose="02020603050405020304" pitchFamily="18" charset="0"/>
              </a:rPr>
              <a:t>rivative</a:t>
            </a:r>
            <a:r>
              <a:rPr lang="en-US" sz="2000" dirty="0">
                <a:latin typeface="Times New Roman" panose="02020603050405020304" pitchFamily="18" charset="0"/>
                <a:cs typeface="Times New Roman" panose="02020603050405020304" pitchFamily="18" charset="0"/>
              </a:rPr>
              <a:t> of the mean square dis-placement, we can identify the point at which the regime cha-</a:t>
            </a:r>
            <a:r>
              <a:rPr lang="en-US" sz="2000" dirty="0" err="1">
                <a:latin typeface="Times New Roman" panose="02020603050405020304" pitchFamily="18" charset="0"/>
                <a:cs typeface="Times New Roman" panose="02020603050405020304" pitchFamily="18" charset="0"/>
              </a:rPr>
              <a:t>nges</a:t>
            </a:r>
            <a:r>
              <a:rPr lang="en-US" sz="2000" dirty="0">
                <a:latin typeface="Times New Roman" panose="02020603050405020304" pitchFamily="18" charset="0"/>
                <a:cs typeface="Times New Roman" panose="02020603050405020304" pitchFamily="18" charset="0"/>
              </a:rPr>
              <a:t>. This is the moment when the second derivative becomes zero, therefore the time de-</a:t>
            </a:r>
            <a:r>
              <a:rPr lang="en-US" sz="2000" dirty="0" err="1">
                <a:latin typeface="Times New Roman" panose="02020603050405020304" pitchFamily="18" charset="0"/>
                <a:cs typeface="Times New Roman" panose="02020603050405020304" pitchFamily="18" charset="0"/>
              </a:rPr>
              <a:t>pendence</a:t>
            </a:r>
            <a:r>
              <a:rPr lang="en-US" sz="2000" dirty="0">
                <a:latin typeface="Times New Roman" panose="02020603050405020304" pitchFamily="18" charset="0"/>
                <a:cs typeface="Times New Roman" panose="02020603050405020304" pitchFamily="18" charset="0"/>
              </a:rPr>
              <a:t> of ⟨𝑅²⟩ becomes linear</a:t>
            </a:r>
            <a:endParaRPr lang="ka-GE" sz="2000"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7A8ED82-BD94-468A-7470-303A5B5CB843}"/>
                  </a:ext>
                </a:extLst>
              </p:cNvPr>
              <p:cNvSpPr txBox="1"/>
              <p:nvPr/>
            </p:nvSpPr>
            <p:spPr>
              <a:xfrm>
                <a:off x="198761" y="4363147"/>
                <a:ext cx="3512223" cy="163121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We observe that a change in the isotropy factor </a:t>
                </a:r>
                <a14:m>
                  <m:oMath xmlns:m="http://schemas.openxmlformats.org/officeDocument/2006/math">
                    <m:r>
                      <a:rPr lang="en-US" sz="2000" b="0" i="1" smtClean="0">
                        <a:latin typeface="Cambria Math" panose="02040503050406030204" pitchFamily="18" charset="0"/>
                      </a:rPr>
                      <m:t>𝑔</m:t>
                    </m:r>
                    <m:r>
                      <a:rPr lang="en-US" sz="2000" b="0" i="1" smtClean="0">
                        <a:latin typeface="Cambria Math" panose="02040503050406030204" pitchFamily="18" charset="0"/>
                      </a:rPr>
                      <m:t> </m:t>
                    </m:r>
                  </m:oMath>
                </a14:m>
                <a:r>
                  <a:rPr lang="en-US" sz="2000" dirty="0">
                    <a:latin typeface="Times New Roman" panose="02020603050405020304" pitchFamily="18" charset="0"/>
                    <a:cs typeface="Times New Roman" panose="02020603050405020304" pitchFamily="18" charset="0"/>
                  </a:rPr>
                  <a:t>results in a change in the transition time from the ballistic mode to the diffuse mode.</a:t>
                </a:r>
                <a:endParaRPr lang="ka-GE" sz="2000" dirty="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57A8ED82-BD94-468A-7470-303A5B5CB843}"/>
                  </a:ext>
                </a:extLst>
              </p:cNvPr>
              <p:cNvSpPr txBox="1">
                <a:spLocks noRot="1" noChangeAspect="1" noMove="1" noResize="1" noEditPoints="1" noAdjustHandles="1" noChangeArrowheads="1" noChangeShapeType="1" noTextEdit="1"/>
              </p:cNvSpPr>
              <p:nvPr/>
            </p:nvSpPr>
            <p:spPr>
              <a:xfrm>
                <a:off x="198761" y="4363147"/>
                <a:ext cx="3512223" cy="1631216"/>
              </a:xfrm>
              <a:prstGeom prst="rect">
                <a:avLst/>
              </a:prstGeom>
              <a:blipFill>
                <a:blip r:embed="rId2"/>
                <a:stretch>
                  <a:fillRect l="-1910" t="-2247" r="-1736" b="-5618"/>
                </a:stretch>
              </a:blipFill>
            </p:spPr>
            <p:txBody>
              <a:bodyPr/>
              <a:lstStyle/>
              <a:p>
                <a:r>
                  <a:rPr lang="ka-GE">
                    <a:noFill/>
                  </a:rPr>
                  <a:t> </a:t>
                </a:r>
              </a:p>
            </p:txBody>
          </p:sp>
        </mc:Fallback>
      </mc:AlternateContent>
      <p:pic>
        <p:nvPicPr>
          <p:cNvPr id="24" name="Content Placeholder 23">
            <a:extLst>
              <a:ext uri="{FF2B5EF4-FFF2-40B4-BE49-F238E27FC236}">
                <a16:creationId xmlns:a16="http://schemas.microsoft.com/office/drawing/2014/main" id="{88FDA43F-D2EB-6785-463E-8712B236557E}"/>
              </a:ext>
            </a:extLst>
          </p:cNvPr>
          <p:cNvPicPr>
            <a:picLocks noGrp="1" noChangeAspect="1"/>
          </p:cNvPicPr>
          <p:nvPr>
            <p:ph idx="1"/>
          </p:nvPr>
        </p:nvPicPr>
        <p:blipFill rotWithShape="1">
          <a:blip r:embed="rId3">
            <a:extLst>
              <a:ext uri="{96DAC541-7B7A-43D3-8B79-37D633B846F1}">
                <asvg:svgBlip xmlns:asvg="http://schemas.microsoft.com/office/drawing/2016/SVG/main" r:embed="rId4"/>
              </a:ext>
            </a:extLst>
          </a:blip>
          <a:srcRect l="2549" t="6174" r="8574"/>
          <a:stretch/>
        </p:blipFill>
        <p:spPr>
          <a:xfrm>
            <a:off x="3800698" y="970440"/>
            <a:ext cx="4074942" cy="2867892"/>
          </a:xfrm>
        </p:spPr>
      </p:pic>
      <p:pic>
        <p:nvPicPr>
          <p:cNvPr id="28" name="Graphic 27">
            <a:extLst>
              <a:ext uri="{FF2B5EF4-FFF2-40B4-BE49-F238E27FC236}">
                <a16:creationId xmlns:a16="http://schemas.microsoft.com/office/drawing/2014/main" id="{F2C584AA-65E2-8D98-9731-EB8387B0DA4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654" t="5871" r="8847"/>
          <a:stretch/>
        </p:blipFill>
        <p:spPr>
          <a:xfrm>
            <a:off x="7918296" y="959659"/>
            <a:ext cx="4074942" cy="2889454"/>
          </a:xfrm>
          <a:prstGeom prst="rect">
            <a:avLst/>
          </a:prstGeom>
        </p:spPr>
      </p:pic>
      <p:pic>
        <p:nvPicPr>
          <p:cNvPr id="30" name="Graphic 29">
            <a:extLst>
              <a:ext uri="{FF2B5EF4-FFF2-40B4-BE49-F238E27FC236}">
                <a16:creationId xmlns:a16="http://schemas.microsoft.com/office/drawing/2014/main" id="{D9F99458-10A2-BF83-008E-63B82EBC7755}"/>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100" t="5105" r="8297"/>
          <a:stretch/>
        </p:blipFill>
        <p:spPr>
          <a:xfrm>
            <a:off x="3800698" y="3856235"/>
            <a:ext cx="4117598" cy="2867891"/>
          </a:xfrm>
          <a:prstGeom prst="rect">
            <a:avLst/>
          </a:prstGeom>
        </p:spPr>
      </p:pic>
      <p:pic>
        <p:nvPicPr>
          <p:cNvPr id="32" name="Graphic 31">
            <a:extLst>
              <a:ext uri="{FF2B5EF4-FFF2-40B4-BE49-F238E27FC236}">
                <a16:creationId xmlns:a16="http://schemas.microsoft.com/office/drawing/2014/main" id="{6C8EEA2C-8E85-7090-6AD9-0B4B902F01E0}"/>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t="5458" r="8435"/>
          <a:stretch/>
        </p:blipFill>
        <p:spPr>
          <a:xfrm>
            <a:off x="7918296" y="3856235"/>
            <a:ext cx="4074943" cy="2849990"/>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960D694-16D9-1A28-DFFA-AF3CE0690430}"/>
                  </a:ext>
                </a:extLst>
              </p:cNvPr>
              <p:cNvSpPr txBox="1"/>
              <p:nvPr/>
            </p:nvSpPr>
            <p:spPr>
              <a:xfrm>
                <a:off x="4743642" y="1542609"/>
                <a:ext cx="1352358" cy="369332"/>
              </a:xfrm>
              <a:prstGeom prst="rect">
                <a:avLst/>
              </a:prstGeom>
              <a:solidFill>
                <a:srgbClr val="FDF4ED"/>
              </a:solidFill>
              <a:ln w="1905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𝒈</m:t>
                      </m:r>
                      <m:r>
                        <a:rPr lang="en-US" sz="2400" b="1" i="1" smtClean="0">
                          <a:latin typeface="Cambria Math" panose="02040503050406030204" pitchFamily="18" charset="0"/>
                        </a:rPr>
                        <m:t>=</m:t>
                      </m:r>
                      <m:r>
                        <a:rPr lang="en-US" sz="2400" b="1" i="1" smtClean="0">
                          <a:latin typeface="Cambria Math" panose="02040503050406030204" pitchFamily="18" charset="0"/>
                        </a:rPr>
                        <m:t>𝟎</m:t>
                      </m:r>
                      <m:r>
                        <a:rPr lang="en-US" sz="2400" b="1" i="1" smtClean="0">
                          <a:latin typeface="Cambria Math" panose="02040503050406030204" pitchFamily="18" charset="0"/>
                        </a:rPr>
                        <m:t>.</m:t>
                      </m:r>
                      <m:r>
                        <a:rPr lang="en-US" sz="2400" b="1" i="1" smtClean="0">
                          <a:latin typeface="Cambria Math" panose="02040503050406030204" pitchFamily="18" charset="0"/>
                        </a:rPr>
                        <m:t>𝟕𝟓</m:t>
                      </m:r>
                    </m:oMath>
                  </m:oMathPara>
                </a14:m>
                <a:endParaRPr lang="ka-GE" sz="2400" b="1" dirty="0"/>
              </a:p>
            </p:txBody>
          </p:sp>
        </mc:Choice>
        <mc:Fallback xmlns="">
          <p:sp>
            <p:nvSpPr>
              <p:cNvPr id="33" name="TextBox 32">
                <a:extLst>
                  <a:ext uri="{FF2B5EF4-FFF2-40B4-BE49-F238E27FC236}">
                    <a16:creationId xmlns:a16="http://schemas.microsoft.com/office/drawing/2014/main" id="{A960D694-16D9-1A28-DFFA-AF3CE0690430}"/>
                  </a:ext>
                </a:extLst>
              </p:cNvPr>
              <p:cNvSpPr txBox="1">
                <a:spLocks noRot="1" noChangeAspect="1" noMove="1" noResize="1" noEditPoints="1" noAdjustHandles="1" noChangeArrowheads="1" noChangeShapeType="1" noTextEdit="1"/>
              </p:cNvSpPr>
              <p:nvPr/>
            </p:nvSpPr>
            <p:spPr>
              <a:xfrm>
                <a:off x="4743642" y="1542609"/>
                <a:ext cx="1352358" cy="369332"/>
              </a:xfrm>
              <a:prstGeom prst="rect">
                <a:avLst/>
              </a:prstGeom>
              <a:blipFill>
                <a:blip r:embed="rId13"/>
                <a:stretch>
                  <a:fillRect l="-4444" r="-4444" b="-20313"/>
                </a:stretch>
              </a:blipFill>
              <a:ln w="19050">
                <a:solidFill>
                  <a:schemeClr val="tx1"/>
                </a:solidFill>
              </a:ln>
            </p:spPr>
            <p:txBody>
              <a:bodyPr/>
              <a:lstStyle/>
              <a:p>
                <a:r>
                  <a:rPr lang="ka-GE">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71FDAE9-7319-D40E-8CE6-F8974F294731}"/>
                  </a:ext>
                </a:extLst>
              </p:cNvPr>
              <p:cNvSpPr txBox="1"/>
              <p:nvPr/>
            </p:nvSpPr>
            <p:spPr>
              <a:xfrm>
                <a:off x="8818584" y="1542609"/>
                <a:ext cx="1352358" cy="369332"/>
              </a:xfrm>
              <a:prstGeom prst="rect">
                <a:avLst/>
              </a:prstGeom>
              <a:solidFill>
                <a:srgbClr val="FDF4ED"/>
              </a:solidFill>
              <a:ln w="1905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𝒈</m:t>
                      </m:r>
                      <m:r>
                        <a:rPr lang="en-US" sz="2400" b="1" i="1" smtClean="0">
                          <a:latin typeface="Cambria Math" panose="02040503050406030204" pitchFamily="18" charset="0"/>
                        </a:rPr>
                        <m:t>=</m:t>
                      </m:r>
                      <m:r>
                        <a:rPr lang="en-US" sz="2400" b="1" i="1" smtClean="0">
                          <a:latin typeface="Cambria Math" panose="02040503050406030204" pitchFamily="18" charset="0"/>
                        </a:rPr>
                        <m:t>𝟎</m:t>
                      </m:r>
                      <m:r>
                        <a:rPr lang="en-US" sz="2400" b="1" i="1" smtClean="0">
                          <a:latin typeface="Cambria Math" panose="02040503050406030204" pitchFamily="18" charset="0"/>
                        </a:rPr>
                        <m:t>.</m:t>
                      </m:r>
                      <m:r>
                        <a:rPr lang="en-US" sz="2400" b="1" i="1" smtClean="0">
                          <a:latin typeface="Cambria Math" panose="02040503050406030204" pitchFamily="18" charset="0"/>
                        </a:rPr>
                        <m:t>𝟖𝟓</m:t>
                      </m:r>
                    </m:oMath>
                  </m:oMathPara>
                </a14:m>
                <a:endParaRPr lang="ka-GE" sz="2400" b="1" dirty="0"/>
              </a:p>
            </p:txBody>
          </p:sp>
        </mc:Choice>
        <mc:Fallback xmlns="">
          <p:sp>
            <p:nvSpPr>
              <p:cNvPr id="34" name="TextBox 33">
                <a:extLst>
                  <a:ext uri="{FF2B5EF4-FFF2-40B4-BE49-F238E27FC236}">
                    <a16:creationId xmlns:a16="http://schemas.microsoft.com/office/drawing/2014/main" id="{C71FDAE9-7319-D40E-8CE6-F8974F294731}"/>
                  </a:ext>
                </a:extLst>
              </p:cNvPr>
              <p:cNvSpPr txBox="1">
                <a:spLocks noRot="1" noChangeAspect="1" noMove="1" noResize="1" noEditPoints="1" noAdjustHandles="1" noChangeArrowheads="1" noChangeShapeType="1" noTextEdit="1"/>
              </p:cNvSpPr>
              <p:nvPr/>
            </p:nvSpPr>
            <p:spPr>
              <a:xfrm>
                <a:off x="8818584" y="1542609"/>
                <a:ext cx="1352358" cy="369332"/>
              </a:xfrm>
              <a:prstGeom prst="rect">
                <a:avLst/>
              </a:prstGeom>
              <a:blipFill>
                <a:blip r:embed="rId14"/>
                <a:stretch>
                  <a:fillRect l="-4911" r="-4464" b="-20313"/>
                </a:stretch>
              </a:blipFill>
              <a:ln w="19050">
                <a:solidFill>
                  <a:schemeClr val="tx1"/>
                </a:solidFill>
              </a:ln>
            </p:spPr>
            <p:txBody>
              <a:bodyPr/>
              <a:lstStyle/>
              <a:p>
                <a:r>
                  <a:rPr lang="ka-GE">
                    <a:noFill/>
                  </a:rPr>
                  <a:t> </a:t>
                </a:r>
              </a:p>
            </p:txBody>
          </p:sp>
        </mc:Fallback>
      </mc:AlternateContent>
    </p:spTree>
    <p:extLst>
      <p:ext uri="{BB962C8B-B14F-4D97-AF65-F5344CB8AC3E}">
        <p14:creationId xmlns:p14="http://schemas.microsoft.com/office/powerpoint/2010/main" val="612695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22">
            <a:extLst>
              <a:ext uri="{FF2B5EF4-FFF2-40B4-BE49-F238E27FC236}">
                <a16:creationId xmlns:a16="http://schemas.microsoft.com/office/drawing/2014/main" id="{4B835C42-BEDD-CFCB-21E9-03A12338B951}"/>
              </a:ext>
            </a:extLst>
          </p:cNvPr>
          <p:cNvPicPr>
            <a:picLocks noGrp="1" noChangeAspect="1"/>
          </p:cNvPicPr>
          <p:nvPr>
            <p:ph idx="1"/>
          </p:nvPr>
        </p:nvPicPr>
        <p:blipFill rotWithShape="1">
          <a:blip r:embed="rId2">
            <a:extLst>
              <a:ext uri="{96DAC541-7B7A-43D3-8B79-37D633B846F1}">
                <asvg:svgBlip xmlns:asvg="http://schemas.microsoft.com/office/drawing/2016/SVG/main" r:embed="rId3"/>
              </a:ext>
            </a:extLst>
          </a:blip>
          <a:srcRect l="16653" t="3462" r="19594" b="2312"/>
          <a:stretch/>
        </p:blipFill>
        <p:spPr>
          <a:xfrm>
            <a:off x="5801032" y="641367"/>
            <a:ext cx="6114963" cy="4438390"/>
          </a:xfrm>
        </p:spPr>
      </p:pic>
      <p:pic>
        <p:nvPicPr>
          <p:cNvPr id="9" name="Graphic 8">
            <a:extLst>
              <a:ext uri="{FF2B5EF4-FFF2-40B4-BE49-F238E27FC236}">
                <a16:creationId xmlns:a16="http://schemas.microsoft.com/office/drawing/2014/main" id="{489773AF-E877-475C-1386-385AE53DB52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1291" t="6065" r="22097"/>
          <a:stretch/>
        </p:blipFill>
        <p:spPr>
          <a:xfrm>
            <a:off x="276004" y="1005463"/>
            <a:ext cx="5525028" cy="4295224"/>
          </a:xfrm>
          <a:prstGeom prst="rect">
            <a:avLst/>
          </a:prstGeom>
        </p:spPr>
      </p:pic>
      <p:sp>
        <p:nvSpPr>
          <p:cNvPr id="2" name="Title 1">
            <a:extLst>
              <a:ext uri="{FF2B5EF4-FFF2-40B4-BE49-F238E27FC236}">
                <a16:creationId xmlns:a16="http://schemas.microsoft.com/office/drawing/2014/main" id="{505F1D78-9BFD-E5A3-30AF-593C5BA9B019}"/>
              </a:ext>
            </a:extLst>
          </p:cNvPr>
          <p:cNvSpPr>
            <a:spLocks noGrp="1"/>
          </p:cNvSpPr>
          <p:nvPr>
            <p:ph type="title"/>
          </p:nvPr>
        </p:nvSpPr>
        <p:spPr>
          <a:xfrm>
            <a:off x="490985" y="1812"/>
            <a:ext cx="10515600" cy="1003651"/>
          </a:xfrm>
        </p:spPr>
        <p:txBody>
          <a:bodyPr>
            <a:normAutofit/>
          </a:bodyPr>
          <a:lstStyle/>
          <a:p>
            <a:pPr>
              <a:lnSpc>
                <a:spcPct val="100000"/>
              </a:lnSpc>
            </a:pPr>
            <a:r>
              <a:rPr lang="en-US" sz="3600" b="1" dirty="0">
                <a:latin typeface="Times New Roman" panose="02020603050405020304" pitchFamily="18" charset="0"/>
                <a:cs typeface="Times New Roman" panose="02020603050405020304" pitchFamily="18" charset="0"/>
              </a:rPr>
              <a:t>Calculating diffusion coefficient</a:t>
            </a:r>
            <a:br>
              <a:rPr lang="ka-GE" sz="3200" dirty="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Analytical and Numerical solutions</a:t>
            </a:r>
            <a:endParaRPr lang="ka-GE" sz="3200" i="1" dirty="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895C15E-521A-3F51-DDB8-1EA4A3A64F52}"/>
              </a:ext>
            </a:extLst>
          </p:cNvPr>
          <p:cNvCxnSpPr>
            <a:cxnSpLocks/>
          </p:cNvCxnSpPr>
          <p:nvPr/>
        </p:nvCxnSpPr>
        <p:spPr>
          <a:xfrm>
            <a:off x="524294" y="916972"/>
            <a:ext cx="5152417" cy="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482D311-4B3C-6C43-5142-E99657360EB1}"/>
                  </a:ext>
                </a:extLst>
              </p:cNvPr>
              <p:cNvSpPr txBox="1"/>
              <p:nvPr/>
            </p:nvSpPr>
            <p:spPr>
              <a:xfrm>
                <a:off x="7043806" y="2307868"/>
                <a:ext cx="1814707" cy="314766"/>
              </a:xfrm>
              <a:prstGeom prst="rect">
                <a:avLst/>
              </a:prstGeom>
              <a:solidFill>
                <a:srgbClr val="FDF4ED"/>
              </a:solidFill>
              <a:ln w="19050"/>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𝝈</m:t>
                      </m:r>
                      <m:r>
                        <a:rPr lang="en-US" sz="2000" b="1" i="1" smtClean="0">
                          <a:latin typeface="Cambria Math" panose="02040503050406030204" pitchFamily="18" charset="0"/>
                        </a:rPr>
                        <m:t>=</m:t>
                      </m:r>
                      <m:r>
                        <a:rPr lang="ka-GE" sz="2000" b="1" i="1" smtClean="0">
                          <a:latin typeface="Cambria Math" panose="02040503050406030204" pitchFamily="18" charset="0"/>
                        </a:rPr>
                        <m:t>𝟓</m:t>
                      </m:r>
                      <m:r>
                        <a:rPr lang="ka-GE" sz="2000" b="1" i="1" smtClean="0">
                          <a:latin typeface="Cambria Math" panose="02040503050406030204" pitchFamily="18" charset="0"/>
                        </a:rPr>
                        <m:t>.</m:t>
                      </m:r>
                      <m:r>
                        <a:rPr lang="ka-GE" sz="2000" b="1" i="1" smtClean="0">
                          <a:latin typeface="Cambria Math" panose="02040503050406030204" pitchFamily="18" charset="0"/>
                        </a:rPr>
                        <m:t>𝟔</m:t>
                      </m:r>
                      <m:r>
                        <a:rPr lang="ka-GE" sz="2000" b="1" i="1" smtClean="0">
                          <a:latin typeface="Cambria Math" panose="02040503050406030204" pitchFamily="18" charset="0"/>
                          <a:ea typeface="Cambria Math" panose="02040503050406030204" pitchFamily="18" charset="0"/>
                        </a:rPr>
                        <m:t>×</m:t>
                      </m:r>
                      <m:r>
                        <a:rPr lang="ka-GE" sz="2000" b="1" i="1" smtClean="0">
                          <a:latin typeface="Cambria Math" panose="02040503050406030204" pitchFamily="18" charset="0"/>
                          <a:ea typeface="Cambria Math" panose="02040503050406030204" pitchFamily="18" charset="0"/>
                        </a:rPr>
                        <m:t>𝟏</m:t>
                      </m:r>
                      <m:sSup>
                        <m:sSupPr>
                          <m:ctrlPr>
                            <a:rPr lang="ka-GE" sz="2000" b="1" i="1" smtClean="0">
                              <a:latin typeface="Cambria Math" panose="02040503050406030204" pitchFamily="18" charset="0"/>
                              <a:ea typeface="Cambria Math" panose="02040503050406030204" pitchFamily="18" charset="0"/>
                            </a:rPr>
                          </m:ctrlPr>
                        </m:sSupPr>
                        <m:e>
                          <m:r>
                            <a:rPr lang="ka-GE" sz="2000" b="1" i="1" smtClean="0">
                              <a:latin typeface="Cambria Math" panose="02040503050406030204" pitchFamily="18" charset="0"/>
                              <a:ea typeface="Cambria Math" panose="02040503050406030204" pitchFamily="18" charset="0"/>
                            </a:rPr>
                            <m:t>𝟎</m:t>
                          </m:r>
                        </m:e>
                        <m:sup>
                          <m:r>
                            <a:rPr lang="ka-GE" sz="2000" b="1" i="1" smtClean="0">
                              <a:latin typeface="Cambria Math" panose="02040503050406030204" pitchFamily="18" charset="0"/>
                              <a:ea typeface="Cambria Math" panose="02040503050406030204" pitchFamily="18" charset="0"/>
                            </a:rPr>
                            <m:t>−</m:t>
                          </m:r>
                          <m:r>
                            <a:rPr lang="ka-GE" sz="2000" b="1" i="1" smtClean="0">
                              <a:latin typeface="Cambria Math" panose="02040503050406030204" pitchFamily="18" charset="0"/>
                              <a:ea typeface="Cambria Math" panose="02040503050406030204" pitchFamily="18" charset="0"/>
                            </a:rPr>
                            <m:t>𝟑</m:t>
                          </m:r>
                        </m:sup>
                      </m:sSup>
                    </m:oMath>
                  </m:oMathPara>
                </a14:m>
                <a:endParaRPr lang="ka-GE" sz="2000" b="1" dirty="0"/>
              </a:p>
            </p:txBody>
          </p:sp>
        </mc:Choice>
        <mc:Fallback xmlns="">
          <p:sp>
            <p:nvSpPr>
              <p:cNvPr id="11" name="TextBox 10">
                <a:extLst>
                  <a:ext uri="{FF2B5EF4-FFF2-40B4-BE49-F238E27FC236}">
                    <a16:creationId xmlns:a16="http://schemas.microsoft.com/office/drawing/2014/main" id="{B482D311-4B3C-6C43-5142-E99657360EB1}"/>
                  </a:ext>
                </a:extLst>
              </p:cNvPr>
              <p:cNvSpPr txBox="1">
                <a:spLocks noRot="1" noChangeAspect="1" noMove="1" noResize="1" noEditPoints="1" noAdjustHandles="1" noChangeArrowheads="1" noChangeShapeType="1" noTextEdit="1"/>
              </p:cNvSpPr>
              <p:nvPr/>
            </p:nvSpPr>
            <p:spPr>
              <a:xfrm>
                <a:off x="7043806" y="2307868"/>
                <a:ext cx="1814707" cy="314766"/>
              </a:xfrm>
              <a:prstGeom prst="rect">
                <a:avLst/>
              </a:prstGeom>
              <a:blipFill>
                <a:blip r:embed="rId6"/>
                <a:stretch>
                  <a:fillRect l="-1329" t="-1852" r="-664" b="-3704"/>
                </a:stretch>
              </a:blipFill>
              <a:ln w="19050"/>
            </p:spPr>
            <p:txBody>
              <a:bodyPr/>
              <a:lstStyle/>
              <a:p>
                <a:r>
                  <a:rPr lang="ka-GE">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AD3DA87-2DDD-0970-26EF-B1E0685EA5CE}"/>
                  </a:ext>
                </a:extLst>
              </p:cNvPr>
              <p:cNvSpPr txBox="1"/>
              <p:nvPr/>
            </p:nvSpPr>
            <p:spPr>
              <a:xfrm>
                <a:off x="6177137" y="5091365"/>
                <a:ext cx="5958348" cy="1358898"/>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In the case of normal diffusion, the diffusion coefficient calculated numerically by us coincided with the theoretically determined diffusion coefficient for the scattering medium</a:t>
                </a:r>
                <a:r>
                  <a:rPr lang="ka-GE" dirty="0">
                    <a:cs typeface="Times New Roman" panose="02020603050405020304" pitchFamily="18" charset="0"/>
                  </a:rPr>
                  <a:t>: </a:t>
                </a:r>
                <a14:m>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sSub>
                          <m:sSubPr>
                            <m:ctrlPr>
                              <a:rPr lang="en-US"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𝑠</m:t>
                            </m:r>
                          </m:sub>
                        </m:sSub>
                        <m:d>
                          <m:dPr>
                            <m:ctrlPr>
                              <a:rPr lang="en-US"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𝑔</m:t>
                            </m:r>
                          </m:e>
                        </m:d>
                      </m:den>
                    </m:f>
                    <m:r>
                      <a:rPr lang="en-US" b="0" i="1" smtClean="0">
                        <a:latin typeface="Cambria Math" panose="02040503050406030204" pitchFamily="18" charset="0"/>
                      </a:rPr>
                      <m:t> </m:t>
                    </m:r>
                  </m:oMath>
                </a14:m>
                <a:endParaRPr lang="ka-GE" dirty="0"/>
              </a:p>
            </p:txBody>
          </p:sp>
        </mc:Choice>
        <mc:Fallback xmlns="">
          <p:sp>
            <p:nvSpPr>
              <p:cNvPr id="14" name="TextBox 13">
                <a:extLst>
                  <a:ext uri="{FF2B5EF4-FFF2-40B4-BE49-F238E27FC236}">
                    <a16:creationId xmlns:a16="http://schemas.microsoft.com/office/drawing/2014/main" id="{FAD3DA87-2DDD-0970-26EF-B1E0685EA5CE}"/>
                  </a:ext>
                </a:extLst>
              </p:cNvPr>
              <p:cNvSpPr txBox="1">
                <a:spLocks noRot="1" noChangeAspect="1" noMove="1" noResize="1" noEditPoints="1" noAdjustHandles="1" noChangeArrowheads="1" noChangeShapeType="1" noTextEdit="1"/>
              </p:cNvSpPr>
              <p:nvPr/>
            </p:nvSpPr>
            <p:spPr>
              <a:xfrm>
                <a:off x="6177137" y="5091365"/>
                <a:ext cx="5958348" cy="1358898"/>
              </a:xfrm>
              <a:prstGeom prst="rect">
                <a:avLst/>
              </a:prstGeom>
              <a:blipFill>
                <a:blip r:embed="rId7"/>
                <a:stretch>
                  <a:fillRect t="-2242"/>
                </a:stretch>
              </a:blipFill>
            </p:spPr>
            <p:txBody>
              <a:bodyPr/>
              <a:lstStyle/>
              <a:p>
                <a:r>
                  <a:rPr lang="ka-G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FA01451-C0CA-0807-B7C9-9CE3AABF8F89}"/>
                  </a:ext>
                </a:extLst>
              </p:cNvPr>
              <p:cNvSpPr txBox="1"/>
              <p:nvPr/>
            </p:nvSpPr>
            <p:spPr>
              <a:xfrm>
                <a:off x="337988" y="5278871"/>
                <a:ext cx="5525027" cy="1200329"/>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We calculated the diffusion coefficient using a Monte Carlo simulation based on the formula describing the dependence of mean square displacement on time:</a:t>
                </a:r>
                <a:endParaRPr lang="en-US" b="0" i="1" dirty="0">
                  <a:latin typeface="Times New Roman" panose="02020603050405020304" pitchFamily="18" charset="0"/>
                  <a:ea typeface="Cambria Math" panose="020405030504060302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 </m:t>
                      </m:r>
                      <m:sSup>
                        <m:sSupPr>
                          <m:ctrlPr>
                            <a:rPr lang="en-US"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m:t>
                          </m:r>
                        </m:sup>
                      </m:sSup>
                      <m:r>
                        <a:rPr lang="en-US" b="0" i="1" smtClean="0">
                          <a:latin typeface="Cambria Math" panose="02040503050406030204" pitchFamily="18" charset="0"/>
                        </a:rPr>
                        <m:t>≻  =2</m:t>
                      </m:r>
                      <m:r>
                        <a:rPr lang="en-US" b="0" i="1" smtClean="0">
                          <a:latin typeface="Cambria Math" panose="02040503050406030204" pitchFamily="18" charset="0"/>
                        </a:rPr>
                        <m:t>𝑑𝐷𝑡</m:t>
                      </m:r>
                      <m:r>
                        <a:rPr lang="en-US" b="0" i="1" smtClean="0">
                          <a:latin typeface="Cambria Math" panose="02040503050406030204" pitchFamily="18" charset="0"/>
                        </a:rPr>
                        <m:t>  </m:t>
                      </m:r>
                    </m:oMath>
                  </m:oMathPara>
                </a14:m>
                <a:endParaRPr lang="en-US" dirty="0"/>
              </a:p>
            </p:txBody>
          </p:sp>
        </mc:Choice>
        <mc:Fallback xmlns="">
          <p:sp>
            <p:nvSpPr>
              <p:cNvPr id="15" name="TextBox 14">
                <a:extLst>
                  <a:ext uri="{FF2B5EF4-FFF2-40B4-BE49-F238E27FC236}">
                    <a16:creationId xmlns:a16="http://schemas.microsoft.com/office/drawing/2014/main" id="{6FA01451-C0CA-0807-B7C9-9CE3AABF8F89}"/>
                  </a:ext>
                </a:extLst>
              </p:cNvPr>
              <p:cNvSpPr txBox="1">
                <a:spLocks noRot="1" noChangeAspect="1" noMove="1" noResize="1" noEditPoints="1" noAdjustHandles="1" noChangeArrowheads="1" noChangeShapeType="1" noTextEdit="1"/>
              </p:cNvSpPr>
              <p:nvPr/>
            </p:nvSpPr>
            <p:spPr>
              <a:xfrm>
                <a:off x="337988" y="5278871"/>
                <a:ext cx="5525027" cy="1200329"/>
              </a:xfrm>
              <a:prstGeom prst="rect">
                <a:avLst/>
              </a:prstGeom>
              <a:blipFill>
                <a:blip r:embed="rId8"/>
                <a:stretch>
                  <a:fillRect l="-882" t="-3046" r="-882"/>
                </a:stretch>
              </a:blipFill>
            </p:spPr>
            <p:txBody>
              <a:bodyPr/>
              <a:lstStyle/>
              <a:p>
                <a:r>
                  <a:rPr lang="ka-GE">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D3DD184-A2D3-47BF-FA5E-2587D089307B}"/>
                  </a:ext>
                </a:extLst>
              </p:cNvPr>
              <p:cNvSpPr txBox="1"/>
              <p:nvPr/>
            </p:nvSpPr>
            <p:spPr>
              <a:xfrm>
                <a:off x="3156668" y="5064220"/>
                <a:ext cx="25795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𝑵</m:t>
                      </m:r>
                    </m:oMath>
                  </m:oMathPara>
                </a14:m>
                <a:endParaRPr lang="ka-GE" sz="2000" b="1" dirty="0"/>
              </a:p>
            </p:txBody>
          </p:sp>
        </mc:Choice>
        <mc:Fallback xmlns="">
          <p:sp>
            <p:nvSpPr>
              <p:cNvPr id="5" name="TextBox 4">
                <a:extLst>
                  <a:ext uri="{FF2B5EF4-FFF2-40B4-BE49-F238E27FC236}">
                    <a16:creationId xmlns:a16="http://schemas.microsoft.com/office/drawing/2014/main" id="{ED3DD184-A2D3-47BF-FA5E-2587D089307B}"/>
                  </a:ext>
                </a:extLst>
              </p:cNvPr>
              <p:cNvSpPr txBox="1">
                <a:spLocks noRot="1" noChangeAspect="1" noMove="1" noResize="1" noEditPoints="1" noAdjustHandles="1" noChangeArrowheads="1" noChangeShapeType="1" noTextEdit="1"/>
              </p:cNvSpPr>
              <p:nvPr/>
            </p:nvSpPr>
            <p:spPr>
              <a:xfrm>
                <a:off x="3156668" y="5064220"/>
                <a:ext cx="257955" cy="307777"/>
              </a:xfrm>
              <a:prstGeom prst="rect">
                <a:avLst/>
              </a:prstGeom>
              <a:blipFill>
                <a:blip r:embed="rId9"/>
                <a:stretch>
                  <a:fillRect l="-23810" r="-21429" b="-6000"/>
                </a:stretch>
              </a:blipFill>
            </p:spPr>
            <p:txBody>
              <a:bodyPr/>
              <a:lstStyle/>
              <a:p>
                <a:r>
                  <a:rPr lang="ka-GE">
                    <a:noFill/>
                  </a:rPr>
                  <a:t> </a:t>
                </a:r>
              </a:p>
            </p:txBody>
          </p:sp>
        </mc:Fallback>
      </mc:AlternateContent>
      <p:sp>
        <p:nvSpPr>
          <p:cNvPr id="7" name="TextBox 6">
            <a:extLst>
              <a:ext uri="{FF2B5EF4-FFF2-40B4-BE49-F238E27FC236}">
                <a16:creationId xmlns:a16="http://schemas.microsoft.com/office/drawing/2014/main" id="{A9902272-ECB5-61D3-100E-03CF75F6E378}"/>
              </a:ext>
            </a:extLst>
          </p:cNvPr>
          <p:cNvSpPr txBox="1"/>
          <p:nvPr/>
        </p:nvSpPr>
        <p:spPr>
          <a:xfrm>
            <a:off x="5114552" y="6469880"/>
            <a:ext cx="7124885" cy="338554"/>
          </a:xfrm>
          <a:prstGeom prst="rect">
            <a:avLst/>
          </a:prstGeom>
          <a:noFill/>
        </p:spPr>
        <p:txBody>
          <a:bodyPr wrap="square" rtlCol="0">
            <a:spAutoFit/>
          </a:bodyPr>
          <a:lstStyle/>
          <a:p>
            <a:r>
              <a:rPr lang="ka-GE" sz="1600" i="1" kern="100" dirty="0" err="1">
                <a:effectLst/>
                <a:latin typeface="Sylfaen" panose="010A0502050306030303" pitchFamily="18" charset="0"/>
                <a:ea typeface="Calibri" panose="020F0502020204030204" pitchFamily="34" charset="0"/>
                <a:cs typeface="Times New Roman" panose="02020603050405020304" pitchFamily="18" charset="0"/>
              </a:rPr>
              <a:t>Photon</a:t>
            </a:r>
            <a:r>
              <a:rPr lang="ka-GE" sz="1600" i="1"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600" i="1" kern="100" dirty="0" err="1">
                <a:effectLst/>
                <a:latin typeface="Sylfaen" panose="010A0502050306030303" pitchFamily="18" charset="0"/>
                <a:ea typeface="Calibri" panose="020F0502020204030204" pitchFamily="34" charset="0"/>
                <a:cs typeface="Times New Roman" panose="02020603050405020304" pitchFamily="18" charset="0"/>
              </a:rPr>
              <a:t>diffusion</a:t>
            </a:r>
            <a:r>
              <a:rPr lang="ka-GE" sz="1600" i="1"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600" i="1" kern="100" dirty="0" err="1">
                <a:effectLst/>
                <a:latin typeface="Sylfaen" panose="010A0502050306030303" pitchFamily="18" charset="0"/>
                <a:ea typeface="Calibri" panose="020F0502020204030204" pitchFamily="34" charset="0"/>
                <a:cs typeface="Times New Roman" panose="02020603050405020304" pitchFamily="18" charset="0"/>
              </a:rPr>
              <a:t>coefficient</a:t>
            </a:r>
            <a:r>
              <a:rPr lang="ka-GE" sz="1600" i="1"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600" i="1" kern="100" dirty="0" err="1">
                <a:effectLst/>
                <a:latin typeface="Sylfaen" panose="010A0502050306030303" pitchFamily="18" charset="0"/>
                <a:ea typeface="Calibri" panose="020F0502020204030204" pitchFamily="34" charset="0"/>
                <a:cs typeface="Times New Roman" panose="02020603050405020304" pitchFamily="18" charset="0"/>
              </a:rPr>
              <a:t>in</a:t>
            </a:r>
            <a:r>
              <a:rPr lang="ka-GE" sz="1600" i="1"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600" i="1" kern="100" dirty="0" err="1">
                <a:effectLst/>
                <a:latin typeface="Sylfaen" panose="010A0502050306030303" pitchFamily="18" charset="0"/>
                <a:ea typeface="Calibri" panose="020F0502020204030204" pitchFamily="34" charset="0"/>
                <a:cs typeface="Times New Roman" panose="02020603050405020304" pitchFamily="18" charset="0"/>
              </a:rPr>
              <a:t>scattering</a:t>
            </a:r>
            <a:r>
              <a:rPr lang="ka-GE" sz="1600" i="1"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600" i="1" kern="100" dirty="0" err="1">
                <a:effectLst/>
                <a:latin typeface="Sylfaen" panose="010A0502050306030303" pitchFamily="18" charset="0"/>
                <a:ea typeface="Calibri" panose="020F0502020204030204" pitchFamily="34" charset="0"/>
                <a:cs typeface="Times New Roman" panose="02020603050405020304" pitchFamily="18" charset="0"/>
              </a:rPr>
              <a:t>and</a:t>
            </a:r>
            <a:r>
              <a:rPr lang="ka-GE" sz="1600" i="1"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600" i="1" kern="100" dirty="0" err="1">
                <a:effectLst/>
                <a:latin typeface="Sylfaen" panose="010A0502050306030303" pitchFamily="18" charset="0"/>
                <a:ea typeface="Calibri" panose="020F0502020204030204" pitchFamily="34" charset="0"/>
                <a:cs typeface="Times New Roman" panose="02020603050405020304" pitchFamily="18" charset="0"/>
              </a:rPr>
              <a:t>absorbing</a:t>
            </a:r>
            <a:r>
              <a:rPr lang="ka-GE" sz="1600" i="1"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600" i="1" kern="100" dirty="0" err="1">
                <a:effectLst/>
                <a:latin typeface="Sylfaen" panose="010A0502050306030303" pitchFamily="18" charset="0"/>
                <a:ea typeface="Calibri" panose="020F0502020204030204" pitchFamily="34" charset="0"/>
                <a:cs typeface="Times New Roman" panose="02020603050405020304" pitchFamily="18" charset="0"/>
              </a:rPr>
              <a:t>media</a:t>
            </a:r>
            <a:r>
              <a:rPr lang="ka-GE" sz="1600" i="1" kern="100" dirty="0">
                <a:effectLst/>
                <a:latin typeface="Sylfaen" panose="010A0502050306030303" pitchFamily="18" charset="0"/>
                <a:ea typeface="Calibri" panose="020F0502020204030204" pitchFamily="34" charset="0"/>
                <a:cs typeface="Times New Roman" panose="02020603050405020304" pitchFamily="18" charset="0"/>
              </a:rPr>
              <a:t>. </a:t>
            </a:r>
            <a:r>
              <a:rPr lang="ka-GE" sz="1600" b="1" i="1" u="sng" kern="100" dirty="0" err="1">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10"/>
              </a:rPr>
              <a:t>Romain</a:t>
            </a:r>
            <a:r>
              <a:rPr lang="ka-GE" sz="1600" b="1" i="1" u="sng" kern="100" dirty="0">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10"/>
              </a:rPr>
              <a:t> </a:t>
            </a:r>
            <a:r>
              <a:rPr lang="ka-GE" sz="1600" b="1" i="1" u="sng" kern="100" dirty="0" err="1">
                <a:solidFill>
                  <a:srgbClr val="0563C1"/>
                </a:solidFill>
                <a:effectLst/>
                <a:latin typeface="Sylfaen" panose="010A0502050306030303" pitchFamily="18" charset="0"/>
                <a:ea typeface="Calibri" panose="020F0502020204030204" pitchFamily="34" charset="0"/>
                <a:cs typeface="Times New Roman" panose="02020603050405020304" pitchFamily="18" charset="0"/>
                <a:hlinkClick r:id="rId10"/>
              </a:rPr>
              <a:t>Pierrat</a:t>
            </a:r>
            <a:r>
              <a:rPr lang="ka-GE" sz="1600" b="1" i="1" kern="100" baseline="30000" dirty="0">
                <a:effectLst/>
                <a:latin typeface="Sylfaen" panose="010A0502050306030303" pitchFamily="18" charset="0"/>
                <a:ea typeface="Calibri" panose="020F0502020204030204" pitchFamily="34" charset="0"/>
                <a:cs typeface="Times New Roman" panose="02020603050405020304" pitchFamily="18" charset="0"/>
              </a:rPr>
              <a:t> </a:t>
            </a:r>
            <a:endParaRPr lang="ka-GE" sz="1600" b="1" i="1" dirty="0"/>
          </a:p>
        </p:txBody>
      </p:sp>
      <p:sp>
        <p:nvSpPr>
          <p:cNvPr id="10" name="Rectangle 9">
            <a:extLst>
              <a:ext uri="{FF2B5EF4-FFF2-40B4-BE49-F238E27FC236}">
                <a16:creationId xmlns:a16="http://schemas.microsoft.com/office/drawing/2014/main" id="{31E12C76-CC3B-9622-A835-F6E85371DF62}"/>
              </a:ext>
            </a:extLst>
          </p:cNvPr>
          <p:cNvSpPr/>
          <p:nvPr/>
        </p:nvSpPr>
        <p:spPr>
          <a:xfrm>
            <a:off x="5171609" y="6470780"/>
            <a:ext cx="6794090" cy="328363"/>
          </a:xfrm>
          <a:prstGeom prst="rect">
            <a:avLst/>
          </a:prstGeom>
          <a:no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ka-GE"/>
          </a:p>
        </p:txBody>
      </p:sp>
    </p:spTree>
    <p:extLst>
      <p:ext uri="{BB962C8B-B14F-4D97-AF65-F5344CB8AC3E}">
        <p14:creationId xmlns:p14="http://schemas.microsoft.com/office/powerpoint/2010/main" val="130393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32204-9D66-4474-3F94-0D9811E1A255}"/>
              </a:ext>
            </a:extLst>
          </p:cNvPr>
          <p:cNvSpPr>
            <a:spLocks noGrp="1"/>
          </p:cNvSpPr>
          <p:nvPr>
            <p:ph type="title"/>
          </p:nvPr>
        </p:nvSpPr>
        <p:spPr>
          <a:xfrm>
            <a:off x="838200" y="1"/>
            <a:ext cx="10515600" cy="983226"/>
          </a:xfrm>
        </p:spPr>
        <p:txBody>
          <a:bodyPr>
            <a:normAutofit/>
          </a:bodyPr>
          <a:lstStyle/>
          <a:p>
            <a:pPr>
              <a:lnSpc>
                <a:spcPct val="100000"/>
              </a:lnSpc>
            </a:pPr>
            <a:r>
              <a:rPr lang="en-US" sz="3600" b="1" dirty="0">
                <a:latin typeface="Times New Roman" panose="02020603050405020304" pitchFamily="18" charset="0"/>
                <a:cs typeface="Times New Roman" panose="02020603050405020304" pitchFamily="18" charset="0"/>
              </a:rPr>
              <a:t>Skin model</a:t>
            </a:r>
            <a:br>
              <a:rPr lang="en-US" sz="3600"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And it’s optical characteristics</a:t>
            </a:r>
            <a:endParaRPr lang="ka-GE" sz="3600" i="1" dirty="0">
              <a:cs typeface="Times New Roman" panose="02020603050405020304" pitchFamily="18" charset="0"/>
            </a:endParaRPr>
          </a:p>
        </p:txBody>
      </p:sp>
      <p:cxnSp>
        <p:nvCxnSpPr>
          <p:cNvPr id="4" name="Straight Connector 3">
            <a:extLst>
              <a:ext uri="{FF2B5EF4-FFF2-40B4-BE49-F238E27FC236}">
                <a16:creationId xmlns:a16="http://schemas.microsoft.com/office/drawing/2014/main" id="{F784CF1F-FAB9-F5E6-BA0B-F410CF6B43D8}"/>
              </a:ext>
            </a:extLst>
          </p:cNvPr>
          <p:cNvCxnSpPr>
            <a:cxnSpLocks/>
          </p:cNvCxnSpPr>
          <p:nvPr/>
        </p:nvCxnSpPr>
        <p:spPr>
          <a:xfrm>
            <a:off x="838200" y="983227"/>
            <a:ext cx="5503606" cy="0"/>
          </a:xfrm>
          <a:prstGeom prst="line">
            <a:avLst/>
          </a:prstGeom>
        </p:spPr>
        <p:style>
          <a:lnRef idx="3">
            <a:schemeClr val="dk1"/>
          </a:lnRef>
          <a:fillRef idx="0">
            <a:schemeClr val="dk1"/>
          </a:fillRef>
          <a:effectRef idx="2">
            <a:schemeClr val="dk1"/>
          </a:effectRef>
          <a:fontRef idx="minor">
            <a:schemeClr val="tx1"/>
          </a:fontRef>
        </p:style>
      </p:cxnSp>
      <p:pic>
        <p:nvPicPr>
          <p:cNvPr id="10" name="Content Placeholder 9">
            <a:extLst>
              <a:ext uri="{FF2B5EF4-FFF2-40B4-BE49-F238E27FC236}">
                <a16:creationId xmlns:a16="http://schemas.microsoft.com/office/drawing/2014/main" id="{0AE925A5-FB6D-BAFA-189F-8EA20207127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013" t="7244" r="4700" b="3503"/>
          <a:stretch/>
        </p:blipFill>
        <p:spPr>
          <a:xfrm>
            <a:off x="241139" y="1198306"/>
            <a:ext cx="6697728" cy="4461387"/>
          </a:xfrm>
          <a:solidFill>
            <a:schemeClr val="accent2">
              <a:lumMod val="20000"/>
              <a:lumOff val="80000"/>
            </a:schemeClr>
          </a:solidFill>
        </p:spPr>
      </p:pic>
      <p:pic>
        <p:nvPicPr>
          <p:cNvPr id="15" name="Picture 14">
            <a:extLst>
              <a:ext uri="{FF2B5EF4-FFF2-40B4-BE49-F238E27FC236}">
                <a16:creationId xmlns:a16="http://schemas.microsoft.com/office/drawing/2014/main" id="{7AB21D0D-F8AE-927E-4670-16CC0E0E8DAE}"/>
              </a:ext>
            </a:extLst>
          </p:cNvPr>
          <p:cNvPicPr>
            <a:picLocks noChangeAspect="1"/>
          </p:cNvPicPr>
          <p:nvPr/>
        </p:nvPicPr>
        <p:blipFill rotWithShape="1">
          <a:blip r:embed="rId3">
            <a:extLst>
              <a:ext uri="{28A0092B-C50C-407E-A947-70E740481C1C}">
                <a14:useLocalDpi xmlns:a14="http://schemas.microsoft.com/office/drawing/2010/main" val="0"/>
              </a:ext>
            </a:extLst>
          </a:blip>
          <a:srcRect l="33468" t="16841" r="29193" b="18735"/>
          <a:stretch/>
        </p:blipFill>
        <p:spPr>
          <a:xfrm>
            <a:off x="4767403" y="2400530"/>
            <a:ext cx="2240854" cy="2056937"/>
          </a:xfrm>
          <a:prstGeom prst="rect">
            <a:avLst/>
          </a:prstGeom>
        </p:spPr>
      </p:pic>
      <p:sp>
        <p:nvSpPr>
          <p:cNvPr id="16" name="TextBox 15">
            <a:extLst>
              <a:ext uri="{FF2B5EF4-FFF2-40B4-BE49-F238E27FC236}">
                <a16:creationId xmlns:a16="http://schemas.microsoft.com/office/drawing/2014/main" id="{3CA387FE-A2B9-2F4E-DBB8-0A3B052E4FE6}"/>
              </a:ext>
            </a:extLst>
          </p:cNvPr>
          <p:cNvSpPr txBox="1"/>
          <p:nvPr/>
        </p:nvSpPr>
        <p:spPr>
          <a:xfrm>
            <a:off x="1661430" y="5860696"/>
            <a:ext cx="4012637" cy="400110"/>
          </a:xfrm>
          <a:prstGeom prst="rect">
            <a:avLst/>
          </a:prstGeom>
          <a:noFill/>
        </p:spPr>
        <p:txBody>
          <a:bodyPr wrap="none" rtlCol="0">
            <a:spAutoFit/>
          </a:bodyPr>
          <a:lstStyle/>
          <a:p>
            <a:r>
              <a:rPr lang="en-US" sz="2000" b="1" i="1" dirty="0">
                <a:solidFill>
                  <a:schemeClr val="accent2">
                    <a:lumMod val="50000"/>
                  </a:schemeClr>
                </a:solidFill>
                <a:latin typeface="Times New Roman" panose="02020603050405020304" pitchFamily="18" charset="0"/>
                <a:cs typeface="Times New Roman" panose="02020603050405020304" pitchFamily="18" charset="0"/>
              </a:rPr>
              <a:t>Four layer model of the human skin</a:t>
            </a:r>
            <a:endParaRPr lang="ka-GE" sz="2000" b="1" i="1" dirty="0">
              <a:solidFill>
                <a:schemeClr val="accent2">
                  <a:lumMod val="50000"/>
                </a:schemeClr>
              </a:solidFill>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6DBF55D-DDE3-E9B2-DDBD-A86BF390E97F}"/>
                  </a:ext>
                </a:extLst>
              </p:cNvPr>
              <p:cNvSpPr txBox="1"/>
              <p:nvPr/>
            </p:nvSpPr>
            <p:spPr>
              <a:xfrm>
                <a:off x="7198193" y="610062"/>
                <a:ext cx="4716770" cy="2031325"/>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Each layer has assigned optical characteristics, including the scattering coefficient</a:t>
                </a:r>
                <a14:m>
                  <m:oMath xmlns:m="http://schemas.openxmlformats.org/officeDocument/2006/math">
                    <m:r>
                      <a:rPr lang="en-US" b="0" i="0" smtClean="0">
                        <a:latin typeface="Cambria Math" panose="02040503050406030204" pitchFamily="18" charset="0"/>
                        <a:cs typeface="Times New Roman" panose="02020603050405020304" pitchFamily="18" charset="0"/>
                      </a:rPr>
                      <m:t> − </m:t>
                    </m:r>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𝜇</m:t>
                        </m:r>
                      </m:e>
                      <m:sub>
                        <m:r>
                          <a:rPr lang="en-US" b="0" i="1" smtClean="0">
                            <a:latin typeface="Cambria Math" panose="02040503050406030204" pitchFamily="18" charset="0"/>
                            <a:cs typeface="Times New Roman" panose="02020603050405020304" pitchFamily="18" charset="0"/>
                          </a:rPr>
                          <m:t>𝑠</m:t>
                        </m:r>
                      </m:sub>
                    </m:sSub>
                  </m:oMath>
                </a14:m>
                <a:r>
                  <a:rPr lang="en-US" dirty="0">
                    <a:latin typeface="Times New Roman" panose="02020603050405020304" pitchFamily="18" charset="0"/>
                    <a:cs typeface="Times New Roman" panose="02020603050405020304" pitchFamily="18" charset="0"/>
                  </a:rPr>
                  <a:t>, absorption coefficient </a:t>
                </a:r>
                <a14:m>
                  <m:oMath xmlns:m="http://schemas.openxmlformats.org/officeDocument/2006/math">
                    <m:r>
                      <a:rPr lang="en-US" b="0" i="1" smtClean="0">
                        <a:latin typeface="Cambria Math" panose="02040503050406030204" pitchFamily="18" charset="0"/>
                        <a:cs typeface="Times New Roman" panose="02020603050405020304" pitchFamily="18" charset="0"/>
                      </a:rPr>
                      <m:t> − </m:t>
                    </m:r>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𝜇</m:t>
                        </m:r>
                      </m:e>
                      <m:sub>
                        <m:r>
                          <a:rPr lang="en-US" b="0" i="1" smtClean="0">
                            <a:latin typeface="Cambria Math" panose="02040503050406030204" pitchFamily="18" charset="0"/>
                            <a:cs typeface="Times New Roman" panose="02020603050405020304" pitchFamily="18" charset="0"/>
                          </a:rPr>
                          <m:t>𝑎</m:t>
                        </m:r>
                      </m:sub>
                    </m:sSub>
                  </m:oMath>
                </a14:m>
                <a:r>
                  <a:rPr lang="en-US" dirty="0">
                    <a:latin typeface="Times New Roman" panose="02020603050405020304" pitchFamily="18" charset="0"/>
                    <a:cs typeface="Times New Roman" panose="02020603050405020304" pitchFamily="18" charset="0"/>
                  </a:rPr>
                  <a:t> , and anisotropy factor </a:t>
                </a:r>
                <a14:m>
                  <m:oMath xmlns:m="http://schemas.openxmlformats.org/officeDocument/2006/math">
                    <m:r>
                      <a:rPr lang="en-US" b="0" i="1" smtClean="0">
                        <a:latin typeface="Cambria Math" panose="02040503050406030204" pitchFamily="18" charset="0"/>
                        <a:cs typeface="Times New Roman" panose="02020603050405020304" pitchFamily="18" charset="0"/>
                      </a:rPr>
                      <m:t>− </m:t>
                    </m:r>
                    <m:r>
                      <a:rPr lang="en-US" b="0" i="1" smtClean="0">
                        <a:latin typeface="Cambria Math" panose="02040503050406030204" pitchFamily="18" charset="0"/>
                        <a:cs typeface="Times New Roman" panose="02020603050405020304" pitchFamily="18" charset="0"/>
                      </a:rPr>
                      <m:t>𝑔</m:t>
                    </m:r>
                  </m:oMath>
                </a14:m>
                <a:r>
                  <a:rPr lang="en-US" dirty="0">
                    <a:latin typeface="Times New Roman" panose="02020603050405020304" pitchFamily="18" charset="0"/>
                    <a:cs typeface="Times New Roman" panose="02020603050405020304" pitchFamily="18" charset="0"/>
                  </a:rPr>
                  <a:t>.</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The absorption coefficient is determined by the following equation:</a:t>
                </a:r>
              </a:p>
            </p:txBody>
          </p:sp>
        </mc:Choice>
        <mc:Fallback xmlns="">
          <p:sp>
            <p:nvSpPr>
              <p:cNvPr id="17" name="TextBox 16">
                <a:extLst>
                  <a:ext uri="{FF2B5EF4-FFF2-40B4-BE49-F238E27FC236}">
                    <a16:creationId xmlns:a16="http://schemas.microsoft.com/office/drawing/2014/main" id="{56DBF55D-DDE3-E9B2-DDBD-A86BF390E97F}"/>
                  </a:ext>
                </a:extLst>
              </p:cNvPr>
              <p:cNvSpPr txBox="1">
                <a:spLocks noRot="1" noChangeAspect="1" noMove="1" noResize="1" noEditPoints="1" noAdjustHandles="1" noChangeArrowheads="1" noChangeShapeType="1" noTextEdit="1"/>
              </p:cNvSpPr>
              <p:nvPr/>
            </p:nvSpPr>
            <p:spPr>
              <a:xfrm>
                <a:off x="7198193" y="610062"/>
                <a:ext cx="4716770" cy="2031325"/>
              </a:xfrm>
              <a:prstGeom prst="rect">
                <a:avLst/>
              </a:prstGeom>
              <a:blipFill>
                <a:blip r:embed="rId4"/>
                <a:stretch>
                  <a:fillRect l="-1163" t="-1502" r="-904" b="-3904"/>
                </a:stretch>
              </a:blipFill>
            </p:spPr>
            <p:txBody>
              <a:bodyPr/>
              <a:lstStyle/>
              <a:p>
                <a:r>
                  <a:rPr lang="ka-G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01FBD91-72F6-7CCC-B1C9-308C61F500A8}"/>
                  </a:ext>
                </a:extLst>
              </p:cNvPr>
              <p:cNvSpPr txBox="1"/>
              <p:nvPr/>
            </p:nvSpPr>
            <p:spPr>
              <a:xfrm>
                <a:off x="7211545" y="2848217"/>
                <a:ext cx="4690066" cy="6135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𝑎</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𝜆</m:t>
                          </m:r>
                        </m:e>
                      </m:d>
                      <m:r>
                        <a:rPr lang="en-US" b="0" i="1" smtClean="0">
                          <a:latin typeface="Cambria Math" panose="02040503050406030204" pitchFamily="18" charset="0"/>
                        </a:rPr>
                        <m:t>=</m:t>
                      </m:r>
                      <m:r>
                        <a:rPr lang="en-US" b="0" i="1" smtClean="0">
                          <a:latin typeface="Cambria Math" panose="02040503050406030204" pitchFamily="18" charset="0"/>
                        </a:rPr>
                        <m:t>𝐵𝑆</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𝑎</m:t>
                              </m:r>
                            </m:sub>
                          </m:sSub>
                        </m:e>
                        <m:sub>
                          <m:r>
                            <a:rPr lang="en-US" b="0" i="1" smtClean="0">
                              <a:latin typeface="Cambria Math" panose="02040503050406030204" pitchFamily="18" charset="0"/>
                            </a:rPr>
                            <m:t>𝑜𝑥𝑦</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𝜆</m:t>
                          </m:r>
                        </m:e>
                      </m:d>
                      <m:r>
                        <a:rPr lang="en-US" b="0" i="1" smtClean="0">
                          <a:latin typeface="Cambria Math" panose="02040503050406030204" pitchFamily="18" charset="0"/>
                        </a:rPr>
                        <m:t>+</m:t>
                      </m:r>
                      <m:r>
                        <a:rPr lang="en-US" b="0" i="1" smtClean="0">
                          <a:latin typeface="Cambria Math" panose="02040503050406030204" pitchFamily="18" charset="0"/>
                        </a:rPr>
                        <m:t>𝐵</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𝑆</m:t>
                          </m:r>
                        </m:e>
                      </m:d>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𝑎</m:t>
                              </m:r>
                            </m:sub>
                          </m:sSub>
                        </m:e>
                        <m:sub>
                          <m:r>
                            <a:rPr lang="en-US" b="0" i="1" smtClean="0">
                              <a:latin typeface="Cambria Math" panose="02040503050406030204" pitchFamily="18" charset="0"/>
                            </a:rPr>
                            <m:t>𝑑𝑒𝑜𝑥𝑦</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𝜆</m:t>
                          </m:r>
                        </m:e>
                      </m:d>
                      <m:r>
                        <a:rPr lang="en-US" b="0" i="1" smtClean="0">
                          <a:latin typeface="Cambria Math" panose="02040503050406030204" pitchFamily="18" charset="0"/>
                        </a:rPr>
                        <m:t>…</m:t>
                      </m:r>
                    </m:oMath>
                  </m:oMathPara>
                </a14:m>
                <a:endParaRPr lang="en-US" b="0" dirty="0"/>
              </a:p>
              <a:p>
                <a:endParaRPr lang="ka-GE" dirty="0"/>
              </a:p>
            </p:txBody>
          </p:sp>
        </mc:Choice>
        <mc:Fallback xmlns="">
          <p:sp>
            <p:nvSpPr>
              <p:cNvPr id="19" name="TextBox 18">
                <a:extLst>
                  <a:ext uri="{FF2B5EF4-FFF2-40B4-BE49-F238E27FC236}">
                    <a16:creationId xmlns:a16="http://schemas.microsoft.com/office/drawing/2014/main" id="{101FBD91-72F6-7CCC-B1C9-308C61F500A8}"/>
                  </a:ext>
                </a:extLst>
              </p:cNvPr>
              <p:cNvSpPr txBox="1">
                <a:spLocks noRot="1" noChangeAspect="1" noMove="1" noResize="1" noEditPoints="1" noAdjustHandles="1" noChangeArrowheads="1" noChangeShapeType="1" noTextEdit="1"/>
              </p:cNvSpPr>
              <p:nvPr/>
            </p:nvSpPr>
            <p:spPr>
              <a:xfrm>
                <a:off x="7211545" y="2848217"/>
                <a:ext cx="4690066" cy="613501"/>
              </a:xfrm>
              <a:prstGeom prst="rect">
                <a:avLst/>
              </a:prstGeom>
              <a:blipFill>
                <a:blip r:embed="rId5"/>
                <a:stretch>
                  <a:fillRect/>
                </a:stretch>
              </a:blipFill>
            </p:spPr>
            <p:txBody>
              <a:bodyPr/>
              <a:lstStyle/>
              <a:p>
                <a:r>
                  <a:rPr lang="ka-GE">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03D884D-D354-A170-D74C-B3EE79B65C78}"/>
                  </a:ext>
                </a:extLst>
              </p:cNvPr>
              <p:cNvSpPr txBox="1"/>
              <p:nvPr/>
            </p:nvSpPr>
            <p:spPr>
              <a:xfrm>
                <a:off x="7178053" y="3154807"/>
                <a:ext cx="4495526" cy="6138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𝑀</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𝑎</m:t>
                              </m:r>
                            </m:sub>
                          </m:sSub>
                        </m:e>
                        <m:sub>
                          <m:r>
                            <a:rPr lang="en-US" b="0" i="1" smtClean="0">
                              <a:latin typeface="Cambria Math" panose="02040503050406030204" pitchFamily="18" charset="0"/>
                            </a:rPr>
                            <m:t>𝑚𝑒𝑙</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𝜆</m:t>
                          </m:r>
                        </m:e>
                      </m:d>
                      <m:r>
                        <a:rPr lang="en-US" b="0" i="1" smtClean="0">
                          <a:latin typeface="Cambria Math" panose="02040503050406030204" pitchFamily="18" charset="0"/>
                        </a:rPr>
                        <m:t>+</m:t>
                      </m:r>
                      <m:r>
                        <a:rPr lang="en-US" b="0" i="1" smtClean="0">
                          <a:latin typeface="Cambria Math" panose="02040503050406030204" pitchFamily="18" charset="0"/>
                        </a:rPr>
                        <m:t>𝑊</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𝑎</m:t>
                              </m:r>
                            </m:sub>
                          </m:sSub>
                        </m:e>
                        <m:sub>
                          <m:r>
                            <a:rPr lang="en-US" b="0" i="1" smtClean="0">
                              <a:latin typeface="Cambria Math" panose="02040503050406030204" pitchFamily="18" charset="0"/>
                            </a:rPr>
                            <m:t>𝑤𝑎𝑡𝑒𝑟</m:t>
                          </m:r>
                        </m:sub>
                      </m:sSub>
                      <m:r>
                        <a:rPr lang="en-US" b="0" i="1" smtClean="0">
                          <a:latin typeface="Cambria Math" panose="02040503050406030204" pitchFamily="18" charset="0"/>
                        </a:rPr>
                        <m:t>(</m:t>
                      </m:r>
                      <m:r>
                        <a:rPr lang="en-US" b="0" i="1" smtClean="0">
                          <a:latin typeface="Cambria Math" panose="02040503050406030204" pitchFamily="18" charset="0"/>
                        </a:rPr>
                        <m:t>𝜆</m:t>
                      </m:r>
                      <m:r>
                        <a:rPr lang="en-US" b="0" i="1" smtClean="0">
                          <a:latin typeface="Cambria Math" panose="02040503050406030204" pitchFamily="18" charset="0"/>
                        </a:rPr>
                        <m:t>)+</m:t>
                      </m:r>
                      <m:r>
                        <a:rPr lang="en-US" b="0" i="1" smtClean="0">
                          <a:latin typeface="Cambria Math" panose="02040503050406030204" pitchFamily="18" charset="0"/>
                        </a:rPr>
                        <m:t>𝐹</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𝑎</m:t>
                              </m:r>
                            </m:sub>
                          </m:sSub>
                        </m:e>
                        <m:sub>
                          <m:r>
                            <a:rPr lang="en-US" b="0" i="1" smtClean="0">
                              <a:latin typeface="Cambria Math" panose="02040503050406030204" pitchFamily="18" charset="0"/>
                            </a:rPr>
                            <m:t>𝑓𝑎𝑡</m:t>
                          </m:r>
                        </m:sub>
                      </m:sSub>
                      <m:r>
                        <a:rPr lang="en-US" b="0" i="1" smtClean="0">
                          <a:latin typeface="Cambria Math" panose="02040503050406030204" pitchFamily="18" charset="0"/>
                        </a:rPr>
                        <m:t>(</m:t>
                      </m:r>
                      <m:r>
                        <a:rPr lang="en-US" b="0" i="1" smtClean="0">
                          <a:latin typeface="Cambria Math" panose="02040503050406030204" pitchFamily="18" charset="0"/>
                        </a:rPr>
                        <m:t>𝜆</m:t>
                      </m:r>
                      <m:r>
                        <a:rPr lang="en-US" b="0" i="1" smtClean="0">
                          <a:latin typeface="Cambria Math" panose="02040503050406030204" pitchFamily="18" charset="0"/>
                        </a:rPr>
                        <m:t>)</m:t>
                      </m:r>
                    </m:oMath>
                  </m:oMathPara>
                </a14:m>
                <a:endParaRPr lang="en-US" b="0" dirty="0"/>
              </a:p>
              <a:p>
                <a:endParaRPr lang="ka-GE" dirty="0"/>
              </a:p>
            </p:txBody>
          </p:sp>
        </mc:Choice>
        <mc:Fallback xmlns="">
          <p:sp>
            <p:nvSpPr>
              <p:cNvPr id="20" name="TextBox 19">
                <a:extLst>
                  <a:ext uri="{FF2B5EF4-FFF2-40B4-BE49-F238E27FC236}">
                    <a16:creationId xmlns:a16="http://schemas.microsoft.com/office/drawing/2014/main" id="{D03D884D-D354-A170-D74C-B3EE79B65C78}"/>
                  </a:ext>
                </a:extLst>
              </p:cNvPr>
              <p:cNvSpPr txBox="1">
                <a:spLocks noRot="1" noChangeAspect="1" noMove="1" noResize="1" noEditPoints="1" noAdjustHandles="1" noChangeArrowheads="1" noChangeShapeType="1" noTextEdit="1"/>
              </p:cNvSpPr>
              <p:nvPr/>
            </p:nvSpPr>
            <p:spPr>
              <a:xfrm>
                <a:off x="7178053" y="3154807"/>
                <a:ext cx="4495526" cy="613822"/>
              </a:xfrm>
              <a:prstGeom prst="rect">
                <a:avLst/>
              </a:prstGeom>
              <a:blipFill>
                <a:blip r:embed="rId6"/>
                <a:stretch>
                  <a:fillRect t="-1000"/>
                </a:stretch>
              </a:blipFill>
            </p:spPr>
            <p:txBody>
              <a:bodyPr/>
              <a:lstStyle/>
              <a:p>
                <a:r>
                  <a:rPr lang="ka-GE">
                    <a:noFill/>
                  </a:rPr>
                  <a:t> </a:t>
                </a:r>
              </a:p>
            </p:txBody>
          </p:sp>
        </mc:Fallback>
      </mc:AlternateContent>
      <p:sp>
        <p:nvSpPr>
          <p:cNvPr id="22" name="Rectangle 21">
            <a:extLst>
              <a:ext uri="{FF2B5EF4-FFF2-40B4-BE49-F238E27FC236}">
                <a16:creationId xmlns:a16="http://schemas.microsoft.com/office/drawing/2014/main" id="{690E9BBB-8128-2415-C079-FDF89EC87BC8}"/>
              </a:ext>
            </a:extLst>
          </p:cNvPr>
          <p:cNvSpPr/>
          <p:nvPr/>
        </p:nvSpPr>
        <p:spPr>
          <a:xfrm>
            <a:off x="7194640" y="2722422"/>
            <a:ext cx="4648736" cy="983225"/>
          </a:xfrm>
          <a:prstGeom prst="rect">
            <a:avLst/>
          </a:prstGeom>
          <a:no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EDCBE0C-B339-B0D8-E6FF-42A369668C07}"/>
                  </a:ext>
                </a:extLst>
              </p:cNvPr>
              <p:cNvSpPr txBox="1"/>
              <p:nvPr/>
            </p:nvSpPr>
            <p:spPr>
              <a:xfrm>
                <a:off x="7198193" y="3998261"/>
                <a:ext cx="4720323" cy="2308324"/>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Each photon bundle starts with a normalized intensity of </a:t>
                </a:r>
                <a14:m>
                  <m:oMath xmlns:m="http://schemas.openxmlformats.org/officeDocument/2006/math">
                    <m:r>
                      <a:rPr lang="en-US" b="0" i="1" smtClean="0">
                        <a:latin typeface="Cambria Math" panose="02040503050406030204" pitchFamily="18" charset="0"/>
                      </a:rPr>
                      <m:t>𝑤</m:t>
                    </m:r>
                    <m:r>
                      <a:rPr lang="en-US" b="0" i="1" smtClean="0">
                        <a:latin typeface="Cambria Math" panose="02040503050406030204" pitchFamily="18" charset="0"/>
                      </a:rPr>
                      <m:t>=1</m:t>
                    </m:r>
                  </m:oMath>
                </a14:m>
                <a:r>
                  <a:rPr lang="en-US" dirty="0">
                    <a:latin typeface="Times New Roman" panose="02020603050405020304" pitchFamily="18" charset="0"/>
                    <a:cs typeface="Times New Roman" panose="02020603050405020304" pitchFamily="18" charset="0"/>
                  </a:rPr>
                  <a:t>, which decreases as light is absorbed by tissue chromophores according to the Lambert-Beer law. When a bundle is fully absorbed, it is terminated. We have tracked the distribution of absorbed energy in each voxel, enabling us to calculate both absorption and reflectance</a:t>
                </a:r>
                <a:endParaRPr lang="ka-GE" dirty="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EEDCBE0C-B339-B0D8-E6FF-42A369668C07}"/>
                  </a:ext>
                </a:extLst>
              </p:cNvPr>
              <p:cNvSpPr txBox="1">
                <a:spLocks noRot="1" noChangeAspect="1" noMove="1" noResize="1" noEditPoints="1" noAdjustHandles="1" noChangeArrowheads="1" noChangeShapeType="1" noTextEdit="1"/>
              </p:cNvSpPr>
              <p:nvPr/>
            </p:nvSpPr>
            <p:spPr>
              <a:xfrm>
                <a:off x="7198193" y="3998261"/>
                <a:ext cx="4720323" cy="2308324"/>
              </a:xfrm>
              <a:prstGeom prst="rect">
                <a:avLst/>
              </a:prstGeom>
              <a:blipFill>
                <a:blip r:embed="rId7"/>
                <a:stretch>
                  <a:fillRect l="-1163" t="-1583" r="-1034" b="-2902"/>
                </a:stretch>
              </a:blipFill>
            </p:spPr>
            <p:txBody>
              <a:bodyPr/>
              <a:lstStyle/>
              <a:p>
                <a:r>
                  <a:rPr lang="ka-GE">
                    <a:noFill/>
                  </a:rPr>
                  <a:t> </a:t>
                </a:r>
              </a:p>
            </p:txBody>
          </p:sp>
        </mc:Fallback>
      </mc:AlternateContent>
    </p:spTree>
    <p:extLst>
      <p:ext uri="{BB962C8B-B14F-4D97-AF65-F5344CB8AC3E}">
        <p14:creationId xmlns:p14="http://schemas.microsoft.com/office/powerpoint/2010/main" val="1114795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C43FC122-6C0A-7128-EBA0-B2378C6D8B7A}"/>
              </a:ext>
            </a:extLst>
          </p:cNvPr>
          <p:cNvPicPr>
            <a:picLocks noGrp="1" noChangeAspect="1"/>
          </p:cNvPicPr>
          <p:nvPr>
            <p:ph idx="1"/>
          </p:nvPr>
        </p:nvPicPr>
        <p:blipFill rotWithShape="1">
          <a:blip r:embed="rId2">
            <a:extLst>
              <a:ext uri="{96DAC541-7B7A-43D3-8B79-37D633B846F1}">
                <asvg:svgBlip xmlns:asvg="http://schemas.microsoft.com/office/drawing/2016/SVG/main" r:embed="rId3"/>
              </a:ext>
            </a:extLst>
          </a:blip>
          <a:srcRect l="15563" t="2477" r="22101" b="1323"/>
          <a:stretch/>
        </p:blipFill>
        <p:spPr>
          <a:xfrm>
            <a:off x="205839" y="1026497"/>
            <a:ext cx="6293325" cy="4546100"/>
          </a:xfrm>
        </p:spPr>
      </p:pic>
      <p:sp>
        <p:nvSpPr>
          <p:cNvPr id="2" name="Title 1">
            <a:extLst>
              <a:ext uri="{FF2B5EF4-FFF2-40B4-BE49-F238E27FC236}">
                <a16:creationId xmlns:a16="http://schemas.microsoft.com/office/drawing/2014/main" id="{CB9291A1-59D6-456B-5268-812E6E3AE912}"/>
              </a:ext>
            </a:extLst>
          </p:cNvPr>
          <p:cNvSpPr>
            <a:spLocks noGrp="1"/>
          </p:cNvSpPr>
          <p:nvPr>
            <p:ph type="title"/>
          </p:nvPr>
        </p:nvSpPr>
        <p:spPr>
          <a:xfrm>
            <a:off x="838200" y="-1"/>
            <a:ext cx="10515600" cy="1481559"/>
          </a:xfrm>
        </p:spPr>
        <p:txBody>
          <a:bodyPr>
            <a:normAutofit/>
          </a:bodyPr>
          <a:lstStyle/>
          <a:p>
            <a:pPr>
              <a:lnSpc>
                <a:spcPct val="100000"/>
              </a:lnSpc>
            </a:pPr>
            <a:r>
              <a:rPr lang="en-US" sz="3600" b="1" dirty="0">
                <a:latin typeface="Times New Roman" panose="02020603050405020304" pitchFamily="18" charset="0"/>
                <a:cs typeface="Times New Roman" panose="02020603050405020304" pitchFamily="18" charset="0"/>
              </a:rPr>
              <a:t>Skin Reflectance spectrum</a:t>
            </a:r>
            <a:br>
              <a:rPr lang="ka-GE" sz="3200" dirty="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Experiment and Monte-Carlo simulation </a:t>
            </a:r>
            <a:br>
              <a:rPr lang="en-US" sz="3200" dirty="0"/>
            </a:br>
            <a:endParaRPr lang="ka-GE" sz="3200" dirty="0"/>
          </a:p>
        </p:txBody>
      </p:sp>
      <p:sp>
        <p:nvSpPr>
          <p:cNvPr id="8" name="TextBox 7">
            <a:extLst>
              <a:ext uri="{FF2B5EF4-FFF2-40B4-BE49-F238E27FC236}">
                <a16:creationId xmlns:a16="http://schemas.microsoft.com/office/drawing/2014/main" id="{1822B560-51AE-2505-4FC2-21F968E71188}"/>
              </a:ext>
            </a:extLst>
          </p:cNvPr>
          <p:cNvSpPr txBox="1"/>
          <p:nvPr/>
        </p:nvSpPr>
        <p:spPr>
          <a:xfrm>
            <a:off x="332301" y="5572597"/>
            <a:ext cx="6293325" cy="923330"/>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Comparison of averaged skin reflectance spectra from healthy subjects to the simulated reflectance spectrum. With this result we were able to extract optical parameters of the skin </a:t>
            </a:r>
            <a:endParaRPr lang="ka-GE" dirty="0">
              <a:cs typeface="Times New Roman" panose="02020603050405020304" pitchFamily="18" charset="0"/>
            </a:endParaRPr>
          </a:p>
        </p:txBody>
      </p:sp>
      <p:cxnSp>
        <p:nvCxnSpPr>
          <p:cNvPr id="9" name="Straight Connector 8">
            <a:extLst>
              <a:ext uri="{FF2B5EF4-FFF2-40B4-BE49-F238E27FC236}">
                <a16:creationId xmlns:a16="http://schemas.microsoft.com/office/drawing/2014/main" id="{9FE77B46-1665-2DFD-1547-921FEBE37BA1}"/>
              </a:ext>
            </a:extLst>
          </p:cNvPr>
          <p:cNvCxnSpPr>
            <a:cxnSpLocks/>
          </p:cNvCxnSpPr>
          <p:nvPr/>
        </p:nvCxnSpPr>
        <p:spPr>
          <a:xfrm>
            <a:off x="838200" y="966689"/>
            <a:ext cx="4372897" cy="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C7FEBB31-2843-C541-FC42-2C214ACCE9F3}"/>
                  </a:ext>
                </a:extLst>
              </p:cNvPr>
              <p:cNvGraphicFramePr>
                <a:graphicFrameLocks noGrp="1"/>
              </p:cNvGraphicFramePr>
              <p:nvPr>
                <p:extLst>
                  <p:ext uri="{D42A27DB-BD31-4B8C-83A1-F6EECF244321}">
                    <p14:modId xmlns:p14="http://schemas.microsoft.com/office/powerpoint/2010/main" val="2206805926"/>
                  </p:ext>
                </p:extLst>
              </p:nvPr>
            </p:nvGraphicFramePr>
            <p:xfrm>
              <a:off x="6759212" y="560439"/>
              <a:ext cx="5226948" cy="6017620"/>
            </p:xfrm>
            <a:graphic>
              <a:graphicData uri="http://schemas.openxmlformats.org/drawingml/2006/table">
                <a:tbl>
                  <a:tblPr firstRow="1" bandRow="1">
                    <a:tableStyleId>{8A107856-5554-42FB-B03E-39F5DBC370BA}</a:tableStyleId>
                  </a:tblPr>
                  <a:tblGrid>
                    <a:gridCol w="1179830">
                      <a:extLst>
                        <a:ext uri="{9D8B030D-6E8A-4147-A177-3AD203B41FA5}">
                          <a16:colId xmlns:a16="http://schemas.microsoft.com/office/drawing/2014/main" val="2570792052"/>
                        </a:ext>
                      </a:extLst>
                    </a:gridCol>
                    <a:gridCol w="983226">
                      <a:extLst>
                        <a:ext uri="{9D8B030D-6E8A-4147-A177-3AD203B41FA5}">
                          <a16:colId xmlns:a16="http://schemas.microsoft.com/office/drawing/2014/main" val="2879889591"/>
                        </a:ext>
                      </a:extLst>
                    </a:gridCol>
                    <a:gridCol w="1127925">
                      <a:extLst>
                        <a:ext uri="{9D8B030D-6E8A-4147-A177-3AD203B41FA5}">
                          <a16:colId xmlns:a16="http://schemas.microsoft.com/office/drawing/2014/main" val="437770282"/>
                        </a:ext>
                      </a:extLst>
                    </a:gridCol>
                    <a:gridCol w="959819">
                      <a:extLst>
                        <a:ext uri="{9D8B030D-6E8A-4147-A177-3AD203B41FA5}">
                          <a16:colId xmlns:a16="http://schemas.microsoft.com/office/drawing/2014/main" val="1116576484"/>
                        </a:ext>
                      </a:extLst>
                    </a:gridCol>
                    <a:gridCol w="976148">
                      <a:extLst>
                        <a:ext uri="{9D8B030D-6E8A-4147-A177-3AD203B41FA5}">
                          <a16:colId xmlns:a16="http://schemas.microsoft.com/office/drawing/2014/main" val="2079163556"/>
                        </a:ext>
                      </a:extLst>
                    </a:gridCol>
                  </a:tblGrid>
                  <a:tr h="569322">
                    <a:tc>
                      <a:txBody>
                        <a:bodyPr/>
                        <a:lstStyle/>
                        <a:p>
                          <a:endParaRPr lang="ka-GE" dirty="0"/>
                        </a:p>
                      </a:txBody>
                      <a:tcPr/>
                    </a:tc>
                    <a:tc>
                      <a:txBody>
                        <a:bodyPr/>
                        <a:lstStyle/>
                        <a:p>
                          <a:pPr algn="ctr"/>
                          <a:r>
                            <a:rPr lang="en-US" sz="1400" dirty="0">
                              <a:solidFill>
                                <a:sysClr val="windowText" lastClr="000000"/>
                              </a:solidFill>
                              <a:latin typeface="Times New Roman" panose="02020603050405020304" pitchFamily="18" charset="0"/>
                              <a:cs typeface="Times New Roman" panose="02020603050405020304" pitchFamily="18" charset="0"/>
                            </a:rPr>
                            <a:t>Stratum Corneum</a:t>
                          </a:r>
                          <a:endParaRPr lang="ka-GE" sz="1400" dirty="0">
                            <a:solidFill>
                              <a:sysClr val="windowText" lastClr="000000"/>
                            </a:solidFill>
                            <a:cs typeface="Times New Roman" panose="02020603050405020304" pitchFamily="18" charset="0"/>
                          </a:endParaRPr>
                        </a:p>
                      </a:txBody>
                      <a:tcPr/>
                    </a:tc>
                    <a:tc>
                      <a:txBody>
                        <a:bodyPr/>
                        <a:lstStyle/>
                        <a:p>
                          <a:pPr algn="ctr"/>
                          <a:r>
                            <a:rPr lang="en-US" sz="1400" dirty="0">
                              <a:solidFill>
                                <a:sysClr val="windowText" lastClr="000000"/>
                              </a:solidFill>
                              <a:latin typeface="Times New Roman" panose="02020603050405020304" pitchFamily="18" charset="0"/>
                              <a:cs typeface="Times New Roman" panose="02020603050405020304" pitchFamily="18" charset="0"/>
                            </a:rPr>
                            <a:t>Epidermis </a:t>
                          </a:r>
                          <a:endParaRPr lang="ka-GE" sz="1200" dirty="0">
                            <a:solidFill>
                              <a:sysClr val="windowText" lastClr="000000"/>
                            </a:solidFill>
                            <a:cs typeface="Times New Roman" panose="02020603050405020304" pitchFamily="18" charset="0"/>
                          </a:endParaRPr>
                        </a:p>
                      </a:txBody>
                      <a:tcPr/>
                    </a:tc>
                    <a:tc>
                      <a:txBody>
                        <a:bodyPr/>
                        <a:lstStyle/>
                        <a:p>
                          <a:pPr algn="ctr"/>
                          <a:r>
                            <a:rPr lang="en-US" sz="1400" dirty="0">
                              <a:solidFill>
                                <a:sysClr val="windowText" lastClr="000000"/>
                              </a:solidFill>
                              <a:latin typeface="Times New Roman" panose="02020603050405020304" pitchFamily="18" charset="0"/>
                              <a:cs typeface="Times New Roman" panose="02020603050405020304" pitchFamily="18" charset="0"/>
                            </a:rPr>
                            <a:t>Dermis </a:t>
                          </a:r>
                          <a:endParaRPr lang="ka-GE" sz="1400" dirty="0">
                            <a:solidFill>
                              <a:sysClr val="windowText" lastClr="000000"/>
                            </a:solidFill>
                            <a:cs typeface="Times New Roman" panose="02020603050405020304" pitchFamily="18" charset="0"/>
                          </a:endParaRPr>
                        </a:p>
                      </a:txBody>
                      <a:tcPr/>
                    </a:tc>
                    <a:tc>
                      <a:txBody>
                        <a:bodyPr/>
                        <a:lstStyle/>
                        <a:p>
                          <a:pPr algn="ctr"/>
                          <a:r>
                            <a:rPr lang="en-US" sz="1400" dirty="0">
                              <a:solidFill>
                                <a:sysClr val="windowText" lastClr="000000"/>
                              </a:solidFill>
                              <a:latin typeface="Times New Roman" panose="02020603050405020304" pitchFamily="18" charset="0"/>
                              <a:cs typeface="Times New Roman" panose="02020603050405020304" pitchFamily="18" charset="0"/>
                            </a:rPr>
                            <a:t>Dermis </a:t>
                          </a:r>
                          <a:endParaRPr lang="ka-GE" sz="1400" dirty="0">
                            <a:solidFill>
                              <a:sysClr val="windowText" lastClr="000000"/>
                            </a:solidFill>
                            <a:cs typeface="Times New Roman" panose="02020603050405020304" pitchFamily="18" charset="0"/>
                          </a:endParaRPr>
                        </a:p>
                        <a:p>
                          <a:pPr algn="ctr"/>
                          <a:r>
                            <a:rPr lang="ka-GE" sz="1400" dirty="0">
                              <a:solidFill>
                                <a:sysClr val="windowText" lastClr="000000"/>
                              </a:solidFill>
                              <a:cs typeface="Times New Roman" panose="02020603050405020304" pitchFamily="18" charset="0"/>
                            </a:rPr>
                            <a:t>       </a:t>
                          </a:r>
                          <a:r>
                            <a:rPr lang="en-US" sz="1400" dirty="0">
                              <a:solidFill>
                                <a:sysClr val="windowText" lastClr="000000"/>
                              </a:solidFill>
                              <a:latin typeface="Times New Roman" panose="02020603050405020304" pitchFamily="18" charset="0"/>
                              <a:cs typeface="Times New Roman" panose="02020603050405020304" pitchFamily="18" charset="0"/>
                            </a:rPr>
                            <a:t>II</a:t>
                          </a:r>
                          <a:endParaRPr lang="ka-GE" sz="1400" dirty="0">
                            <a:solidFill>
                              <a:sysClr val="windowText" lastClr="000000"/>
                            </a:solidFill>
                            <a:cs typeface="Times New Roman" panose="02020603050405020304" pitchFamily="18" charset="0"/>
                          </a:endParaRPr>
                        </a:p>
                      </a:txBody>
                      <a:tcPr/>
                    </a:tc>
                    <a:extLst>
                      <a:ext uri="{0D108BD9-81ED-4DB2-BD59-A6C34878D82A}">
                        <a16:rowId xmlns:a16="http://schemas.microsoft.com/office/drawing/2014/main" val="67648339"/>
                      </a:ext>
                    </a:extLst>
                  </a:tr>
                  <a:tr h="703281">
                    <a:tc>
                      <a:txBody>
                        <a:bodyPr/>
                        <a:lstStyle/>
                        <a:p>
                          <a:pPr algn="ctr"/>
                          <a:r>
                            <a:rPr lang="en-US" b="1" dirty="0">
                              <a:solidFill>
                                <a:sysClr val="windowText" lastClr="000000"/>
                              </a:solidFill>
                              <a:latin typeface="Times New Roman" panose="02020603050405020304" pitchFamily="18" charset="0"/>
                              <a:cs typeface="Times New Roman" panose="02020603050405020304" pitchFamily="18" charset="0"/>
                            </a:rPr>
                            <a:t>Thickness </a:t>
                          </a:r>
                          <a:r>
                            <a:rPr lang="ka-GE" b="1" dirty="0">
                              <a:solidFill>
                                <a:sysClr val="windowText" lastClr="000000"/>
                              </a:solidFill>
                              <a:cs typeface="Times New Roman" panose="02020603050405020304" pitchFamily="18" charset="0"/>
                            </a:rPr>
                            <a:t>(</a:t>
                          </a:r>
                          <a:r>
                            <a:rPr lang="en-US" b="1" dirty="0">
                              <a:solidFill>
                                <a:sysClr val="windowText" lastClr="000000"/>
                              </a:solidFill>
                              <a:latin typeface="Times New Roman" panose="02020603050405020304" pitchFamily="18" charset="0"/>
                              <a:cs typeface="Times New Roman" panose="02020603050405020304" pitchFamily="18" charset="0"/>
                            </a:rPr>
                            <a:t>cm</a:t>
                          </a:r>
                          <a:r>
                            <a:rPr lang="ka-GE" b="1" dirty="0">
                              <a:solidFill>
                                <a:sysClr val="windowText" lastClr="000000"/>
                              </a:solidFill>
                              <a:cs typeface="Times New Roman" panose="02020603050405020304" pitchFamily="18" charset="0"/>
                            </a:rPr>
                            <a:t>)</a:t>
                          </a:r>
                        </a:p>
                      </a:txBody>
                      <a:tcPr/>
                    </a:tc>
                    <a:tc>
                      <a:txBody>
                        <a:bodyPr/>
                        <a:lstStyle/>
                        <a:p>
                          <a:pPr algn="ctr"/>
                          <a:r>
                            <a:rPr lang="en-US" dirty="0"/>
                            <a:t>0.003</a:t>
                          </a:r>
                          <a:endParaRPr lang="ka-GE" dirty="0"/>
                        </a:p>
                      </a:txBody>
                      <a:tcPr/>
                    </a:tc>
                    <a:tc>
                      <a:txBody>
                        <a:bodyPr/>
                        <a:lstStyle/>
                        <a:p>
                          <a:pPr algn="ctr"/>
                          <a:r>
                            <a:rPr lang="en-US" dirty="0"/>
                            <a:t>0.009</a:t>
                          </a:r>
                          <a:endParaRPr lang="ka-GE" dirty="0"/>
                        </a:p>
                      </a:txBody>
                      <a:tcPr/>
                    </a:tc>
                    <a:tc>
                      <a:txBody>
                        <a:bodyPr/>
                        <a:lstStyle/>
                        <a:p>
                          <a:pPr algn="ctr"/>
                          <a:r>
                            <a:rPr lang="en-US" dirty="0"/>
                            <a:t>0.03</a:t>
                          </a:r>
                          <a:endParaRPr lang="ka-G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ka-GE" sz="1800" b="0" u="none" strike="noStrike" kern="1200" baseline="0" dirty="0">
                              <a:solidFill>
                                <a:schemeClr val="dk1"/>
                              </a:solidFill>
                            </a:rPr>
                            <a:t>0.058 	</a:t>
                          </a:r>
                          <a:endParaRPr lang="ka-GE" sz="18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2052904454"/>
                      </a:ext>
                    </a:extLst>
                  </a:tr>
                  <a:tr h="505217">
                    <a:tc>
                      <a:txBody>
                        <a:bodyPr/>
                        <a:lstStyle/>
                        <a:p>
                          <a:pPr/>
                          <a14:m>
                            <m:oMathPara xmlns:m="http://schemas.openxmlformats.org/officeDocument/2006/math">
                              <m:oMathParaPr>
                                <m:jc m:val="centerGroup"/>
                              </m:oMathParaPr>
                              <m:oMath xmlns:m="http://schemas.openxmlformats.org/officeDocument/2006/math">
                                <m:sSub>
                                  <m:sSubPr>
                                    <m:ctrlPr>
                                      <a:rPr lang="en-US" b="1" i="1" smtClean="0">
                                        <a:solidFill>
                                          <a:sysClr val="windowText" lastClr="000000"/>
                                        </a:solidFill>
                                        <a:latin typeface="Cambria Math" panose="02040503050406030204" pitchFamily="18" charset="0"/>
                                      </a:rPr>
                                    </m:ctrlPr>
                                  </m:sSubPr>
                                  <m:e>
                                    <m:r>
                                      <a:rPr lang="en-US" b="1" i="1" smtClean="0">
                                        <a:solidFill>
                                          <a:sysClr val="windowText" lastClr="000000"/>
                                        </a:solidFill>
                                        <a:latin typeface="Cambria Math" panose="02040503050406030204" pitchFamily="18" charset="0"/>
                                      </a:rPr>
                                      <m:t>𝐟</m:t>
                                    </m:r>
                                  </m:e>
                                  <m:sub>
                                    <m:r>
                                      <a:rPr lang="en-US" b="1" i="1" smtClean="0">
                                        <a:solidFill>
                                          <a:sysClr val="windowText" lastClr="000000"/>
                                        </a:solidFill>
                                        <a:latin typeface="Cambria Math" panose="02040503050406030204" pitchFamily="18" charset="0"/>
                                      </a:rPr>
                                      <m:t>𝐫𝐚𝐲</m:t>
                                    </m:r>
                                  </m:sub>
                                </m:sSub>
                              </m:oMath>
                            </m:oMathPara>
                          </a14:m>
                          <a:endParaRPr lang="ka-GE" b="1" dirty="0">
                            <a:solidFill>
                              <a:sysClr val="windowText" lastClr="000000"/>
                            </a:solidFill>
                            <a:cs typeface="Times New Roman" panose="02020603050405020304" pitchFamily="18" charset="0"/>
                          </a:endParaRPr>
                        </a:p>
                      </a:txBody>
                      <a:tcPr/>
                    </a:tc>
                    <a:tc>
                      <a:txBody>
                        <a:bodyPr/>
                        <a:lstStyle/>
                        <a:p>
                          <a:pPr algn="ctr"/>
                          <a:r>
                            <a:rPr lang="en-US" dirty="0"/>
                            <a:t>0.8</a:t>
                          </a:r>
                          <a:endParaRPr lang="ka-GE" dirty="0"/>
                        </a:p>
                      </a:txBody>
                      <a:tcPr/>
                    </a:tc>
                    <a:tc>
                      <a:txBody>
                        <a:bodyPr/>
                        <a:lstStyle/>
                        <a:p>
                          <a:pPr algn="ctr"/>
                          <a:r>
                            <a:rPr lang="en-US" dirty="0"/>
                            <a:t>0.328</a:t>
                          </a:r>
                          <a:endParaRPr lang="ka-GE" dirty="0"/>
                        </a:p>
                      </a:txBody>
                      <a:tcPr/>
                    </a:tc>
                    <a:tc>
                      <a:txBody>
                        <a:bodyPr/>
                        <a:lstStyle/>
                        <a:p>
                          <a:pPr algn="ctr"/>
                          <a:r>
                            <a:rPr lang="en-US" dirty="0"/>
                            <a:t>0.368</a:t>
                          </a:r>
                          <a:endParaRPr lang="ka-GE" dirty="0"/>
                        </a:p>
                      </a:txBody>
                      <a:tcPr/>
                    </a:tc>
                    <a:tc>
                      <a:txBody>
                        <a:bodyPr/>
                        <a:lstStyle/>
                        <a:p>
                          <a:pPr algn="ctr"/>
                          <a:r>
                            <a:rPr lang="en-US" dirty="0"/>
                            <a:t>0.43</a:t>
                          </a:r>
                          <a:endParaRPr lang="ka-GE" dirty="0"/>
                        </a:p>
                      </a:txBody>
                      <a:tcPr/>
                    </a:tc>
                    <a:extLst>
                      <a:ext uri="{0D108BD9-81ED-4DB2-BD59-A6C34878D82A}">
                        <a16:rowId xmlns:a16="http://schemas.microsoft.com/office/drawing/2014/main" val="4290710517"/>
                      </a:ext>
                    </a:extLst>
                  </a:tr>
                  <a:tr h="703281">
                    <a:tc>
                      <a:txBody>
                        <a:bodyPr/>
                        <a:lstStyle/>
                        <a:p>
                          <a:pPr/>
                          <a14:m>
                            <m:oMathPara xmlns:m="http://schemas.openxmlformats.org/officeDocument/2006/math">
                              <m:oMathParaPr>
                                <m:jc m:val="centerGroup"/>
                              </m:oMathParaPr>
                              <m:oMath xmlns:m="http://schemas.openxmlformats.org/officeDocument/2006/math">
                                <m:sSub>
                                  <m:sSubPr>
                                    <m:ctrlPr>
                                      <a:rPr lang="en-US" b="1" i="1" smtClean="0">
                                        <a:solidFill>
                                          <a:sysClr val="windowText" lastClr="000000"/>
                                        </a:solidFill>
                                        <a:latin typeface="Cambria Math" panose="02040503050406030204" pitchFamily="18" charset="0"/>
                                      </a:rPr>
                                    </m:ctrlPr>
                                  </m:sSubPr>
                                  <m:e>
                                    <m:r>
                                      <a:rPr lang="en-US" b="1" i="1" smtClean="0">
                                        <a:solidFill>
                                          <a:sysClr val="windowText" lastClr="000000"/>
                                        </a:solidFill>
                                        <a:latin typeface="Cambria Math" panose="02040503050406030204" pitchFamily="18" charset="0"/>
                                      </a:rPr>
                                      <m:t>𝐛</m:t>
                                    </m:r>
                                  </m:e>
                                  <m:sub>
                                    <m:r>
                                      <a:rPr lang="en-US" b="1" i="1" smtClean="0">
                                        <a:solidFill>
                                          <a:sysClr val="windowText" lastClr="000000"/>
                                        </a:solidFill>
                                        <a:latin typeface="Cambria Math" panose="02040503050406030204" pitchFamily="18" charset="0"/>
                                      </a:rPr>
                                      <m:t>𝐦𝐢𝐞</m:t>
                                    </m:r>
                                  </m:sub>
                                </m:sSub>
                              </m:oMath>
                            </m:oMathPara>
                          </a14:m>
                          <a:endParaRPr lang="ka-GE" b="1" dirty="0">
                            <a:solidFill>
                              <a:sysClr val="windowText" lastClr="000000"/>
                            </a:solidFill>
                            <a:cs typeface="Times New Roman" panose="02020603050405020304" pitchFamily="18" charset="0"/>
                          </a:endParaRPr>
                        </a:p>
                      </a:txBody>
                      <a:tcPr/>
                    </a:tc>
                    <a:tc>
                      <a:txBody>
                        <a:bodyPr/>
                        <a:lstStyle/>
                        <a:p>
                          <a:pPr algn="ctr"/>
                          <a:r>
                            <a:rPr lang="en-US" dirty="0"/>
                            <a:t>0.83</a:t>
                          </a:r>
                          <a:endParaRPr lang="ka-G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ka-GE" sz="1800" b="0" u="none" strike="noStrike" kern="1200" baseline="0" dirty="0">
                              <a:solidFill>
                                <a:schemeClr val="dk1"/>
                              </a:solidFill>
                            </a:rPr>
                            <a:t>0.541 	</a:t>
                          </a:r>
                        </a:p>
                        <a:p>
                          <a:pPr algn="ctr"/>
                          <a:endParaRPr lang="ka-GE" dirty="0"/>
                        </a:p>
                      </a:txBody>
                      <a:tcPr/>
                    </a:tc>
                    <a:tc>
                      <a:txBody>
                        <a:bodyPr/>
                        <a:lstStyle/>
                        <a:p>
                          <a:pPr algn="ctr"/>
                          <a:r>
                            <a:rPr lang="ka-GE" sz="1800" b="0" u="none" strike="noStrike" kern="1200" baseline="0" dirty="0">
                              <a:solidFill>
                                <a:schemeClr val="dk1"/>
                              </a:solidFill>
                            </a:rPr>
                            <a:t>0.93 </a:t>
                          </a:r>
                          <a:endParaRPr lang="ka-GE" dirty="0"/>
                        </a:p>
                      </a:txBody>
                      <a:tcPr/>
                    </a:tc>
                    <a:tc>
                      <a:txBody>
                        <a:bodyPr/>
                        <a:lstStyle/>
                        <a:p>
                          <a:pPr algn="ctr"/>
                          <a:r>
                            <a:rPr lang="ka-GE" sz="1800" b="0" u="none" strike="noStrike" kern="1200" baseline="0" dirty="0">
                              <a:solidFill>
                                <a:schemeClr val="dk1"/>
                              </a:solidFill>
                            </a:rPr>
                            <a:t>0.8053 </a:t>
                          </a:r>
                          <a:endParaRPr lang="ka-GE" dirty="0"/>
                        </a:p>
                      </a:txBody>
                      <a:tcPr/>
                    </a:tc>
                    <a:extLst>
                      <a:ext uri="{0D108BD9-81ED-4DB2-BD59-A6C34878D82A}">
                        <a16:rowId xmlns:a16="http://schemas.microsoft.com/office/drawing/2014/main" val="1892531458"/>
                      </a:ext>
                    </a:extLst>
                  </a:tr>
                  <a:tr h="505217">
                    <a:tc>
                      <a:txBody>
                        <a:bodyPr/>
                        <a:lstStyle/>
                        <a:p>
                          <a:pPr algn="ctr"/>
                          <a14:m>
                            <m:oMath xmlns:m="http://schemas.openxmlformats.org/officeDocument/2006/math">
                              <m:sSubSup>
                                <m:sSubSupPr>
                                  <m:ctrlPr>
                                    <a:rPr lang="en-US" b="1" i="1" smtClean="0">
                                      <a:solidFill>
                                        <a:sysClr val="windowText" lastClr="000000"/>
                                      </a:solidFill>
                                      <a:latin typeface="Cambria Math" panose="02040503050406030204" pitchFamily="18" charset="0"/>
                                    </a:rPr>
                                  </m:ctrlPr>
                                </m:sSubSupPr>
                                <m:e>
                                  <m:r>
                                    <a:rPr lang="en-US" b="1" i="1" smtClean="0">
                                      <a:solidFill>
                                        <a:sysClr val="windowText" lastClr="000000"/>
                                      </a:solidFill>
                                      <a:latin typeface="Cambria Math" panose="02040503050406030204" pitchFamily="18" charset="0"/>
                                    </a:rPr>
                                    <m:t>𝛍</m:t>
                                  </m:r>
                                </m:e>
                                <m:sub>
                                  <m:r>
                                    <a:rPr lang="en-US" b="1" i="1" smtClean="0">
                                      <a:solidFill>
                                        <a:sysClr val="windowText" lastClr="000000"/>
                                      </a:solidFill>
                                      <a:latin typeface="Cambria Math" panose="02040503050406030204" pitchFamily="18" charset="0"/>
                                    </a:rPr>
                                    <m:t>𝐬</m:t>
                                  </m:r>
                                </m:sub>
                                <m:sup>
                                  <m:r>
                                    <a:rPr lang="en-US" b="1" smtClean="0">
                                      <a:solidFill>
                                        <a:sysClr val="windowText" lastClr="000000"/>
                                      </a:solidFill>
                                      <a:latin typeface="Cambria Math" panose="02040503050406030204" pitchFamily="18" charset="0"/>
                                    </a:rPr>
                                    <m:t>′</m:t>
                                  </m:r>
                                </m:sup>
                              </m:sSubSup>
                              <m:r>
                                <a:rPr lang="en-US" b="1" smtClean="0">
                                  <a:solidFill>
                                    <a:sysClr val="windowText" lastClr="000000"/>
                                  </a:solidFill>
                                  <a:latin typeface="Cambria Math" panose="02040503050406030204" pitchFamily="18" charset="0"/>
                                </a:rPr>
                                <m:t> </m:t>
                              </m:r>
                            </m:oMath>
                          </a14:m>
                          <a:r>
                            <a:rPr lang="en-US" b="1" dirty="0">
                              <a:solidFill>
                                <a:sysClr val="windowText" lastClr="000000"/>
                              </a:solidFill>
                              <a:latin typeface="Times New Roman" panose="02020603050405020304" pitchFamily="18" charset="0"/>
                              <a:cs typeface="Times New Roman" panose="02020603050405020304" pitchFamily="18" charset="0"/>
                            </a:rPr>
                            <a:t>   </a:t>
                          </a:r>
                          <a:endParaRPr lang="ka-GE" b="1" dirty="0">
                            <a:solidFill>
                              <a:sysClr val="windowText" lastClr="000000"/>
                            </a:solidFill>
                            <a:cs typeface="Times New Roman" panose="02020603050405020304" pitchFamily="18" charset="0"/>
                          </a:endParaRPr>
                        </a:p>
                      </a:txBody>
                      <a:tcPr/>
                    </a:tc>
                    <a:tc>
                      <a:txBody>
                        <a:bodyPr/>
                        <a:lstStyle/>
                        <a:p>
                          <a:pPr algn="ctr">
                            <a:lnSpc>
                              <a:spcPct val="150000"/>
                            </a:lnSpc>
                            <a:spcAft>
                              <a:spcPts val="600"/>
                            </a:spcAft>
                          </a:pPr>
                          <a:r>
                            <a:rPr lang="ka-GE" sz="1800" kern="100" dirty="0">
                              <a:effectLst/>
                            </a:rPr>
                            <a:t>46.5</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dirty="0">
                              <a:effectLst/>
                            </a:rPr>
                            <a:t>45.8</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dirty="0">
                              <a:effectLst/>
                            </a:rPr>
                            <a:t>84.5</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dirty="0">
                              <a:effectLst/>
                            </a:rPr>
                            <a:t>81.64</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0167121"/>
                      </a:ext>
                    </a:extLst>
                  </a:tr>
                  <a:tr h="505217">
                    <a:tc>
                      <a:txBody>
                        <a:bodyPr/>
                        <a:lstStyle/>
                        <a:p>
                          <a:pPr algn="ctr"/>
                          <a:r>
                            <a:rPr lang="en-US" b="1" dirty="0">
                              <a:solidFill>
                                <a:sysClr val="windowText" lastClr="000000"/>
                              </a:solidFill>
                              <a:latin typeface="Times New Roman" panose="02020603050405020304" pitchFamily="18" charset="0"/>
                              <a:cs typeface="Times New Roman" panose="02020603050405020304" pitchFamily="18" charset="0"/>
                            </a:rPr>
                            <a:t>B</a:t>
                          </a:r>
                          <a:endParaRPr lang="ka-GE" b="1" dirty="0">
                            <a:solidFill>
                              <a:sysClr val="windowText" lastClr="000000"/>
                            </a:solidFill>
                            <a:cs typeface="Times New Roman" panose="02020603050405020304" pitchFamily="18" charset="0"/>
                          </a:endParaRPr>
                        </a:p>
                      </a:txBody>
                      <a:tcPr/>
                    </a:tc>
                    <a:tc>
                      <a:txBody>
                        <a:bodyPr/>
                        <a:lstStyle/>
                        <a:p>
                          <a:pPr algn="ctr">
                            <a:lnSpc>
                              <a:spcPct val="150000"/>
                            </a:lnSpc>
                            <a:spcAft>
                              <a:spcPts val="600"/>
                            </a:spcAft>
                          </a:pPr>
                          <a:r>
                            <a:rPr lang="ka-GE" sz="1800" kern="100">
                              <a:effectLst/>
                            </a:rPr>
                            <a:t>0</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0</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0.086</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dirty="0">
                              <a:effectLst/>
                            </a:rPr>
                            <a:t>0.01</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5321691"/>
                      </a:ext>
                    </a:extLst>
                  </a:tr>
                  <a:tr h="505217">
                    <a:tc>
                      <a:txBody>
                        <a:bodyPr/>
                        <a:lstStyle/>
                        <a:p>
                          <a:pPr algn="ctr"/>
                          <a:r>
                            <a:rPr lang="en-US" b="1" dirty="0">
                              <a:solidFill>
                                <a:sysClr val="windowText" lastClr="000000"/>
                              </a:solidFill>
                              <a:latin typeface="Times New Roman" panose="02020603050405020304" pitchFamily="18" charset="0"/>
                              <a:cs typeface="Times New Roman" panose="02020603050405020304" pitchFamily="18" charset="0"/>
                            </a:rPr>
                            <a:t>S</a:t>
                          </a:r>
                          <a:endParaRPr lang="ka-GE" b="1" dirty="0">
                            <a:solidFill>
                              <a:sysClr val="windowText" lastClr="000000"/>
                            </a:solidFill>
                            <a:cs typeface="Times New Roman" panose="02020603050405020304" pitchFamily="18" charset="0"/>
                          </a:endParaRPr>
                        </a:p>
                      </a:txBody>
                      <a:tcPr/>
                    </a:tc>
                    <a:tc>
                      <a:txBody>
                        <a:bodyPr/>
                        <a:lstStyle/>
                        <a:p>
                          <a:pPr algn="ctr">
                            <a:lnSpc>
                              <a:spcPct val="150000"/>
                            </a:lnSpc>
                            <a:spcAft>
                              <a:spcPts val="600"/>
                            </a:spcAft>
                          </a:pPr>
                          <a:r>
                            <a:rPr lang="ka-GE" sz="1800" kern="100">
                              <a:effectLst/>
                            </a:rPr>
                            <a:t>0</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0</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0.88</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dirty="0">
                              <a:effectLst/>
                            </a:rPr>
                            <a:t>0.99</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6714709"/>
                      </a:ext>
                    </a:extLst>
                  </a:tr>
                  <a:tr h="505217">
                    <a:tc>
                      <a:txBody>
                        <a:bodyPr/>
                        <a:lstStyle/>
                        <a:p>
                          <a:pPr algn="ctr"/>
                          <a:r>
                            <a:rPr lang="en-US" b="1" dirty="0">
                              <a:solidFill>
                                <a:sysClr val="windowText" lastClr="000000"/>
                              </a:solidFill>
                              <a:latin typeface="Times New Roman" panose="02020603050405020304" pitchFamily="18" charset="0"/>
                              <a:cs typeface="Times New Roman" panose="02020603050405020304" pitchFamily="18" charset="0"/>
                            </a:rPr>
                            <a:t>W</a:t>
                          </a:r>
                          <a:endParaRPr lang="ka-GE" b="1" dirty="0">
                            <a:solidFill>
                              <a:sysClr val="windowText" lastClr="000000"/>
                            </a:solidFill>
                            <a:cs typeface="Times New Roman" panose="02020603050405020304" pitchFamily="18" charset="0"/>
                          </a:endParaRPr>
                        </a:p>
                      </a:txBody>
                      <a:tcPr/>
                    </a:tc>
                    <a:tc>
                      <a:txBody>
                        <a:bodyPr/>
                        <a:lstStyle/>
                        <a:p>
                          <a:pPr algn="ctr">
                            <a:lnSpc>
                              <a:spcPct val="150000"/>
                            </a:lnSpc>
                            <a:spcAft>
                              <a:spcPts val="600"/>
                            </a:spcAft>
                          </a:pPr>
                          <a:r>
                            <a:rPr lang="ka-GE" sz="1800" kern="100">
                              <a:effectLst/>
                            </a:rPr>
                            <a:t>0.1</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0.5</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0.9</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dirty="0">
                              <a:effectLst/>
                            </a:rPr>
                            <a:t>0.7</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4827705"/>
                      </a:ext>
                    </a:extLst>
                  </a:tr>
                  <a:tr h="505217">
                    <a:tc>
                      <a:txBody>
                        <a:bodyPr/>
                        <a:lstStyle/>
                        <a:p>
                          <a:pPr algn="ctr"/>
                          <a:r>
                            <a:rPr lang="en-US" b="1" dirty="0">
                              <a:solidFill>
                                <a:sysClr val="windowText" lastClr="000000"/>
                              </a:solidFill>
                              <a:latin typeface="Times New Roman" panose="02020603050405020304" pitchFamily="18" charset="0"/>
                              <a:cs typeface="Times New Roman" panose="02020603050405020304" pitchFamily="18" charset="0"/>
                            </a:rPr>
                            <a:t>M</a:t>
                          </a:r>
                          <a:endParaRPr lang="ka-GE" b="1" dirty="0">
                            <a:solidFill>
                              <a:sysClr val="windowText" lastClr="000000"/>
                            </a:solidFill>
                            <a:cs typeface="Times New Roman" panose="02020603050405020304" pitchFamily="18" charset="0"/>
                          </a:endParaRPr>
                        </a:p>
                      </a:txBody>
                      <a:tcPr/>
                    </a:tc>
                    <a:tc>
                      <a:txBody>
                        <a:bodyPr/>
                        <a:lstStyle/>
                        <a:p>
                          <a:pPr algn="ctr">
                            <a:lnSpc>
                              <a:spcPct val="150000"/>
                            </a:lnSpc>
                            <a:spcAft>
                              <a:spcPts val="600"/>
                            </a:spcAft>
                          </a:pPr>
                          <a:r>
                            <a:rPr lang="ka-GE" sz="1800" kern="100">
                              <a:effectLst/>
                            </a:rPr>
                            <a:t>0</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0.01578</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0</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dirty="0">
                              <a:effectLst/>
                            </a:rPr>
                            <a:t>0</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9809171"/>
                      </a:ext>
                    </a:extLst>
                  </a:tr>
                  <a:tr h="505217">
                    <a:tc>
                      <a:txBody>
                        <a:bodyPr/>
                        <a:lstStyle/>
                        <a:p>
                          <a:pPr algn="ctr"/>
                          <a:r>
                            <a:rPr lang="en-US" b="1" dirty="0">
                              <a:solidFill>
                                <a:sysClr val="windowText" lastClr="000000"/>
                              </a:solidFill>
                              <a:latin typeface="Times New Roman" panose="02020603050405020304" pitchFamily="18" charset="0"/>
                              <a:cs typeface="Times New Roman" panose="02020603050405020304" pitchFamily="18" charset="0"/>
                            </a:rPr>
                            <a:t>F</a:t>
                          </a:r>
                          <a:endParaRPr lang="ka-GE" b="1" dirty="0">
                            <a:solidFill>
                              <a:sysClr val="windowText" lastClr="000000"/>
                            </a:solidFill>
                            <a:cs typeface="Times New Roman" panose="02020603050405020304" pitchFamily="18" charset="0"/>
                          </a:endParaRPr>
                        </a:p>
                      </a:txBody>
                      <a:tcPr/>
                    </a:tc>
                    <a:tc>
                      <a:txBody>
                        <a:bodyPr/>
                        <a:lstStyle/>
                        <a:p>
                          <a:pPr algn="ctr">
                            <a:lnSpc>
                              <a:spcPct val="150000"/>
                            </a:lnSpc>
                            <a:spcAft>
                              <a:spcPts val="600"/>
                            </a:spcAft>
                          </a:pPr>
                          <a:r>
                            <a:rPr lang="ka-GE" sz="1800" kern="100">
                              <a:effectLst/>
                            </a:rPr>
                            <a:t>0</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0</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0</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dirty="0">
                              <a:effectLst/>
                            </a:rPr>
                            <a:t>0.01</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1588933"/>
                      </a:ext>
                    </a:extLst>
                  </a:tr>
                  <a:tr h="505217">
                    <a:tc>
                      <a:txBody>
                        <a:bodyPr/>
                        <a:lstStyle/>
                        <a:p>
                          <a:pPr algn="ctr"/>
                          <a:r>
                            <a:rPr lang="en-US" b="1" dirty="0">
                              <a:solidFill>
                                <a:sysClr val="windowText" lastClr="000000"/>
                              </a:solidFill>
                              <a:latin typeface="Times New Roman" panose="02020603050405020304" pitchFamily="18" charset="0"/>
                              <a:cs typeface="Times New Roman" panose="02020603050405020304" pitchFamily="18" charset="0"/>
                            </a:rPr>
                            <a:t>n</a:t>
                          </a:r>
                          <a:endParaRPr lang="ka-GE" b="1" dirty="0">
                            <a:solidFill>
                              <a:sysClr val="windowText" lastClr="000000"/>
                            </a:solidFill>
                            <a:cs typeface="Times New Roman" panose="02020603050405020304" pitchFamily="18" charset="0"/>
                          </a:endParaRPr>
                        </a:p>
                      </a:txBody>
                      <a:tcPr/>
                    </a:tc>
                    <a:tc>
                      <a:txBody>
                        <a:bodyPr/>
                        <a:lstStyle/>
                        <a:p>
                          <a:pPr algn="ctr">
                            <a:lnSpc>
                              <a:spcPct val="150000"/>
                            </a:lnSpc>
                            <a:spcAft>
                              <a:spcPts val="600"/>
                            </a:spcAft>
                          </a:pPr>
                          <a:r>
                            <a:rPr lang="ka-GE" sz="1800" kern="100" dirty="0">
                              <a:effectLst/>
                            </a:rPr>
                            <a:t>1.48</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dirty="0">
                              <a:effectLst/>
                            </a:rPr>
                            <a:t>1.38</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1.4</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dirty="0">
                              <a:effectLst/>
                            </a:rPr>
                            <a:t>1.43</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3116183"/>
                      </a:ext>
                    </a:extLst>
                  </a:tr>
                </a:tbl>
              </a:graphicData>
            </a:graphic>
          </p:graphicFrame>
        </mc:Choice>
        <mc:Fallback xmlns="">
          <p:graphicFrame>
            <p:nvGraphicFramePr>
              <p:cNvPr id="4" name="Table 3">
                <a:extLst>
                  <a:ext uri="{FF2B5EF4-FFF2-40B4-BE49-F238E27FC236}">
                    <a16:creationId xmlns:a16="http://schemas.microsoft.com/office/drawing/2014/main" id="{C7FEBB31-2843-C541-FC42-2C214ACCE9F3}"/>
                  </a:ext>
                </a:extLst>
              </p:cNvPr>
              <p:cNvGraphicFramePr>
                <a:graphicFrameLocks noGrp="1"/>
              </p:cNvGraphicFramePr>
              <p:nvPr>
                <p:extLst>
                  <p:ext uri="{D42A27DB-BD31-4B8C-83A1-F6EECF244321}">
                    <p14:modId xmlns:p14="http://schemas.microsoft.com/office/powerpoint/2010/main" val="2206805926"/>
                  </p:ext>
                </p:extLst>
              </p:nvPr>
            </p:nvGraphicFramePr>
            <p:xfrm>
              <a:off x="6759212" y="560439"/>
              <a:ext cx="5226948" cy="6017620"/>
            </p:xfrm>
            <a:graphic>
              <a:graphicData uri="http://schemas.openxmlformats.org/drawingml/2006/table">
                <a:tbl>
                  <a:tblPr firstRow="1" bandRow="1">
                    <a:tableStyleId>{8A107856-5554-42FB-B03E-39F5DBC370BA}</a:tableStyleId>
                  </a:tblPr>
                  <a:tblGrid>
                    <a:gridCol w="1179830">
                      <a:extLst>
                        <a:ext uri="{9D8B030D-6E8A-4147-A177-3AD203B41FA5}">
                          <a16:colId xmlns:a16="http://schemas.microsoft.com/office/drawing/2014/main" val="2570792052"/>
                        </a:ext>
                      </a:extLst>
                    </a:gridCol>
                    <a:gridCol w="983226">
                      <a:extLst>
                        <a:ext uri="{9D8B030D-6E8A-4147-A177-3AD203B41FA5}">
                          <a16:colId xmlns:a16="http://schemas.microsoft.com/office/drawing/2014/main" val="2879889591"/>
                        </a:ext>
                      </a:extLst>
                    </a:gridCol>
                    <a:gridCol w="1127925">
                      <a:extLst>
                        <a:ext uri="{9D8B030D-6E8A-4147-A177-3AD203B41FA5}">
                          <a16:colId xmlns:a16="http://schemas.microsoft.com/office/drawing/2014/main" val="437770282"/>
                        </a:ext>
                      </a:extLst>
                    </a:gridCol>
                    <a:gridCol w="959819">
                      <a:extLst>
                        <a:ext uri="{9D8B030D-6E8A-4147-A177-3AD203B41FA5}">
                          <a16:colId xmlns:a16="http://schemas.microsoft.com/office/drawing/2014/main" val="1116576484"/>
                        </a:ext>
                      </a:extLst>
                    </a:gridCol>
                    <a:gridCol w="976148">
                      <a:extLst>
                        <a:ext uri="{9D8B030D-6E8A-4147-A177-3AD203B41FA5}">
                          <a16:colId xmlns:a16="http://schemas.microsoft.com/office/drawing/2014/main" val="2079163556"/>
                        </a:ext>
                      </a:extLst>
                    </a:gridCol>
                  </a:tblGrid>
                  <a:tr h="569322">
                    <a:tc>
                      <a:txBody>
                        <a:bodyPr/>
                        <a:lstStyle/>
                        <a:p>
                          <a:endParaRPr lang="ka-GE" dirty="0"/>
                        </a:p>
                      </a:txBody>
                      <a:tcPr/>
                    </a:tc>
                    <a:tc>
                      <a:txBody>
                        <a:bodyPr/>
                        <a:lstStyle/>
                        <a:p>
                          <a:pPr algn="ctr"/>
                          <a:r>
                            <a:rPr lang="en-US" sz="1400" dirty="0">
                              <a:solidFill>
                                <a:sysClr val="windowText" lastClr="000000"/>
                              </a:solidFill>
                              <a:latin typeface="Times New Roman" panose="02020603050405020304" pitchFamily="18" charset="0"/>
                              <a:cs typeface="Times New Roman" panose="02020603050405020304" pitchFamily="18" charset="0"/>
                            </a:rPr>
                            <a:t>Stratum Corneum</a:t>
                          </a:r>
                          <a:endParaRPr lang="ka-GE" sz="1400" dirty="0">
                            <a:solidFill>
                              <a:sysClr val="windowText" lastClr="000000"/>
                            </a:solidFill>
                            <a:cs typeface="Times New Roman" panose="02020603050405020304" pitchFamily="18" charset="0"/>
                          </a:endParaRPr>
                        </a:p>
                      </a:txBody>
                      <a:tcPr/>
                    </a:tc>
                    <a:tc>
                      <a:txBody>
                        <a:bodyPr/>
                        <a:lstStyle/>
                        <a:p>
                          <a:pPr algn="ctr"/>
                          <a:r>
                            <a:rPr lang="en-US" sz="1400" dirty="0">
                              <a:solidFill>
                                <a:sysClr val="windowText" lastClr="000000"/>
                              </a:solidFill>
                              <a:latin typeface="Times New Roman" panose="02020603050405020304" pitchFamily="18" charset="0"/>
                              <a:cs typeface="Times New Roman" panose="02020603050405020304" pitchFamily="18" charset="0"/>
                            </a:rPr>
                            <a:t>Epidermis </a:t>
                          </a:r>
                          <a:endParaRPr lang="ka-GE" sz="1200" dirty="0">
                            <a:solidFill>
                              <a:sysClr val="windowText" lastClr="000000"/>
                            </a:solidFill>
                            <a:cs typeface="Times New Roman" panose="02020603050405020304" pitchFamily="18" charset="0"/>
                          </a:endParaRPr>
                        </a:p>
                      </a:txBody>
                      <a:tcPr/>
                    </a:tc>
                    <a:tc>
                      <a:txBody>
                        <a:bodyPr/>
                        <a:lstStyle/>
                        <a:p>
                          <a:pPr algn="ctr"/>
                          <a:r>
                            <a:rPr lang="en-US" sz="1400" dirty="0">
                              <a:solidFill>
                                <a:sysClr val="windowText" lastClr="000000"/>
                              </a:solidFill>
                              <a:latin typeface="Times New Roman" panose="02020603050405020304" pitchFamily="18" charset="0"/>
                              <a:cs typeface="Times New Roman" panose="02020603050405020304" pitchFamily="18" charset="0"/>
                            </a:rPr>
                            <a:t>Dermis </a:t>
                          </a:r>
                          <a:endParaRPr lang="ka-GE" sz="1400" dirty="0">
                            <a:solidFill>
                              <a:sysClr val="windowText" lastClr="000000"/>
                            </a:solidFill>
                            <a:cs typeface="Times New Roman" panose="02020603050405020304" pitchFamily="18" charset="0"/>
                          </a:endParaRPr>
                        </a:p>
                      </a:txBody>
                      <a:tcPr/>
                    </a:tc>
                    <a:tc>
                      <a:txBody>
                        <a:bodyPr/>
                        <a:lstStyle/>
                        <a:p>
                          <a:pPr algn="ctr"/>
                          <a:r>
                            <a:rPr lang="en-US" sz="1400" dirty="0">
                              <a:solidFill>
                                <a:sysClr val="windowText" lastClr="000000"/>
                              </a:solidFill>
                              <a:latin typeface="Times New Roman" panose="02020603050405020304" pitchFamily="18" charset="0"/>
                              <a:cs typeface="Times New Roman" panose="02020603050405020304" pitchFamily="18" charset="0"/>
                            </a:rPr>
                            <a:t>Dermis </a:t>
                          </a:r>
                          <a:endParaRPr lang="ka-GE" sz="1400" dirty="0">
                            <a:solidFill>
                              <a:sysClr val="windowText" lastClr="000000"/>
                            </a:solidFill>
                            <a:cs typeface="Times New Roman" panose="02020603050405020304" pitchFamily="18" charset="0"/>
                          </a:endParaRPr>
                        </a:p>
                        <a:p>
                          <a:pPr algn="ctr"/>
                          <a:r>
                            <a:rPr lang="ka-GE" sz="1400" dirty="0">
                              <a:solidFill>
                                <a:sysClr val="windowText" lastClr="000000"/>
                              </a:solidFill>
                              <a:cs typeface="Times New Roman" panose="02020603050405020304" pitchFamily="18" charset="0"/>
                            </a:rPr>
                            <a:t>       </a:t>
                          </a:r>
                          <a:r>
                            <a:rPr lang="en-US" sz="1400" dirty="0">
                              <a:solidFill>
                                <a:sysClr val="windowText" lastClr="000000"/>
                              </a:solidFill>
                              <a:latin typeface="Times New Roman" panose="02020603050405020304" pitchFamily="18" charset="0"/>
                              <a:cs typeface="Times New Roman" panose="02020603050405020304" pitchFamily="18" charset="0"/>
                            </a:rPr>
                            <a:t>II</a:t>
                          </a:r>
                          <a:endParaRPr lang="ka-GE" sz="1400" dirty="0">
                            <a:solidFill>
                              <a:sysClr val="windowText" lastClr="000000"/>
                            </a:solidFill>
                            <a:cs typeface="Times New Roman" panose="02020603050405020304" pitchFamily="18" charset="0"/>
                          </a:endParaRPr>
                        </a:p>
                      </a:txBody>
                      <a:tcPr/>
                    </a:tc>
                    <a:extLst>
                      <a:ext uri="{0D108BD9-81ED-4DB2-BD59-A6C34878D82A}">
                        <a16:rowId xmlns:a16="http://schemas.microsoft.com/office/drawing/2014/main" val="67648339"/>
                      </a:ext>
                    </a:extLst>
                  </a:tr>
                  <a:tr h="703281">
                    <a:tc>
                      <a:txBody>
                        <a:bodyPr/>
                        <a:lstStyle/>
                        <a:p>
                          <a:pPr algn="ctr"/>
                          <a:r>
                            <a:rPr lang="en-US" b="1" dirty="0">
                              <a:solidFill>
                                <a:sysClr val="windowText" lastClr="000000"/>
                              </a:solidFill>
                              <a:latin typeface="Times New Roman" panose="02020603050405020304" pitchFamily="18" charset="0"/>
                              <a:cs typeface="Times New Roman" panose="02020603050405020304" pitchFamily="18" charset="0"/>
                            </a:rPr>
                            <a:t>Thickness </a:t>
                          </a:r>
                          <a:r>
                            <a:rPr lang="ka-GE" b="1" dirty="0">
                              <a:solidFill>
                                <a:sysClr val="windowText" lastClr="000000"/>
                              </a:solidFill>
                              <a:cs typeface="Times New Roman" panose="02020603050405020304" pitchFamily="18" charset="0"/>
                            </a:rPr>
                            <a:t>(</a:t>
                          </a:r>
                          <a:r>
                            <a:rPr lang="en-US" b="1" dirty="0">
                              <a:solidFill>
                                <a:sysClr val="windowText" lastClr="000000"/>
                              </a:solidFill>
                              <a:latin typeface="Times New Roman" panose="02020603050405020304" pitchFamily="18" charset="0"/>
                              <a:cs typeface="Times New Roman" panose="02020603050405020304" pitchFamily="18" charset="0"/>
                            </a:rPr>
                            <a:t>cm</a:t>
                          </a:r>
                          <a:r>
                            <a:rPr lang="ka-GE" b="1" dirty="0">
                              <a:solidFill>
                                <a:sysClr val="windowText" lastClr="000000"/>
                              </a:solidFill>
                              <a:cs typeface="Times New Roman" panose="02020603050405020304" pitchFamily="18" charset="0"/>
                            </a:rPr>
                            <a:t>)</a:t>
                          </a:r>
                        </a:p>
                      </a:txBody>
                      <a:tcPr/>
                    </a:tc>
                    <a:tc>
                      <a:txBody>
                        <a:bodyPr/>
                        <a:lstStyle/>
                        <a:p>
                          <a:pPr algn="ctr"/>
                          <a:r>
                            <a:rPr lang="en-US" dirty="0"/>
                            <a:t>0.003</a:t>
                          </a:r>
                          <a:endParaRPr lang="ka-GE" dirty="0"/>
                        </a:p>
                      </a:txBody>
                      <a:tcPr/>
                    </a:tc>
                    <a:tc>
                      <a:txBody>
                        <a:bodyPr/>
                        <a:lstStyle/>
                        <a:p>
                          <a:pPr algn="ctr"/>
                          <a:r>
                            <a:rPr lang="en-US" dirty="0"/>
                            <a:t>0.009</a:t>
                          </a:r>
                          <a:endParaRPr lang="ka-GE" dirty="0"/>
                        </a:p>
                      </a:txBody>
                      <a:tcPr/>
                    </a:tc>
                    <a:tc>
                      <a:txBody>
                        <a:bodyPr/>
                        <a:lstStyle/>
                        <a:p>
                          <a:pPr algn="ctr"/>
                          <a:r>
                            <a:rPr lang="en-US" dirty="0"/>
                            <a:t>0.03</a:t>
                          </a:r>
                          <a:endParaRPr lang="ka-G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ka-GE" sz="1800" b="0" u="none" strike="noStrike" kern="1200" baseline="0" dirty="0">
                              <a:solidFill>
                                <a:schemeClr val="dk1"/>
                              </a:solidFill>
                            </a:rPr>
                            <a:t>0.058 	</a:t>
                          </a:r>
                          <a:endParaRPr lang="ka-GE" sz="18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2052904454"/>
                      </a:ext>
                    </a:extLst>
                  </a:tr>
                  <a:tr h="505217">
                    <a:tc>
                      <a:txBody>
                        <a:bodyPr/>
                        <a:lstStyle/>
                        <a:p>
                          <a:endParaRPr lang="ka-GE"/>
                        </a:p>
                      </a:txBody>
                      <a:tcPr>
                        <a:blipFill>
                          <a:blip r:embed="rId4"/>
                          <a:stretch>
                            <a:fillRect l="-515" t="-254217" r="-343814" b="-842169"/>
                          </a:stretch>
                        </a:blipFill>
                      </a:tcPr>
                    </a:tc>
                    <a:tc>
                      <a:txBody>
                        <a:bodyPr/>
                        <a:lstStyle/>
                        <a:p>
                          <a:pPr algn="ctr"/>
                          <a:r>
                            <a:rPr lang="en-US" dirty="0"/>
                            <a:t>0.8</a:t>
                          </a:r>
                          <a:endParaRPr lang="ka-GE" dirty="0"/>
                        </a:p>
                      </a:txBody>
                      <a:tcPr/>
                    </a:tc>
                    <a:tc>
                      <a:txBody>
                        <a:bodyPr/>
                        <a:lstStyle/>
                        <a:p>
                          <a:pPr algn="ctr"/>
                          <a:r>
                            <a:rPr lang="en-US" dirty="0"/>
                            <a:t>0.328</a:t>
                          </a:r>
                          <a:endParaRPr lang="ka-GE" dirty="0"/>
                        </a:p>
                      </a:txBody>
                      <a:tcPr/>
                    </a:tc>
                    <a:tc>
                      <a:txBody>
                        <a:bodyPr/>
                        <a:lstStyle/>
                        <a:p>
                          <a:pPr algn="ctr"/>
                          <a:r>
                            <a:rPr lang="en-US" dirty="0"/>
                            <a:t>0.368</a:t>
                          </a:r>
                          <a:endParaRPr lang="ka-GE" dirty="0"/>
                        </a:p>
                      </a:txBody>
                      <a:tcPr/>
                    </a:tc>
                    <a:tc>
                      <a:txBody>
                        <a:bodyPr/>
                        <a:lstStyle/>
                        <a:p>
                          <a:pPr algn="ctr"/>
                          <a:r>
                            <a:rPr lang="en-US" dirty="0"/>
                            <a:t>0.43</a:t>
                          </a:r>
                          <a:endParaRPr lang="ka-GE" dirty="0"/>
                        </a:p>
                      </a:txBody>
                      <a:tcPr/>
                    </a:tc>
                    <a:extLst>
                      <a:ext uri="{0D108BD9-81ED-4DB2-BD59-A6C34878D82A}">
                        <a16:rowId xmlns:a16="http://schemas.microsoft.com/office/drawing/2014/main" val="4290710517"/>
                      </a:ext>
                    </a:extLst>
                  </a:tr>
                  <a:tr h="703281">
                    <a:tc>
                      <a:txBody>
                        <a:bodyPr/>
                        <a:lstStyle/>
                        <a:p>
                          <a:endParaRPr lang="ka-GE"/>
                        </a:p>
                      </a:txBody>
                      <a:tcPr>
                        <a:blipFill>
                          <a:blip r:embed="rId4"/>
                          <a:stretch>
                            <a:fillRect l="-515" t="-253448" r="-343814" b="-502586"/>
                          </a:stretch>
                        </a:blipFill>
                      </a:tcPr>
                    </a:tc>
                    <a:tc>
                      <a:txBody>
                        <a:bodyPr/>
                        <a:lstStyle/>
                        <a:p>
                          <a:pPr algn="ctr"/>
                          <a:r>
                            <a:rPr lang="en-US" dirty="0"/>
                            <a:t>0.83</a:t>
                          </a:r>
                          <a:endParaRPr lang="ka-G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ka-GE" sz="1800" b="0" u="none" strike="noStrike" kern="1200" baseline="0" dirty="0">
                              <a:solidFill>
                                <a:schemeClr val="dk1"/>
                              </a:solidFill>
                            </a:rPr>
                            <a:t>0.541 	</a:t>
                          </a:r>
                        </a:p>
                        <a:p>
                          <a:pPr algn="ctr"/>
                          <a:endParaRPr lang="ka-GE" dirty="0"/>
                        </a:p>
                      </a:txBody>
                      <a:tcPr/>
                    </a:tc>
                    <a:tc>
                      <a:txBody>
                        <a:bodyPr/>
                        <a:lstStyle/>
                        <a:p>
                          <a:pPr algn="ctr"/>
                          <a:r>
                            <a:rPr lang="ka-GE" sz="1800" b="0" u="none" strike="noStrike" kern="1200" baseline="0" dirty="0">
                              <a:solidFill>
                                <a:schemeClr val="dk1"/>
                              </a:solidFill>
                            </a:rPr>
                            <a:t>0.93 </a:t>
                          </a:r>
                          <a:endParaRPr lang="ka-GE" dirty="0"/>
                        </a:p>
                      </a:txBody>
                      <a:tcPr/>
                    </a:tc>
                    <a:tc>
                      <a:txBody>
                        <a:bodyPr/>
                        <a:lstStyle/>
                        <a:p>
                          <a:pPr algn="ctr"/>
                          <a:r>
                            <a:rPr lang="ka-GE" sz="1800" b="0" u="none" strike="noStrike" kern="1200" baseline="0" dirty="0">
                              <a:solidFill>
                                <a:schemeClr val="dk1"/>
                              </a:solidFill>
                            </a:rPr>
                            <a:t>0.8053 </a:t>
                          </a:r>
                          <a:endParaRPr lang="ka-GE" dirty="0"/>
                        </a:p>
                      </a:txBody>
                      <a:tcPr/>
                    </a:tc>
                    <a:extLst>
                      <a:ext uri="{0D108BD9-81ED-4DB2-BD59-A6C34878D82A}">
                        <a16:rowId xmlns:a16="http://schemas.microsoft.com/office/drawing/2014/main" val="1892531458"/>
                      </a:ext>
                    </a:extLst>
                  </a:tr>
                  <a:tr h="505217">
                    <a:tc>
                      <a:txBody>
                        <a:bodyPr/>
                        <a:lstStyle/>
                        <a:p>
                          <a:endParaRPr lang="ka-GE"/>
                        </a:p>
                      </a:txBody>
                      <a:tcPr>
                        <a:blipFill>
                          <a:blip r:embed="rId4"/>
                          <a:stretch>
                            <a:fillRect l="-515" t="-493976" r="-343814" b="-602410"/>
                          </a:stretch>
                        </a:blipFill>
                      </a:tcPr>
                    </a:tc>
                    <a:tc>
                      <a:txBody>
                        <a:bodyPr/>
                        <a:lstStyle/>
                        <a:p>
                          <a:pPr algn="ctr">
                            <a:lnSpc>
                              <a:spcPct val="150000"/>
                            </a:lnSpc>
                            <a:spcAft>
                              <a:spcPts val="600"/>
                            </a:spcAft>
                          </a:pPr>
                          <a:r>
                            <a:rPr lang="ka-GE" sz="1800" kern="100" dirty="0">
                              <a:effectLst/>
                            </a:rPr>
                            <a:t>46.5</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dirty="0">
                              <a:effectLst/>
                            </a:rPr>
                            <a:t>45.8</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dirty="0">
                              <a:effectLst/>
                            </a:rPr>
                            <a:t>84.5</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dirty="0">
                              <a:effectLst/>
                            </a:rPr>
                            <a:t>81.64</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0167121"/>
                      </a:ext>
                    </a:extLst>
                  </a:tr>
                  <a:tr h="505217">
                    <a:tc>
                      <a:txBody>
                        <a:bodyPr/>
                        <a:lstStyle/>
                        <a:p>
                          <a:pPr algn="ctr"/>
                          <a:r>
                            <a:rPr lang="en-US" b="1" dirty="0">
                              <a:solidFill>
                                <a:sysClr val="windowText" lastClr="000000"/>
                              </a:solidFill>
                              <a:latin typeface="Times New Roman" panose="02020603050405020304" pitchFamily="18" charset="0"/>
                              <a:cs typeface="Times New Roman" panose="02020603050405020304" pitchFamily="18" charset="0"/>
                            </a:rPr>
                            <a:t>B</a:t>
                          </a:r>
                          <a:endParaRPr lang="ka-GE" b="1" dirty="0">
                            <a:solidFill>
                              <a:sysClr val="windowText" lastClr="000000"/>
                            </a:solidFill>
                            <a:cs typeface="Times New Roman" panose="02020603050405020304" pitchFamily="18" charset="0"/>
                          </a:endParaRPr>
                        </a:p>
                      </a:txBody>
                      <a:tcPr/>
                    </a:tc>
                    <a:tc>
                      <a:txBody>
                        <a:bodyPr/>
                        <a:lstStyle/>
                        <a:p>
                          <a:pPr algn="ctr">
                            <a:lnSpc>
                              <a:spcPct val="150000"/>
                            </a:lnSpc>
                            <a:spcAft>
                              <a:spcPts val="600"/>
                            </a:spcAft>
                          </a:pPr>
                          <a:r>
                            <a:rPr lang="ka-GE" sz="1800" kern="100">
                              <a:effectLst/>
                            </a:rPr>
                            <a:t>0</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0</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0.086</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dirty="0">
                              <a:effectLst/>
                            </a:rPr>
                            <a:t>0.01</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5321691"/>
                      </a:ext>
                    </a:extLst>
                  </a:tr>
                  <a:tr h="505217">
                    <a:tc>
                      <a:txBody>
                        <a:bodyPr/>
                        <a:lstStyle/>
                        <a:p>
                          <a:pPr algn="ctr"/>
                          <a:r>
                            <a:rPr lang="en-US" b="1" dirty="0">
                              <a:solidFill>
                                <a:sysClr val="windowText" lastClr="000000"/>
                              </a:solidFill>
                              <a:latin typeface="Times New Roman" panose="02020603050405020304" pitchFamily="18" charset="0"/>
                              <a:cs typeface="Times New Roman" panose="02020603050405020304" pitchFamily="18" charset="0"/>
                            </a:rPr>
                            <a:t>S</a:t>
                          </a:r>
                          <a:endParaRPr lang="ka-GE" b="1" dirty="0">
                            <a:solidFill>
                              <a:sysClr val="windowText" lastClr="000000"/>
                            </a:solidFill>
                            <a:cs typeface="Times New Roman" panose="02020603050405020304" pitchFamily="18" charset="0"/>
                          </a:endParaRPr>
                        </a:p>
                      </a:txBody>
                      <a:tcPr/>
                    </a:tc>
                    <a:tc>
                      <a:txBody>
                        <a:bodyPr/>
                        <a:lstStyle/>
                        <a:p>
                          <a:pPr algn="ctr">
                            <a:lnSpc>
                              <a:spcPct val="150000"/>
                            </a:lnSpc>
                            <a:spcAft>
                              <a:spcPts val="600"/>
                            </a:spcAft>
                          </a:pPr>
                          <a:r>
                            <a:rPr lang="ka-GE" sz="1800" kern="100">
                              <a:effectLst/>
                            </a:rPr>
                            <a:t>0</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0</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0.88</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dirty="0">
                              <a:effectLst/>
                            </a:rPr>
                            <a:t>0.99</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6714709"/>
                      </a:ext>
                    </a:extLst>
                  </a:tr>
                  <a:tr h="505217">
                    <a:tc>
                      <a:txBody>
                        <a:bodyPr/>
                        <a:lstStyle/>
                        <a:p>
                          <a:pPr algn="ctr"/>
                          <a:r>
                            <a:rPr lang="en-US" b="1" dirty="0">
                              <a:solidFill>
                                <a:sysClr val="windowText" lastClr="000000"/>
                              </a:solidFill>
                              <a:latin typeface="Times New Roman" panose="02020603050405020304" pitchFamily="18" charset="0"/>
                              <a:cs typeface="Times New Roman" panose="02020603050405020304" pitchFamily="18" charset="0"/>
                            </a:rPr>
                            <a:t>W</a:t>
                          </a:r>
                          <a:endParaRPr lang="ka-GE" b="1" dirty="0">
                            <a:solidFill>
                              <a:sysClr val="windowText" lastClr="000000"/>
                            </a:solidFill>
                            <a:cs typeface="Times New Roman" panose="02020603050405020304" pitchFamily="18" charset="0"/>
                          </a:endParaRPr>
                        </a:p>
                      </a:txBody>
                      <a:tcPr/>
                    </a:tc>
                    <a:tc>
                      <a:txBody>
                        <a:bodyPr/>
                        <a:lstStyle/>
                        <a:p>
                          <a:pPr algn="ctr">
                            <a:lnSpc>
                              <a:spcPct val="150000"/>
                            </a:lnSpc>
                            <a:spcAft>
                              <a:spcPts val="600"/>
                            </a:spcAft>
                          </a:pPr>
                          <a:r>
                            <a:rPr lang="ka-GE" sz="1800" kern="100">
                              <a:effectLst/>
                            </a:rPr>
                            <a:t>0.1</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0.5</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0.9</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dirty="0">
                              <a:effectLst/>
                            </a:rPr>
                            <a:t>0.7</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4827705"/>
                      </a:ext>
                    </a:extLst>
                  </a:tr>
                  <a:tr h="505217">
                    <a:tc>
                      <a:txBody>
                        <a:bodyPr/>
                        <a:lstStyle/>
                        <a:p>
                          <a:pPr algn="ctr"/>
                          <a:r>
                            <a:rPr lang="en-US" b="1" dirty="0">
                              <a:solidFill>
                                <a:sysClr val="windowText" lastClr="000000"/>
                              </a:solidFill>
                              <a:latin typeface="Times New Roman" panose="02020603050405020304" pitchFamily="18" charset="0"/>
                              <a:cs typeface="Times New Roman" panose="02020603050405020304" pitchFamily="18" charset="0"/>
                            </a:rPr>
                            <a:t>M</a:t>
                          </a:r>
                          <a:endParaRPr lang="ka-GE" b="1" dirty="0">
                            <a:solidFill>
                              <a:sysClr val="windowText" lastClr="000000"/>
                            </a:solidFill>
                            <a:cs typeface="Times New Roman" panose="02020603050405020304" pitchFamily="18" charset="0"/>
                          </a:endParaRPr>
                        </a:p>
                      </a:txBody>
                      <a:tcPr/>
                    </a:tc>
                    <a:tc>
                      <a:txBody>
                        <a:bodyPr/>
                        <a:lstStyle/>
                        <a:p>
                          <a:pPr algn="ctr">
                            <a:lnSpc>
                              <a:spcPct val="150000"/>
                            </a:lnSpc>
                            <a:spcAft>
                              <a:spcPts val="600"/>
                            </a:spcAft>
                          </a:pPr>
                          <a:r>
                            <a:rPr lang="ka-GE" sz="1800" kern="100">
                              <a:effectLst/>
                            </a:rPr>
                            <a:t>0</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0.01578</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0</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dirty="0">
                              <a:effectLst/>
                            </a:rPr>
                            <a:t>0</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9809171"/>
                      </a:ext>
                    </a:extLst>
                  </a:tr>
                  <a:tr h="505217">
                    <a:tc>
                      <a:txBody>
                        <a:bodyPr/>
                        <a:lstStyle/>
                        <a:p>
                          <a:pPr algn="ctr"/>
                          <a:r>
                            <a:rPr lang="en-US" b="1" dirty="0">
                              <a:solidFill>
                                <a:sysClr val="windowText" lastClr="000000"/>
                              </a:solidFill>
                              <a:latin typeface="Times New Roman" panose="02020603050405020304" pitchFamily="18" charset="0"/>
                              <a:cs typeface="Times New Roman" panose="02020603050405020304" pitchFamily="18" charset="0"/>
                            </a:rPr>
                            <a:t>F</a:t>
                          </a:r>
                          <a:endParaRPr lang="ka-GE" b="1" dirty="0">
                            <a:solidFill>
                              <a:sysClr val="windowText" lastClr="000000"/>
                            </a:solidFill>
                            <a:cs typeface="Times New Roman" panose="02020603050405020304" pitchFamily="18" charset="0"/>
                          </a:endParaRPr>
                        </a:p>
                      </a:txBody>
                      <a:tcPr/>
                    </a:tc>
                    <a:tc>
                      <a:txBody>
                        <a:bodyPr/>
                        <a:lstStyle/>
                        <a:p>
                          <a:pPr algn="ctr">
                            <a:lnSpc>
                              <a:spcPct val="150000"/>
                            </a:lnSpc>
                            <a:spcAft>
                              <a:spcPts val="600"/>
                            </a:spcAft>
                          </a:pPr>
                          <a:r>
                            <a:rPr lang="ka-GE" sz="1800" kern="100">
                              <a:effectLst/>
                            </a:rPr>
                            <a:t>0</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0</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0</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dirty="0">
                              <a:effectLst/>
                            </a:rPr>
                            <a:t>0.01</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1588933"/>
                      </a:ext>
                    </a:extLst>
                  </a:tr>
                  <a:tr h="505217">
                    <a:tc>
                      <a:txBody>
                        <a:bodyPr/>
                        <a:lstStyle/>
                        <a:p>
                          <a:pPr algn="ctr"/>
                          <a:r>
                            <a:rPr lang="en-US" b="1" dirty="0">
                              <a:solidFill>
                                <a:sysClr val="windowText" lastClr="000000"/>
                              </a:solidFill>
                              <a:latin typeface="Times New Roman" panose="02020603050405020304" pitchFamily="18" charset="0"/>
                              <a:cs typeface="Times New Roman" panose="02020603050405020304" pitchFamily="18" charset="0"/>
                            </a:rPr>
                            <a:t>n</a:t>
                          </a:r>
                          <a:endParaRPr lang="ka-GE" b="1" dirty="0">
                            <a:solidFill>
                              <a:sysClr val="windowText" lastClr="000000"/>
                            </a:solidFill>
                            <a:cs typeface="Times New Roman" panose="02020603050405020304" pitchFamily="18" charset="0"/>
                          </a:endParaRPr>
                        </a:p>
                      </a:txBody>
                      <a:tcPr/>
                    </a:tc>
                    <a:tc>
                      <a:txBody>
                        <a:bodyPr/>
                        <a:lstStyle/>
                        <a:p>
                          <a:pPr algn="ctr">
                            <a:lnSpc>
                              <a:spcPct val="150000"/>
                            </a:lnSpc>
                            <a:spcAft>
                              <a:spcPts val="600"/>
                            </a:spcAft>
                          </a:pPr>
                          <a:r>
                            <a:rPr lang="ka-GE" sz="1800" kern="100" dirty="0">
                              <a:effectLst/>
                            </a:rPr>
                            <a:t>1.48</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dirty="0">
                              <a:effectLst/>
                            </a:rPr>
                            <a:t>1.38</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a:effectLst/>
                            </a:rPr>
                            <a:t>1.4</a:t>
                          </a:r>
                          <a:endParaRPr lang="ka-GE" sz="1800" kern="1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600"/>
                            </a:spcAft>
                          </a:pPr>
                          <a:r>
                            <a:rPr lang="ka-GE" sz="1800" kern="100" dirty="0">
                              <a:effectLst/>
                            </a:rPr>
                            <a:t>1.43</a:t>
                          </a:r>
                          <a:endParaRPr lang="ka-GE" sz="1800" kern="1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3116183"/>
                      </a:ext>
                    </a:extLst>
                  </a:tr>
                </a:tbl>
              </a:graphicData>
            </a:graphic>
          </p:graphicFrame>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C8FD3A4-AA0E-80C4-CE8B-8E8998612F54}"/>
                  </a:ext>
                </a:extLst>
              </p:cNvPr>
              <p:cNvSpPr txBox="1"/>
              <p:nvPr/>
            </p:nvSpPr>
            <p:spPr>
              <a:xfrm>
                <a:off x="3811138" y="4295147"/>
                <a:ext cx="2163990" cy="349391"/>
              </a:xfrm>
              <a:prstGeom prst="rect">
                <a:avLst/>
              </a:prstGeom>
              <a:solidFill>
                <a:srgbClr val="FDF0E7"/>
              </a:solidFill>
              <a:ln w="1905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𝝈</m:t>
                          </m:r>
                        </m:e>
                        <m:sub>
                          <m:r>
                            <a:rPr lang="en-US" sz="2000" b="1" i="1" smtClean="0">
                              <a:latin typeface="Cambria Math" panose="02040503050406030204" pitchFamily="18" charset="0"/>
                            </a:rPr>
                            <m:t>𝒆𝒙𝒑</m:t>
                          </m:r>
                        </m:sub>
                      </m:sSub>
                      <m:r>
                        <a:rPr lang="ka-GE" sz="2000" b="1" i="1" smtClean="0">
                          <a:latin typeface="Cambria Math" panose="02040503050406030204" pitchFamily="18" charset="0"/>
                        </a:rPr>
                        <m:t>=</m:t>
                      </m:r>
                      <m:r>
                        <a:rPr lang="ka-GE" sz="2000" b="1" i="1" smtClean="0">
                          <a:latin typeface="Cambria Math" panose="02040503050406030204" pitchFamily="18" charset="0"/>
                        </a:rPr>
                        <m:t>𝟒</m:t>
                      </m:r>
                      <m:r>
                        <a:rPr lang="ka-GE" sz="2000" b="1" i="1" smtClean="0">
                          <a:latin typeface="Cambria Math" panose="02040503050406030204" pitchFamily="18" charset="0"/>
                        </a:rPr>
                        <m:t>.</m:t>
                      </m:r>
                      <m:r>
                        <a:rPr lang="ka-GE" sz="2000" b="1" i="1" smtClean="0">
                          <a:latin typeface="Cambria Math" panose="02040503050406030204" pitchFamily="18" charset="0"/>
                        </a:rPr>
                        <m:t>𝟔</m:t>
                      </m:r>
                      <m:r>
                        <a:rPr lang="en-US" sz="2000" b="1" i="1">
                          <a:latin typeface="Cambria Math" panose="02040503050406030204" pitchFamily="18" charset="0"/>
                          <a:ea typeface="Cambria Math" panose="02040503050406030204" pitchFamily="18" charset="0"/>
                        </a:rPr>
                        <m:t>×</m:t>
                      </m:r>
                      <m:sSup>
                        <m:sSupPr>
                          <m:ctrlPr>
                            <a:rPr lang="en-US" sz="2000" b="1" i="1" smtClean="0">
                              <a:latin typeface="Cambria Math" panose="02040503050406030204" pitchFamily="18" charset="0"/>
                              <a:ea typeface="Cambria Math" panose="02040503050406030204" pitchFamily="18" charset="0"/>
                            </a:rPr>
                          </m:ctrlPr>
                        </m:sSupPr>
                        <m:e>
                          <m:r>
                            <a:rPr lang="en-US" sz="2000" b="1" i="1" smtClean="0">
                              <a:latin typeface="Cambria Math" panose="02040503050406030204" pitchFamily="18" charset="0"/>
                              <a:ea typeface="Cambria Math" panose="02040503050406030204" pitchFamily="18" charset="0"/>
                            </a:rPr>
                            <m:t>𝟏𝟎</m:t>
                          </m:r>
                        </m:e>
                        <m:sup>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𝟑</m:t>
                          </m:r>
                        </m:sup>
                      </m:sSup>
                    </m:oMath>
                  </m:oMathPara>
                </a14:m>
                <a:endParaRPr lang="ka-GE" sz="2000" b="1" dirty="0"/>
              </a:p>
            </p:txBody>
          </p:sp>
        </mc:Choice>
        <mc:Fallback xmlns="">
          <p:sp>
            <p:nvSpPr>
              <p:cNvPr id="3" name="TextBox 2">
                <a:extLst>
                  <a:ext uri="{FF2B5EF4-FFF2-40B4-BE49-F238E27FC236}">
                    <a16:creationId xmlns:a16="http://schemas.microsoft.com/office/drawing/2014/main" id="{7C8FD3A4-AA0E-80C4-CE8B-8E8998612F54}"/>
                  </a:ext>
                </a:extLst>
              </p:cNvPr>
              <p:cNvSpPr txBox="1">
                <a:spLocks noRot="1" noChangeAspect="1" noMove="1" noResize="1" noEditPoints="1" noAdjustHandles="1" noChangeArrowheads="1" noChangeShapeType="1" noTextEdit="1"/>
              </p:cNvSpPr>
              <p:nvPr/>
            </p:nvSpPr>
            <p:spPr>
              <a:xfrm>
                <a:off x="3811138" y="4295147"/>
                <a:ext cx="2163990" cy="349391"/>
              </a:xfrm>
              <a:prstGeom prst="rect">
                <a:avLst/>
              </a:prstGeom>
              <a:blipFill>
                <a:blip r:embed="rId5"/>
                <a:stretch>
                  <a:fillRect l="-838" r="-279" b="-16667"/>
                </a:stretch>
              </a:blipFill>
              <a:ln w="19050">
                <a:solidFill>
                  <a:schemeClr val="tx1"/>
                </a:solidFill>
              </a:ln>
            </p:spPr>
            <p:txBody>
              <a:bodyPr/>
              <a:lstStyle/>
              <a:p>
                <a:r>
                  <a:rPr lang="ka-GE">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B8F9128-8545-C0D2-9A52-79A5FA4F692F}"/>
                  </a:ext>
                </a:extLst>
              </p:cNvPr>
              <p:cNvSpPr txBox="1"/>
              <p:nvPr/>
            </p:nvSpPr>
            <p:spPr>
              <a:xfrm>
                <a:off x="1351843" y="4155077"/>
                <a:ext cx="2127121" cy="314766"/>
              </a:xfrm>
              <a:prstGeom prst="rect">
                <a:avLst/>
              </a:prstGeom>
              <a:solidFill>
                <a:srgbClr val="FDF0E7"/>
              </a:solidFill>
              <a:ln w="1905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𝝈</m:t>
                          </m:r>
                        </m:e>
                        <m:sub>
                          <m:r>
                            <a:rPr lang="en-US" sz="2000" b="1" i="1" smtClean="0">
                              <a:latin typeface="Cambria Math" panose="02040503050406030204" pitchFamily="18" charset="0"/>
                            </a:rPr>
                            <m:t>𝑴𝑪</m:t>
                          </m:r>
                        </m:sub>
                      </m:sSub>
                      <m:r>
                        <a:rPr lang="ka-GE" sz="2000" b="1" i="1" smtClean="0">
                          <a:latin typeface="Cambria Math" panose="02040503050406030204" pitchFamily="18" charset="0"/>
                        </a:rPr>
                        <m:t>=</m:t>
                      </m:r>
                      <m:r>
                        <a:rPr lang="ka-GE" sz="2000" b="1" i="1" smtClean="0">
                          <a:latin typeface="Cambria Math" panose="02040503050406030204" pitchFamily="18" charset="0"/>
                        </a:rPr>
                        <m:t>𝟏</m:t>
                      </m:r>
                      <m:r>
                        <a:rPr lang="ka-GE" sz="2000" b="1" i="1" smtClean="0">
                          <a:latin typeface="Cambria Math" panose="02040503050406030204" pitchFamily="18" charset="0"/>
                        </a:rPr>
                        <m:t>.</m:t>
                      </m:r>
                      <m:r>
                        <a:rPr lang="ka-GE" sz="2000" b="1" i="1" smtClean="0">
                          <a:latin typeface="Cambria Math" panose="02040503050406030204" pitchFamily="18" charset="0"/>
                        </a:rPr>
                        <m:t>𝟏</m:t>
                      </m:r>
                      <m:r>
                        <a:rPr lang="en-US" sz="2000" b="1" i="1">
                          <a:latin typeface="Cambria Math" panose="02040503050406030204" pitchFamily="18" charset="0"/>
                          <a:ea typeface="Cambria Math" panose="02040503050406030204" pitchFamily="18" charset="0"/>
                        </a:rPr>
                        <m:t>×</m:t>
                      </m:r>
                      <m:sSup>
                        <m:sSupPr>
                          <m:ctrlPr>
                            <a:rPr lang="en-US" sz="2000" b="1" i="1" smtClean="0">
                              <a:latin typeface="Cambria Math" panose="02040503050406030204" pitchFamily="18" charset="0"/>
                              <a:ea typeface="Cambria Math" panose="02040503050406030204" pitchFamily="18" charset="0"/>
                            </a:rPr>
                          </m:ctrlPr>
                        </m:sSupPr>
                        <m:e>
                          <m:r>
                            <a:rPr lang="en-US" sz="2000" b="1" i="1" smtClean="0">
                              <a:latin typeface="Cambria Math" panose="02040503050406030204" pitchFamily="18" charset="0"/>
                              <a:ea typeface="Cambria Math" panose="02040503050406030204" pitchFamily="18" charset="0"/>
                            </a:rPr>
                            <m:t>𝟏𝟎</m:t>
                          </m:r>
                        </m:e>
                        <m:sup>
                          <m:r>
                            <a:rPr lang="en-US" sz="2000" b="1" i="1" smtClean="0">
                              <a:latin typeface="Cambria Math" panose="02040503050406030204" pitchFamily="18" charset="0"/>
                              <a:ea typeface="Cambria Math" panose="02040503050406030204" pitchFamily="18" charset="0"/>
                            </a:rPr>
                            <m:t>−</m:t>
                          </m:r>
                          <m:r>
                            <a:rPr lang="ka-GE" sz="2000" b="1" i="1" smtClean="0">
                              <a:latin typeface="Cambria Math" panose="02040503050406030204" pitchFamily="18" charset="0"/>
                              <a:ea typeface="Cambria Math" panose="02040503050406030204" pitchFamily="18" charset="0"/>
                            </a:rPr>
                            <m:t>𝟐</m:t>
                          </m:r>
                        </m:sup>
                      </m:sSup>
                    </m:oMath>
                  </m:oMathPara>
                </a14:m>
                <a:endParaRPr lang="ka-GE" sz="2000" b="1" dirty="0"/>
              </a:p>
            </p:txBody>
          </p:sp>
        </mc:Choice>
        <mc:Fallback xmlns="">
          <p:sp>
            <p:nvSpPr>
              <p:cNvPr id="5" name="TextBox 4">
                <a:extLst>
                  <a:ext uri="{FF2B5EF4-FFF2-40B4-BE49-F238E27FC236}">
                    <a16:creationId xmlns:a16="http://schemas.microsoft.com/office/drawing/2014/main" id="{DB8F9128-8545-C0D2-9A52-79A5FA4F692F}"/>
                  </a:ext>
                </a:extLst>
              </p:cNvPr>
              <p:cNvSpPr txBox="1">
                <a:spLocks noRot="1" noChangeAspect="1" noMove="1" noResize="1" noEditPoints="1" noAdjustHandles="1" noChangeArrowheads="1" noChangeShapeType="1" noTextEdit="1"/>
              </p:cNvSpPr>
              <p:nvPr/>
            </p:nvSpPr>
            <p:spPr>
              <a:xfrm>
                <a:off x="1351843" y="4155077"/>
                <a:ext cx="2127121" cy="314766"/>
              </a:xfrm>
              <a:prstGeom prst="rect">
                <a:avLst/>
              </a:prstGeom>
              <a:blipFill>
                <a:blip r:embed="rId6"/>
                <a:stretch>
                  <a:fillRect l="-852" t="-1852" r="-284" b="-12963"/>
                </a:stretch>
              </a:blipFill>
              <a:ln w="19050">
                <a:solidFill>
                  <a:schemeClr val="tx1"/>
                </a:solidFill>
              </a:ln>
            </p:spPr>
            <p:txBody>
              <a:bodyPr/>
              <a:lstStyle/>
              <a:p>
                <a:r>
                  <a:rPr lang="ka-GE">
                    <a:noFill/>
                  </a:rPr>
                  <a:t> </a:t>
                </a:r>
              </a:p>
            </p:txBody>
          </p:sp>
        </mc:Fallback>
      </mc:AlternateContent>
    </p:spTree>
    <p:extLst>
      <p:ext uri="{BB962C8B-B14F-4D97-AF65-F5344CB8AC3E}">
        <p14:creationId xmlns:p14="http://schemas.microsoft.com/office/powerpoint/2010/main" val="26850585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8368</TotalTime>
  <Words>1412</Words>
  <Application>Microsoft Office PowerPoint</Application>
  <PresentationFormat>Widescreen</PresentationFormat>
  <Paragraphs>170</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Cambria Math</vt:lpstr>
      <vt:lpstr>Sylfaen</vt:lpstr>
      <vt:lpstr>Times New Roman</vt:lpstr>
      <vt:lpstr>Office Theme</vt:lpstr>
      <vt:lpstr>Exploring biological tissue through optical   spectroscopy: Modelling and Experiment  </vt:lpstr>
      <vt:lpstr>Outline</vt:lpstr>
      <vt:lpstr>Photon Random Walk Anisotropy factor and light scattering </vt:lpstr>
      <vt:lpstr>Visualization of Simulation For isotropic and anisotropic mediums </vt:lpstr>
      <vt:lpstr>Photon Diffusion Anomalous and normal diffusion</vt:lpstr>
      <vt:lpstr>Observing the regime change</vt:lpstr>
      <vt:lpstr>Calculating diffusion coefficient Analytical and Numerical solutions</vt:lpstr>
      <vt:lpstr>Skin model And it’s optical characteristics</vt:lpstr>
      <vt:lpstr>Skin Reflectance spectrum Experiment and Monte-Carlo simulation  </vt:lpstr>
      <vt:lpstr>Simulation results Optical arm - brachial index</vt:lpstr>
      <vt:lpstr>Photopletysmography (PPG)  General concept of PPG signals</vt:lpstr>
      <vt:lpstr>Spectral analysis  Fourier analysis of PPG signals </vt:lpstr>
      <vt:lpstr>Spectral analysis Wavelet analysis of PPG signals</vt:lpstr>
      <vt:lpstr>Heart rate variability</vt:lpstr>
      <vt:lpstr>Parametrization of HRV Calculating Hurst exponent with Detrended Fluctuation Analysis (DFA)</vt:lpstr>
      <vt:lpstr>Conclusion</vt:lpstr>
      <vt:lpstr>Literature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User</dc:creator>
  <cp:lastModifiedBy>User</cp:lastModifiedBy>
  <cp:revision>84</cp:revision>
  <dcterms:created xsi:type="dcterms:W3CDTF">2024-06-24T08:25:37Z</dcterms:created>
  <dcterms:modified xsi:type="dcterms:W3CDTF">2024-08-08T08:09:37Z</dcterms:modified>
</cp:coreProperties>
</file>