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4610100" cy="3460750"/>
  <p:notesSz cx="4610100" cy="34607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ct val="100000"/>
              </a:lnSpc>
              <a:spcBef>
                <a:spcPts val="55"/>
              </a:spcBef>
            </a:pPr>
            <a:fld id="{81D60167-4931-47E6-BA6A-407CBD079E47}" type="slidenum">
              <a:rPr dirty="0" spc="-5"/>
              <a:t>#</a:t>
            </a:fld>
            <a:r>
              <a:rPr dirty="0" spc="-5"/>
              <a:t>/14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00" b="0" i="0">
                <a:solidFill>
                  <a:srgbClr val="116D89"/>
                </a:solidFill>
                <a:latin typeface="Microsoft Sans Serif"/>
                <a:cs typeface="Microsoft Sans Serif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ct val="100000"/>
              </a:lnSpc>
              <a:spcBef>
                <a:spcPts val="55"/>
              </a:spcBef>
            </a:pPr>
            <a:fld id="{81D60167-4931-47E6-BA6A-407CBD079E47}" type="slidenum">
              <a:rPr dirty="0" spc="-5"/>
              <a:t>#</a:t>
            </a:fld>
            <a:r>
              <a:rPr dirty="0" spc="-5"/>
              <a:t>/14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00" b="0" i="0">
                <a:solidFill>
                  <a:srgbClr val="116D89"/>
                </a:solidFill>
                <a:latin typeface="Microsoft Sans Serif"/>
                <a:cs typeface="Microsoft Sans Serif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ct val="100000"/>
              </a:lnSpc>
              <a:spcBef>
                <a:spcPts val="55"/>
              </a:spcBef>
            </a:pPr>
            <a:fld id="{81D60167-4931-47E6-BA6A-407CBD079E47}" type="slidenum">
              <a:rPr dirty="0" spc="-5"/>
              <a:t>#</a:t>
            </a:fld>
            <a:r>
              <a:rPr dirty="0" spc="-5"/>
              <a:t>/14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00" b="0" i="0">
                <a:solidFill>
                  <a:srgbClr val="116D89"/>
                </a:solidFill>
                <a:latin typeface="Microsoft Sans Serif"/>
                <a:cs typeface="Microsoft Sans Serif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ct val="100000"/>
              </a:lnSpc>
              <a:spcBef>
                <a:spcPts val="55"/>
              </a:spcBef>
            </a:pPr>
            <a:fld id="{81D60167-4931-47E6-BA6A-407CBD079E47}" type="slidenum">
              <a:rPr dirty="0" spc="-5"/>
              <a:t>#</a:t>
            </a:fld>
            <a:r>
              <a:rPr dirty="0" spc="-5"/>
              <a:t>/14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ct val="100000"/>
              </a:lnSpc>
              <a:spcBef>
                <a:spcPts val="55"/>
              </a:spcBef>
            </a:pPr>
            <a:fld id="{81D60167-4931-47E6-BA6A-407CBD079E47}" type="slidenum">
              <a:rPr dirty="0" spc="-5"/>
              <a:t>#</a:t>
            </a:fld>
            <a:r>
              <a:rPr dirty="0" spc="-5"/>
              <a:t>/14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4608195" cy="198120"/>
          </a:xfrm>
          <a:custGeom>
            <a:avLst/>
            <a:gdLst/>
            <a:ahLst/>
            <a:cxnLst/>
            <a:rect l="l" t="t" r="r" b="b"/>
            <a:pathLst>
              <a:path w="4608195" h="198120">
                <a:moveTo>
                  <a:pt x="4608004" y="0"/>
                </a:moveTo>
                <a:lnTo>
                  <a:pt x="0" y="0"/>
                </a:lnTo>
                <a:lnTo>
                  <a:pt x="0" y="197992"/>
                </a:lnTo>
                <a:lnTo>
                  <a:pt x="4608004" y="197992"/>
                </a:lnTo>
                <a:lnTo>
                  <a:pt x="4608004" y="0"/>
                </a:lnTo>
                <a:close/>
              </a:path>
            </a:pathLst>
          </a:custGeom>
          <a:solidFill>
            <a:srgbClr val="1C8CA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0" y="197993"/>
            <a:ext cx="4610100" cy="497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0" i="0">
                <a:solidFill>
                  <a:srgbClr val="116D89"/>
                </a:solidFill>
                <a:latin typeface="Microsoft Sans Serif"/>
                <a:cs typeface="Microsoft Sans Serif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21894" y="1329371"/>
            <a:ext cx="3810000" cy="7804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76491" y="3280778"/>
            <a:ext cx="310515" cy="1663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ct val="100000"/>
              </a:lnSpc>
              <a:spcBef>
                <a:spcPts val="55"/>
              </a:spcBef>
            </a:pPr>
            <a:fld id="{81D60167-4931-47E6-BA6A-407CBD079E47}" type="slidenum">
              <a:rPr dirty="0" spc="-5"/>
              <a:t>#</a:t>
            </a:fld>
            <a:r>
              <a:rPr dirty="0" spc="-5"/>
              <a:t>/14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slide" Target="slide1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slide" Target="slide1.xml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slide" Target="slide1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slide" Target="slide1.xm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slide" Target="slide1.xml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slide" Target="slide1.xml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slide" Target="slide1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slide" Target="slide1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slide" Target="slide1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slide" Target="slide1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6.xml"/><Relationship Id="rId3" Type="http://schemas.openxmlformats.org/officeDocument/2006/relationships/image" Target="../media/image3.png"/><Relationship Id="rId4" Type="http://schemas.openxmlformats.org/officeDocument/2006/relationships/slide" Target="slide1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slide" Target="slide1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slide" Target="slide1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slide" Target="slide1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slide" Target="slide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20738"/>
            <a:ext cx="4608195" cy="1915795"/>
          </a:xfrm>
          <a:custGeom>
            <a:avLst/>
            <a:gdLst/>
            <a:ahLst/>
            <a:cxnLst/>
            <a:rect l="l" t="t" r="r" b="b"/>
            <a:pathLst>
              <a:path w="4608195" h="1915795">
                <a:moveTo>
                  <a:pt x="0" y="0"/>
                </a:moveTo>
                <a:lnTo>
                  <a:pt x="0" y="1915185"/>
                </a:lnTo>
                <a:lnTo>
                  <a:pt x="4608004" y="1915185"/>
                </a:lnTo>
                <a:lnTo>
                  <a:pt x="4608004" y="0"/>
                </a:lnTo>
                <a:lnTo>
                  <a:pt x="0" y="0"/>
                </a:lnTo>
                <a:close/>
              </a:path>
            </a:pathLst>
          </a:custGeom>
          <a:solidFill>
            <a:srgbClr val="1C8CA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5816" y="987917"/>
            <a:ext cx="2933700" cy="699770"/>
          </a:xfrm>
          <a:prstGeom prst="rect"/>
        </p:spPr>
        <p:txBody>
          <a:bodyPr wrap="square" lIns="0" tIns="2540" rIns="0" bIns="0" rtlCol="0" vert="horz">
            <a:spAutoFit/>
          </a:bodyPr>
          <a:lstStyle/>
          <a:p>
            <a:pPr algn="just" marL="12700" marR="5080">
              <a:lnSpc>
                <a:spcPct val="106700"/>
              </a:lnSpc>
              <a:spcBef>
                <a:spcPts val="20"/>
              </a:spcBef>
            </a:pPr>
            <a:r>
              <a:rPr dirty="0" sz="1400" spc="20" b="1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dirty="0" sz="14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15" b="1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15" b="1">
                <a:solidFill>
                  <a:srgbClr val="FFFFFF"/>
                </a:solidFill>
                <a:latin typeface="Arial"/>
                <a:cs typeface="Arial"/>
              </a:rPr>
              <a:t>Asymptotic</a:t>
            </a:r>
            <a:r>
              <a:rPr dirty="0" sz="14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10" b="1">
                <a:solidFill>
                  <a:srgbClr val="FFFFFF"/>
                </a:solidFill>
                <a:latin typeface="Arial"/>
                <a:cs typeface="Arial"/>
              </a:rPr>
              <a:t>Persistence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15" b="1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1400" spc="-38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15" b="1">
                <a:solidFill>
                  <a:srgbClr val="FFFFFF"/>
                </a:solidFill>
                <a:latin typeface="Arial"/>
                <a:cs typeface="Arial"/>
              </a:rPr>
              <a:t>Langmuir </a:t>
            </a:r>
            <a:r>
              <a:rPr dirty="0" sz="1400" spc="20" b="1">
                <a:solidFill>
                  <a:srgbClr val="FFFFFF"/>
                </a:solidFill>
                <a:latin typeface="Arial"/>
                <a:cs typeface="Arial"/>
              </a:rPr>
              <a:t>Modes </a:t>
            </a:r>
            <a:r>
              <a:rPr dirty="0" sz="1400" spc="15" b="1">
                <a:solidFill>
                  <a:srgbClr val="FFFFFF"/>
                </a:solidFill>
                <a:latin typeface="Arial"/>
                <a:cs typeface="Arial"/>
              </a:rPr>
              <a:t>in Kinematically </a:t>
            </a:r>
            <a:r>
              <a:rPr dirty="0" sz="1400" spc="-37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15" b="1">
                <a:solidFill>
                  <a:srgbClr val="FFFFFF"/>
                </a:solidFill>
                <a:latin typeface="Arial"/>
                <a:cs typeface="Arial"/>
              </a:rPr>
              <a:t>Complex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20" b="1">
                <a:solidFill>
                  <a:srgbClr val="FFFFFF"/>
                </a:solidFill>
                <a:latin typeface="Arial"/>
                <a:cs typeface="Arial"/>
              </a:rPr>
              <a:t>Plasma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10" b="1">
                <a:solidFill>
                  <a:srgbClr val="FFFFFF"/>
                </a:solidFill>
                <a:latin typeface="Arial"/>
                <a:cs typeface="Arial"/>
              </a:rPr>
              <a:t>Flows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135924"/>
            <a:ext cx="4608195" cy="1320165"/>
          </a:xfrm>
          <a:custGeom>
            <a:avLst/>
            <a:gdLst/>
            <a:ahLst/>
            <a:cxnLst/>
            <a:rect l="l" t="t" r="r" b="b"/>
            <a:pathLst>
              <a:path w="4608195" h="1320164">
                <a:moveTo>
                  <a:pt x="0" y="1320076"/>
                </a:moveTo>
                <a:lnTo>
                  <a:pt x="4608004" y="1320076"/>
                </a:lnTo>
                <a:lnTo>
                  <a:pt x="4608004" y="0"/>
                </a:lnTo>
                <a:lnTo>
                  <a:pt x="0" y="0"/>
                </a:lnTo>
                <a:lnTo>
                  <a:pt x="0" y="1320076"/>
                </a:lnTo>
                <a:close/>
              </a:path>
            </a:pathLst>
          </a:custGeom>
          <a:solidFill>
            <a:srgbClr val="DBE8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39128" y="2164306"/>
            <a:ext cx="2186940" cy="701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4610">
              <a:lnSpc>
                <a:spcPct val="100000"/>
              </a:lnSpc>
              <a:spcBef>
                <a:spcPts val="95"/>
              </a:spcBef>
            </a:pPr>
            <a:r>
              <a:rPr dirty="0" sz="1200" spc="-15" b="1">
                <a:solidFill>
                  <a:srgbClr val="116D89"/>
                </a:solidFill>
                <a:latin typeface="Arial"/>
                <a:cs typeface="Arial"/>
              </a:rPr>
              <a:t>Ketevan</a:t>
            </a:r>
            <a:r>
              <a:rPr dirty="0" sz="1200" spc="-30" b="1">
                <a:solidFill>
                  <a:srgbClr val="116D89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116D89"/>
                </a:solidFill>
                <a:latin typeface="Arial"/>
                <a:cs typeface="Arial"/>
              </a:rPr>
              <a:t>Arabuli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16199"/>
              </a:lnSpc>
              <a:spcBef>
                <a:spcPts val="1095"/>
              </a:spcBef>
            </a:pPr>
            <a:r>
              <a:rPr dirty="0" sz="1000" spc="-5" b="1">
                <a:solidFill>
                  <a:srgbClr val="116D89"/>
                </a:solidFill>
                <a:latin typeface="Arial"/>
                <a:cs typeface="Arial"/>
              </a:rPr>
              <a:t>Supervisor:</a:t>
            </a:r>
            <a:r>
              <a:rPr dirty="0" sz="1000" spc="55" b="1">
                <a:solidFill>
                  <a:srgbClr val="116D89"/>
                </a:solidFill>
                <a:latin typeface="Arial"/>
                <a:cs typeface="Arial"/>
              </a:rPr>
              <a:t> </a:t>
            </a:r>
            <a:r>
              <a:rPr dirty="0" sz="1000" spc="-10" b="1">
                <a:solidFill>
                  <a:srgbClr val="116D89"/>
                </a:solidFill>
                <a:latin typeface="Arial"/>
                <a:cs typeface="Arial"/>
              </a:rPr>
              <a:t>Prof.</a:t>
            </a:r>
            <a:r>
              <a:rPr dirty="0" sz="1000" spc="60" b="1">
                <a:solidFill>
                  <a:srgbClr val="116D89"/>
                </a:solidFill>
                <a:latin typeface="Arial"/>
                <a:cs typeface="Arial"/>
              </a:rPr>
              <a:t> </a:t>
            </a:r>
            <a:r>
              <a:rPr dirty="0" sz="1000" spc="-5" b="1">
                <a:solidFill>
                  <a:srgbClr val="116D89"/>
                </a:solidFill>
                <a:latin typeface="Arial"/>
                <a:cs typeface="Arial"/>
              </a:rPr>
              <a:t>Stefaan</a:t>
            </a:r>
            <a:r>
              <a:rPr dirty="0" sz="1000" spc="-10" b="1">
                <a:solidFill>
                  <a:srgbClr val="116D89"/>
                </a:solidFill>
                <a:latin typeface="Arial"/>
                <a:cs typeface="Arial"/>
              </a:rPr>
              <a:t> Poedts </a:t>
            </a:r>
            <a:r>
              <a:rPr dirty="0" sz="1000" spc="-5" b="1">
                <a:solidFill>
                  <a:srgbClr val="116D89"/>
                </a:solidFill>
                <a:latin typeface="Arial"/>
                <a:cs typeface="Arial"/>
              </a:rPr>
              <a:t> Co-supervisor:</a:t>
            </a:r>
            <a:r>
              <a:rPr dirty="0" sz="1000" spc="55" b="1">
                <a:solidFill>
                  <a:srgbClr val="116D89"/>
                </a:solidFill>
                <a:latin typeface="Arial"/>
                <a:cs typeface="Arial"/>
              </a:rPr>
              <a:t> </a:t>
            </a:r>
            <a:r>
              <a:rPr dirty="0" sz="1000" spc="-10" b="1">
                <a:solidFill>
                  <a:srgbClr val="116D89"/>
                </a:solidFill>
                <a:latin typeface="Arial"/>
                <a:cs typeface="Arial"/>
              </a:rPr>
              <a:t>Prof.</a:t>
            </a:r>
            <a:r>
              <a:rPr dirty="0" sz="1000" spc="60" b="1">
                <a:solidFill>
                  <a:srgbClr val="116D89"/>
                </a:solidFill>
                <a:latin typeface="Arial"/>
                <a:cs typeface="Arial"/>
              </a:rPr>
              <a:t> </a:t>
            </a:r>
            <a:r>
              <a:rPr dirty="0" sz="1000" spc="-5" b="1">
                <a:solidFill>
                  <a:srgbClr val="116D89"/>
                </a:solidFill>
                <a:latin typeface="Arial"/>
                <a:cs typeface="Arial"/>
              </a:rPr>
              <a:t>Andria</a:t>
            </a:r>
            <a:r>
              <a:rPr dirty="0" sz="1000" spc="-10" b="1">
                <a:solidFill>
                  <a:srgbClr val="116D89"/>
                </a:solidFill>
                <a:latin typeface="Arial"/>
                <a:cs typeface="Arial"/>
              </a:rPr>
              <a:t> Rogava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16845" y="3025075"/>
            <a:ext cx="71882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5">
                <a:solidFill>
                  <a:srgbClr val="116D89"/>
                </a:solidFill>
                <a:latin typeface="Microsoft Sans Serif"/>
                <a:cs typeface="Microsoft Sans Serif"/>
              </a:rPr>
              <a:t>10.08.2024</a:t>
            </a:r>
            <a:endParaRPr sz="1100">
              <a:latin typeface="Microsoft Sans Serif"/>
              <a:cs typeface="Microsoft Sans Serif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233476" y="0"/>
            <a:ext cx="3921760" cy="2110105"/>
            <a:chOff x="233476" y="0"/>
            <a:chExt cx="3921760" cy="2110105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3476" y="0"/>
              <a:ext cx="1080008" cy="285851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08604" y="176896"/>
              <a:ext cx="846007" cy="1932598"/>
            </a:xfrm>
            <a:prstGeom prst="rect">
              <a:avLst/>
            </a:prstGeom>
          </p:spPr>
        </p:pic>
      </p:grpSp>
    </p:spTree>
  </p:cSld>
  <p:clrMapOvr>
    <a:masterClrMapping/>
  </p:clrMapOvr>
  <p:transition spd="fast">
    <p:cut thruBlk="0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197993"/>
            <a:ext cx="4608195" cy="740410"/>
          </a:xfrm>
          <a:prstGeom prst="rect"/>
          <a:solidFill>
            <a:srgbClr val="DBE8EF"/>
          </a:solidFill>
        </p:spPr>
        <p:txBody>
          <a:bodyPr wrap="square" lIns="0" tIns="33655" rIns="0" bIns="0" rtlCol="0" vert="horz">
            <a:spAutoFit/>
          </a:bodyPr>
          <a:lstStyle/>
          <a:p>
            <a:pPr marL="109220" marR="1047750">
              <a:lnSpc>
                <a:spcPct val="107400"/>
              </a:lnSpc>
              <a:spcBef>
                <a:spcPts val="265"/>
              </a:spcBef>
            </a:pPr>
            <a:r>
              <a:rPr dirty="0" spc="5"/>
              <a:t>Linear</a:t>
            </a:r>
            <a:r>
              <a:rPr dirty="0" spc="20"/>
              <a:t> </a:t>
            </a:r>
            <a:r>
              <a:rPr dirty="0" spc="15"/>
              <a:t>theory</a:t>
            </a:r>
            <a:r>
              <a:rPr dirty="0" spc="20"/>
              <a:t> </a:t>
            </a:r>
            <a:r>
              <a:rPr dirty="0" spc="5"/>
              <a:t>of</a:t>
            </a:r>
            <a:r>
              <a:rPr dirty="0" spc="25"/>
              <a:t> </a:t>
            </a:r>
            <a:r>
              <a:rPr dirty="0" spc="5"/>
              <a:t>Langmuir</a:t>
            </a:r>
            <a:r>
              <a:rPr dirty="0" spc="20"/>
              <a:t> </a:t>
            </a:r>
            <a:r>
              <a:rPr dirty="0" spc="10"/>
              <a:t>modes</a:t>
            </a:r>
            <a:r>
              <a:rPr dirty="0" spc="20"/>
              <a:t> </a:t>
            </a:r>
            <a:r>
              <a:rPr dirty="0"/>
              <a:t>in </a:t>
            </a:r>
            <a:r>
              <a:rPr dirty="0" spc="-434"/>
              <a:t> </a:t>
            </a:r>
            <a:r>
              <a:rPr dirty="0" spc="5"/>
              <a:t>kinematically</a:t>
            </a:r>
            <a:r>
              <a:rPr dirty="0" spc="10"/>
              <a:t> </a:t>
            </a:r>
            <a:r>
              <a:rPr dirty="0"/>
              <a:t>complex</a:t>
            </a:r>
            <a:r>
              <a:rPr dirty="0" spc="15"/>
              <a:t> </a:t>
            </a:r>
            <a:r>
              <a:rPr dirty="0" spc="10"/>
              <a:t>shear</a:t>
            </a:r>
            <a:r>
              <a:rPr dirty="0" spc="15"/>
              <a:t> </a:t>
            </a:r>
            <a:r>
              <a:rPr dirty="0"/>
              <a:t>flows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7294" y="993672"/>
            <a:ext cx="359537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10">
                <a:latin typeface="Microsoft Sans Serif"/>
                <a:cs typeface="Microsoft Sans Serif"/>
              </a:rPr>
              <a:t>The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35">
                <a:latin typeface="Microsoft Sans Serif"/>
                <a:cs typeface="Microsoft Sans Serif"/>
              </a:rPr>
              <a:t>v</a:t>
            </a:r>
            <a:r>
              <a:rPr dirty="0" sz="1100" spc="-10">
                <a:latin typeface="Microsoft Sans Serif"/>
                <a:cs typeface="Microsoft Sans Serif"/>
              </a:rPr>
              <a:t>elocity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pe</a:t>
            </a:r>
            <a:r>
              <a:rPr dirty="0" sz="1100" spc="35">
                <a:latin typeface="Microsoft Sans Serif"/>
                <a:cs typeface="Microsoft Sans Serif"/>
              </a:rPr>
              <a:t>r</a:t>
            </a:r>
            <a:r>
              <a:rPr dirty="0" sz="1100" spc="-5">
                <a:latin typeface="Microsoft Sans Serif"/>
                <a:cs typeface="Microsoft Sans Serif"/>
              </a:rPr>
              <a:t>turbation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components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in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te</a:t>
            </a:r>
            <a:r>
              <a:rPr dirty="0" sz="1100" spc="20">
                <a:latin typeface="Microsoft Sans Serif"/>
                <a:cs typeface="Microsoft Sans Serif"/>
              </a:rPr>
              <a:t>r</a:t>
            </a:r>
            <a:r>
              <a:rPr dirty="0" sz="1100" spc="-10">
                <a:latin typeface="Microsoft Sans Serif"/>
                <a:cs typeface="Microsoft Sans Serif"/>
              </a:rPr>
              <a:t>ms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of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75" i="1">
                <a:latin typeface="Arial"/>
                <a:cs typeface="Arial"/>
              </a:rPr>
              <a:t>ϱ</a:t>
            </a:r>
            <a:r>
              <a:rPr dirty="0" sz="1100" spc="-5" i="1">
                <a:latin typeface="Arial"/>
                <a:cs typeface="Arial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and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 i="1">
                <a:latin typeface="Arial"/>
                <a:cs typeface="Arial"/>
              </a:rPr>
              <a:t>K</a:t>
            </a:r>
            <a:r>
              <a:rPr dirty="0" sz="1100" spc="-155" i="1">
                <a:latin typeface="Arial"/>
                <a:cs typeface="Arial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: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19809" y="1348675"/>
            <a:ext cx="7620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-5" i="1">
                <a:latin typeface="Arial"/>
                <a:cs typeface="Arial"/>
              </a:rPr>
              <a:t>x</a:t>
            </a:r>
            <a:endParaRPr sz="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50544" y="1290559"/>
            <a:ext cx="30734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5" i="1">
                <a:latin typeface="Arial"/>
                <a:cs typeface="Arial"/>
              </a:rPr>
              <a:t>v</a:t>
            </a:r>
            <a:r>
              <a:rPr dirty="0" sz="1100" spc="430" i="1">
                <a:latin typeface="Arial"/>
                <a:cs typeface="Arial"/>
              </a:rPr>
              <a:t> </a:t>
            </a:r>
            <a:r>
              <a:rPr dirty="0" sz="1100" spc="45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86179" y="1196834"/>
            <a:ext cx="20002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u="sng" sz="11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00" spc="-16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00" spc="-1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1</a:t>
            </a:r>
            <a:r>
              <a:rPr dirty="0" u="sng" sz="1100" spc="9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 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60779" y="1346630"/>
            <a:ext cx="24447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dirty="0" baseline="-15151" sz="1650" spc="-15" i="1">
                <a:latin typeface="Arial"/>
                <a:cs typeface="Arial"/>
              </a:rPr>
              <a:t>K</a:t>
            </a:r>
            <a:r>
              <a:rPr dirty="0" baseline="-15151" sz="1650" spc="-232" i="1">
                <a:latin typeface="Arial"/>
                <a:cs typeface="Arial"/>
              </a:rPr>
              <a:t> </a:t>
            </a:r>
            <a:r>
              <a:rPr dirty="0" sz="800" spc="-5">
                <a:latin typeface="Microsoft Sans Serif"/>
                <a:cs typeface="Microsoft Sans Serif"/>
              </a:rPr>
              <a:t>2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60626" y="1351481"/>
            <a:ext cx="140970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46735" algn="l"/>
                <a:tab pos="878840" algn="l"/>
                <a:tab pos="1345565" algn="l"/>
              </a:tabLst>
            </a:pPr>
            <a:r>
              <a:rPr dirty="0" sz="800" spc="-5" i="1">
                <a:latin typeface="Arial"/>
                <a:cs typeface="Arial"/>
              </a:rPr>
              <a:t>y</a:t>
            </a:r>
            <a:r>
              <a:rPr dirty="0" sz="800" spc="-5" i="1">
                <a:latin typeface="Arial"/>
                <a:cs typeface="Arial"/>
              </a:rPr>
              <a:t>	</a:t>
            </a:r>
            <a:r>
              <a:rPr dirty="0" sz="800" spc="-5">
                <a:latin typeface="Microsoft Sans Serif"/>
                <a:cs typeface="Microsoft Sans Serif"/>
              </a:rPr>
              <a:t>2</a:t>
            </a:r>
            <a:r>
              <a:rPr dirty="0" sz="800" spc="-5">
                <a:latin typeface="Microsoft Sans Serif"/>
                <a:cs typeface="Microsoft Sans Serif"/>
              </a:rPr>
              <a:t>	</a:t>
            </a:r>
            <a:r>
              <a:rPr dirty="0" sz="800" spc="-5">
                <a:latin typeface="Microsoft Sans Serif"/>
                <a:cs typeface="Microsoft Sans Serif"/>
              </a:rPr>
              <a:t>1</a:t>
            </a:r>
            <a:r>
              <a:rPr dirty="0" sz="800" spc="-5">
                <a:latin typeface="Microsoft Sans Serif"/>
                <a:cs typeface="Microsoft Sans Serif"/>
              </a:rPr>
              <a:t>	</a:t>
            </a:r>
            <a:r>
              <a:rPr dirty="0" sz="800" spc="-5" i="1">
                <a:latin typeface="Arial"/>
                <a:cs typeface="Arial"/>
              </a:rPr>
              <a:t>x</a:t>
            </a:r>
            <a:endParaRPr sz="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231870" y="1270684"/>
            <a:ext cx="165735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-5">
                <a:latin typeface="Cambria Math"/>
                <a:cs typeface="Cambria Math"/>
              </a:rPr>
              <a:t>(</a:t>
            </a:r>
            <a:r>
              <a:rPr dirty="0" sz="800" spc="-5">
                <a:latin typeface="Microsoft Sans Serif"/>
                <a:cs typeface="Microsoft Sans Serif"/>
              </a:rPr>
              <a:t>1</a:t>
            </a:r>
            <a:r>
              <a:rPr dirty="0" sz="800" spc="-5">
                <a:latin typeface="Cambria Math"/>
                <a:cs typeface="Cambria Math"/>
              </a:rPr>
              <a:t>)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98993" y="1136775"/>
            <a:ext cx="189738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791335" algn="l"/>
              </a:tabLst>
            </a:pPr>
            <a:r>
              <a:rPr dirty="0" sz="1100" spc="375">
                <a:latin typeface="Lucida Sans Unicode"/>
                <a:cs typeface="Lucida Sans Unicode"/>
              </a:rPr>
              <a:t>,</a:t>
            </a:r>
            <a:r>
              <a:rPr dirty="0" sz="1100" spc="375">
                <a:latin typeface="Lucida Sans Unicode"/>
                <a:cs typeface="Lucida Sans Unicode"/>
              </a:rPr>
              <a:t>	</a:t>
            </a:r>
            <a:r>
              <a:rPr dirty="0" sz="1100" spc="375">
                <a:latin typeface="Lucida Sans Unicode"/>
                <a:cs typeface="Lucida Sans Unicode"/>
              </a:rPr>
              <a:t>,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91360" y="1290559"/>
            <a:ext cx="1866264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814830" algn="l"/>
              </a:tabLst>
            </a:pPr>
            <a:r>
              <a:rPr dirty="0" sz="1100" spc="-5" i="1">
                <a:latin typeface="Arial"/>
                <a:cs typeface="Arial"/>
              </a:rPr>
              <a:t>k</a:t>
            </a:r>
            <a:r>
              <a:rPr dirty="0" sz="1100" spc="-5" i="1">
                <a:latin typeface="Arial"/>
                <a:cs typeface="Arial"/>
              </a:rPr>
              <a:t> </a:t>
            </a:r>
            <a:r>
              <a:rPr dirty="0" sz="1100" spc="95" i="1">
                <a:latin typeface="Arial"/>
                <a:cs typeface="Arial"/>
              </a:rPr>
              <a:t> </a:t>
            </a:r>
            <a:r>
              <a:rPr dirty="0" sz="1100" spc="-110">
                <a:latin typeface="Tahoma"/>
                <a:cs typeface="Tahoma"/>
              </a:rPr>
              <a:t>[</a:t>
            </a:r>
            <a:r>
              <a:rPr dirty="0" sz="1100" spc="-45">
                <a:latin typeface="Cambria"/>
                <a:cs typeface="Cambria"/>
              </a:rPr>
              <a:t>C</a:t>
            </a:r>
            <a:r>
              <a:rPr dirty="0" sz="1100" spc="60">
                <a:latin typeface="Cambria"/>
                <a:cs typeface="Cambria"/>
              </a:rPr>
              <a:t> </a:t>
            </a:r>
            <a:r>
              <a:rPr dirty="0" sz="1100" spc="45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10" i="1">
                <a:latin typeface="Arial"/>
                <a:cs typeface="Arial"/>
              </a:rPr>
              <a:t>R</a:t>
            </a:r>
            <a:r>
              <a:rPr dirty="0" sz="1100" i="1">
                <a:latin typeface="Arial"/>
                <a:cs typeface="Arial"/>
              </a:rPr>
              <a:t> </a:t>
            </a:r>
            <a:r>
              <a:rPr dirty="0" sz="1100" spc="120" i="1">
                <a:latin typeface="Arial"/>
                <a:cs typeface="Arial"/>
              </a:rPr>
              <a:t> </a:t>
            </a:r>
            <a:r>
              <a:rPr dirty="0" sz="1100" spc="235">
                <a:latin typeface="Cambria"/>
                <a:cs typeface="Cambria"/>
              </a:rPr>
              <a:t>−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10" i="1">
                <a:latin typeface="Arial"/>
                <a:cs typeface="Arial"/>
              </a:rPr>
              <a:t>R</a:t>
            </a:r>
            <a:r>
              <a:rPr dirty="0" sz="1100" i="1">
                <a:latin typeface="Arial"/>
                <a:cs typeface="Arial"/>
              </a:rPr>
              <a:t> </a:t>
            </a:r>
            <a:r>
              <a:rPr dirty="0" sz="1100" spc="-120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75" i="1">
                <a:latin typeface="Arial"/>
                <a:cs typeface="Arial"/>
              </a:rPr>
              <a:t>ϱ</a:t>
            </a:r>
            <a:r>
              <a:rPr dirty="0" sz="1100" spc="-110">
                <a:latin typeface="Tahoma"/>
                <a:cs typeface="Tahoma"/>
              </a:rPr>
              <a:t>]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45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5" i="1">
                <a:latin typeface="Arial"/>
                <a:cs typeface="Arial"/>
              </a:rPr>
              <a:t>k</a:t>
            </a:r>
            <a:r>
              <a:rPr dirty="0" sz="1100" i="1">
                <a:latin typeface="Arial"/>
                <a:cs typeface="Arial"/>
              </a:rPr>
              <a:t> </a:t>
            </a:r>
            <a:r>
              <a:rPr dirty="0" sz="1100" spc="-90" i="1">
                <a:latin typeface="Arial"/>
                <a:cs typeface="Arial"/>
              </a:rPr>
              <a:t> </a:t>
            </a:r>
            <a:r>
              <a:rPr dirty="0" sz="1100" spc="-75" i="1">
                <a:latin typeface="Arial"/>
                <a:cs typeface="Arial"/>
              </a:rPr>
              <a:t>ϱ</a:t>
            </a:r>
            <a:r>
              <a:rPr dirty="0" sz="1100" i="1">
                <a:latin typeface="Arial"/>
                <a:cs typeface="Arial"/>
              </a:rPr>
              <a:t>	</a:t>
            </a:r>
            <a:r>
              <a:rPr dirty="0" sz="1100" spc="-5" i="1">
                <a:latin typeface="Arial"/>
                <a:cs typeface="Arial"/>
              </a:rPr>
              <a:t>,</a:t>
            </a:r>
            <a:endParaRPr sz="11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988968" y="1290559"/>
            <a:ext cx="27178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5">
                <a:latin typeface="Microsoft Sans Serif"/>
                <a:cs typeface="Microsoft Sans Serif"/>
              </a:rPr>
              <a:t>(9a)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65631" y="1686698"/>
            <a:ext cx="7620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-5" i="1">
                <a:latin typeface="Arial"/>
                <a:cs typeface="Arial"/>
              </a:rPr>
              <a:t>y</a:t>
            </a:r>
            <a:endParaRPr sz="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96365" y="1628595"/>
            <a:ext cx="30797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5" i="1">
                <a:latin typeface="Arial"/>
                <a:cs typeface="Arial"/>
              </a:rPr>
              <a:t>v</a:t>
            </a:r>
            <a:r>
              <a:rPr dirty="0" sz="1100" spc="434" i="1">
                <a:latin typeface="Arial"/>
                <a:cs typeface="Arial"/>
              </a:rPr>
              <a:t> </a:t>
            </a:r>
            <a:r>
              <a:rPr dirty="0" sz="1100" spc="45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07198" y="1534870"/>
            <a:ext cx="250825" cy="34163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ts val="1250"/>
              </a:lnSpc>
              <a:spcBef>
                <a:spcPts val="90"/>
              </a:spcBef>
            </a:pPr>
            <a:r>
              <a:rPr dirty="0" u="sng" sz="11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00" spc="-16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00" spc="-1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1</a:t>
            </a:r>
            <a:r>
              <a:rPr dirty="0" u="sng" sz="1100" spc="9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 </a:t>
            </a:r>
            <a:endParaRPr sz="1100">
              <a:latin typeface="Microsoft Sans Serif"/>
              <a:cs typeface="Microsoft Sans Serif"/>
            </a:endParaRPr>
          </a:p>
          <a:p>
            <a:pPr marL="38100">
              <a:lnSpc>
                <a:spcPts val="1250"/>
              </a:lnSpc>
            </a:pPr>
            <a:r>
              <a:rPr dirty="0" baseline="-15151" sz="1650" spc="-15" i="1">
                <a:latin typeface="Arial"/>
                <a:cs typeface="Arial"/>
              </a:rPr>
              <a:t>K</a:t>
            </a:r>
            <a:r>
              <a:rPr dirty="0" baseline="-15151" sz="1650" spc="-232" i="1">
                <a:latin typeface="Arial"/>
                <a:cs typeface="Arial"/>
              </a:rPr>
              <a:t> </a:t>
            </a:r>
            <a:r>
              <a:rPr dirty="0" sz="800" spc="-5">
                <a:latin typeface="Microsoft Sans Serif"/>
                <a:cs typeface="Microsoft Sans Serif"/>
              </a:rPr>
              <a:t>2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45424" y="1474811"/>
            <a:ext cx="11811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375">
                <a:latin typeface="Lucida Sans Unicode"/>
                <a:cs typeface="Lucida Sans Unicode"/>
              </a:rPr>
              <a:t>,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814817" y="1689505"/>
            <a:ext cx="1409065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46100" algn="l"/>
                <a:tab pos="878205" algn="l"/>
                <a:tab pos="1344930" algn="l"/>
              </a:tabLst>
            </a:pPr>
            <a:r>
              <a:rPr dirty="0" sz="800" spc="-5" i="1">
                <a:latin typeface="Arial"/>
                <a:cs typeface="Arial"/>
              </a:rPr>
              <a:t>x</a:t>
            </a:r>
            <a:r>
              <a:rPr dirty="0" sz="800" spc="-5" i="1">
                <a:latin typeface="Arial"/>
                <a:cs typeface="Arial"/>
              </a:rPr>
              <a:t>	</a:t>
            </a:r>
            <a:r>
              <a:rPr dirty="0" sz="800" spc="-5">
                <a:latin typeface="Microsoft Sans Serif"/>
                <a:cs typeface="Microsoft Sans Serif"/>
              </a:rPr>
              <a:t>2</a:t>
            </a:r>
            <a:r>
              <a:rPr dirty="0" sz="800" spc="-5">
                <a:latin typeface="Microsoft Sans Serif"/>
                <a:cs typeface="Microsoft Sans Serif"/>
              </a:rPr>
              <a:t>	</a:t>
            </a:r>
            <a:r>
              <a:rPr dirty="0" sz="800" spc="-5">
                <a:latin typeface="Microsoft Sans Serif"/>
                <a:cs typeface="Microsoft Sans Serif"/>
              </a:rPr>
              <a:t>1</a:t>
            </a:r>
            <a:r>
              <a:rPr dirty="0" sz="800" spc="-5">
                <a:latin typeface="Microsoft Sans Serif"/>
                <a:cs typeface="Microsoft Sans Serif"/>
              </a:rPr>
              <a:t>	</a:t>
            </a:r>
            <a:r>
              <a:rPr dirty="0" sz="800" spc="-5" i="1">
                <a:latin typeface="Arial"/>
                <a:cs typeface="Arial"/>
              </a:rPr>
              <a:t>y</a:t>
            </a:r>
            <a:endParaRPr sz="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286048" y="1608720"/>
            <a:ext cx="165735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-5">
                <a:latin typeface="Cambria Math"/>
                <a:cs typeface="Cambria Math"/>
              </a:rPr>
              <a:t>(</a:t>
            </a:r>
            <a:r>
              <a:rPr dirty="0" sz="800" spc="-5">
                <a:latin typeface="Microsoft Sans Serif"/>
                <a:cs typeface="Microsoft Sans Serif"/>
              </a:rPr>
              <a:t>1</a:t>
            </a:r>
            <a:r>
              <a:rPr dirty="0" sz="800" spc="-5">
                <a:latin typeface="Cambria Math"/>
                <a:cs typeface="Cambria Math"/>
              </a:rPr>
              <a:t>)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432302" y="1474811"/>
            <a:ext cx="11811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375">
                <a:latin typeface="Lucida Sans Unicode"/>
                <a:cs typeface="Lucida Sans Unicode"/>
              </a:rPr>
              <a:t>,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637779" y="1628595"/>
            <a:ext cx="1974214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922145" algn="l"/>
              </a:tabLst>
            </a:pPr>
            <a:r>
              <a:rPr dirty="0" sz="1100" spc="235">
                <a:latin typeface="Cambria"/>
                <a:cs typeface="Cambria"/>
              </a:rPr>
              <a:t>−</a:t>
            </a:r>
            <a:r>
              <a:rPr dirty="0" sz="1100" spc="-5" i="1">
                <a:latin typeface="Arial"/>
                <a:cs typeface="Arial"/>
              </a:rPr>
              <a:t>k</a:t>
            </a:r>
            <a:r>
              <a:rPr dirty="0" sz="1100" spc="-5" i="1">
                <a:latin typeface="Arial"/>
                <a:cs typeface="Arial"/>
              </a:rPr>
              <a:t> </a:t>
            </a:r>
            <a:r>
              <a:rPr dirty="0" sz="1100" spc="90" i="1">
                <a:latin typeface="Arial"/>
                <a:cs typeface="Arial"/>
              </a:rPr>
              <a:t> </a:t>
            </a:r>
            <a:r>
              <a:rPr dirty="0" sz="1100" spc="-110">
                <a:latin typeface="Tahoma"/>
                <a:cs typeface="Tahoma"/>
              </a:rPr>
              <a:t>[</a:t>
            </a:r>
            <a:r>
              <a:rPr dirty="0" sz="1100" spc="-45">
                <a:latin typeface="Cambria"/>
                <a:cs typeface="Cambria"/>
              </a:rPr>
              <a:t>C</a:t>
            </a:r>
            <a:r>
              <a:rPr dirty="0" sz="1100" spc="60">
                <a:latin typeface="Cambria"/>
                <a:cs typeface="Cambria"/>
              </a:rPr>
              <a:t> </a:t>
            </a:r>
            <a:r>
              <a:rPr dirty="0" sz="1100" spc="45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10" i="1">
                <a:latin typeface="Arial"/>
                <a:cs typeface="Arial"/>
              </a:rPr>
              <a:t>R</a:t>
            </a:r>
            <a:r>
              <a:rPr dirty="0" sz="1100" i="1">
                <a:latin typeface="Arial"/>
                <a:cs typeface="Arial"/>
              </a:rPr>
              <a:t> </a:t>
            </a:r>
            <a:r>
              <a:rPr dirty="0" sz="1100" spc="120" i="1">
                <a:latin typeface="Arial"/>
                <a:cs typeface="Arial"/>
              </a:rPr>
              <a:t> </a:t>
            </a:r>
            <a:r>
              <a:rPr dirty="0" sz="1100" spc="235">
                <a:latin typeface="Cambria"/>
                <a:cs typeface="Cambria"/>
              </a:rPr>
              <a:t>−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10" i="1">
                <a:latin typeface="Arial"/>
                <a:cs typeface="Arial"/>
              </a:rPr>
              <a:t>R</a:t>
            </a:r>
            <a:r>
              <a:rPr dirty="0" sz="1100" i="1">
                <a:latin typeface="Arial"/>
                <a:cs typeface="Arial"/>
              </a:rPr>
              <a:t> </a:t>
            </a:r>
            <a:r>
              <a:rPr dirty="0" sz="1100" spc="-120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75" i="1">
                <a:latin typeface="Arial"/>
                <a:cs typeface="Arial"/>
              </a:rPr>
              <a:t>ϱ</a:t>
            </a:r>
            <a:r>
              <a:rPr dirty="0" sz="1100" spc="-110">
                <a:latin typeface="Tahoma"/>
                <a:cs typeface="Tahoma"/>
              </a:rPr>
              <a:t>]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45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5" i="1">
                <a:latin typeface="Arial"/>
                <a:cs typeface="Arial"/>
              </a:rPr>
              <a:t>k</a:t>
            </a:r>
            <a:r>
              <a:rPr dirty="0" sz="1100" i="1">
                <a:latin typeface="Arial"/>
                <a:cs typeface="Arial"/>
              </a:rPr>
              <a:t> </a:t>
            </a:r>
            <a:r>
              <a:rPr dirty="0" sz="1100" spc="-85" i="1">
                <a:latin typeface="Arial"/>
                <a:cs typeface="Arial"/>
              </a:rPr>
              <a:t> </a:t>
            </a:r>
            <a:r>
              <a:rPr dirty="0" sz="1100" spc="-75" i="1">
                <a:latin typeface="Arial"/>
                <a:cs typeface="Arial"/>
              </a:rPr>
              <a:t>ϱ</a:t>
            </a:r>
            <a:r>
              <a:rPr dirty="0" sz="1100" i="1">
                <a:latin typeface="Arial"/>
                <a:cs typeface="Arial"/>
              </a:rPr>
              <a:t>	</a:t>
            </a:r>
            <a:r>
              <a:rPr dirty="0" sz="1100" spc="-5" i="1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988968" y="1628595"/>
            <a:ext cx="27178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5">
                <a:latin typeface="Microsoft Sans Serif"/>
                <a:cs typeface="Microsoft Sans Serif"/>
              </a:rPr>
              <a:t>(9b)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47294" y="1901811"/>
            <a:ext cx="195897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20">
                <a:latin typeface="Microsoft Sans Serif"/>
                <a:cs typeface="Microsoft Sans Serif"/>
              </a:rPr>
              <a:t>From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the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equation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of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continuity: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38568" y="2227299"/>
            <a:ext cx="111125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dirty="0" sz="1100" spc="-75" i="1">
                <a:latin typeface="Arial"/>
                <a:cs typeface="Arial"/>
              </a:rPr>
              <a:t>ϱ</a:t>
            </a:r>
            <a:r>
              <a:rPr dirty="0" baseline="31250" sz="1200" spc="-7">
                <a:latin typeface="Cambria Math"/>
                <a:cs typeface="Cambria Math"/>
              </a:rPr>
              <a:t>(</a:t>
            </a:r>
            <a:r>
              <a:rPr dirty="0" baseline="31250" sz="1200" spc="-7">
                <a:latin typeface="Microsoft Sans Serif"/>
                <a:cs typeface="Microsoft Sans Serif"/>
              </a:rPr>
              <a:t>2</a:t>
            </a:r>
            <a:r>
              <a:rPr dirty="0" baseline="31250" sz="1200" spc="-7">
                <a:latin typeface="Cambria Math"/>
                <a:cs typeface="Cambria Math"/>
              </a:rPr>
              <a:t>)</a:t>
            </a:r>
            <a:r>
              <a:rPr dirty="0" baseline="31250" sz="1200" spc="-7">
                <a:latin typeface="Cambria Math"/>
                <a:cs typeface="Cambria Math"/>
              </a:rPr>
              <a:t> </a:t>
            </a:r>
            <a:r>
              <a:rPr dirty="0" baseline="31250" sz="1200" spc="-89">
                <a:latin typeface="Cambria Math"/>
                <a:cs typeface="Cambria Math"/>
              </a:rPr>
              <a:t> </a:t>
            </a:r>
            <a:r>
              <a:rPr dirty="0" sz="1100" spc="45">
                <a:latin typeface="Tahoma"/>
                <a:cs typeface="Tahoma"/>
              </a:rPr>
              <a:t>+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130">
                <a:latin typeface="Tahoma"/>
                <a:cs typeface="Tahoma"/>
              </a:rPr>
              <a:t> </a:t>
            </a:r>
            <a:r>
              <a:rPr dirty="0" sz="1100" spc="-10" i="1">
                <a:latin typeface="Arial"/>
                <a:cs typeface="Arial"/>
              </a:rPr>
              <a:t>W</a:t>
            </a:r>
            <a:r>
              <a:rPr dirty="0" sz="1100" spc="-160" i="1">
                <a:latin typeface="Arial"/>
                <a:cs typeface="Arial"/>
              </a:rPr>
              <a:t> </a:t>
            </a:r>
            <a:r>
              <a:rPr dirty="0" baseline="31250" sz="1200" spc="-7">
                <a:latin typeface="Microsoft Sans Serif"/>
                <a:cs typeface="Microsoft Sans Serif"/>
              </a:rPr>
              <a:t>2</a:t>
            </a:r>
            <a:r>
              <a:rPr dirty="0" baseline="31250" sz="1200" spc="112">
                <a:latin typeface="Microsoft Sans Serif"/>
                <a:cs typeface="Microsoft Sans Serif"/>
              </a:rPr>
              <a:t> </a:t>
            </a:r>
            <a:r>
              <a:rPr dirty="0" sz="1100" spc="235">
                <a:latin typeface="Cambria"/>
                <a:cs typeface="Cambria"/>
              </a:rPr>
              <a:t>−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2</a:t>
            </a:r>
            <a:r>
              <a:rPr dirty="0" sz="1100" spc="225">
                <a:latin typeface="Tahoma"/>
                <a:cs typeface="Tahoma"/>
              </a:rPr>
              <a:t>∆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767585" y="2194482"/>
            <a:ext cx="42037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44170" algn="l"/>
              </a:tabLst>
            </a:pPr>
            <a:r>
              <a:rPr dirty="0" u="sng" sz="800" spc="-5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2</a:t>
            </a:r>
            <a:r>
              <a:rPr dirty="0" u="sng" sz="800" spc="75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dirty="0" sz="800">
                <a:latin typeface="Microsoft Sans Serif"/>
                <a:cs typeface="Microsoft Sans Serif"/>
              </a:rPr>
              <a:t>	</a:t>
            </a:r>
            <a:r>
              <a:rPr dirty="0" u="sng" sz="800" spc="4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1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13687" y="2133573"/>
            <a:ext cx="62801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u="sng" sz="1100" spc="-5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(</a:t>
            </a:r>
            <a:r>
              <a:rPr dirty="0" u="sng" sz="1100" spc="-5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</a:t>
            </a:r>
            <a:r>
              <a:rPr dirty="0" sz="1100" spc="385" i="1">
                <a:latin typeface="Arial"/>
                <a:cs typeface="Arial"/>
              </a:rPr>
              <a:t> </a:t>
            </a:r>
            <a:r>
              <a:rPr dirty="0" u="sng" sz="1100" spc="235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−</a:t>
            </a:r>
            <a:r>
              <a:rPr dirty="0" u="sng" sz="1100" spc="-15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100" spc="-10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</a:t>
            </a:r>
            <a:r>
              <a:rPr dirty="0" sz="1100" spc="160" i="1">
                <a:latin typeface="Arial"/>
                <a:cs typeface="Arial"/>
              </a:rPr>
              <a:t> 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802193" y="2283357"/>
            <a:ext cx="24447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dirty="0" baseline="-15151" sz="1650" spc="-15" i="1">
                <a:latin typeface="Arial"/>
                <a:cs typeface="Arial"/>
              </a:rPr>
              <a:t>K</a:t>
            </a:r>
            <a:r>
              <a:rPr dirty="0" baseline="-15151" sz="1650" spc="-232" i="1">
                <a:latin typeface="Arial"/>
                <a:cs typeface="Arial"/>
              </a:rPr>
              <a:t> </a:t>
            </a:r>
            <a:r>
              <a:rPr dirty="0" sz="800" spc="-5">
                <a:latin typeface="Microsoft Sans Serif"/>
                <a:cs typeface="Microsoft Sans Serif"/>
              </a:rPr>
              <a:t>2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51191" y="2031948"/>
            <a:ext cx="1378585" cy="191770"/>
          </a:xfrm>
          <a:prstGeom prst="rect">
            <a:avLst/>
          </a:prstGeom>
        </p:spPr>
        <p:txBody>
          <a:bodyPr wrap="square" lIns="0" tIns="151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90"/>
              </a:spcBef>
              <a:tabLst>
                <a:tab pos="1292225" algn="l"/>
              </a:tabLst>
            </a:pPr>
            <a:r>
              <a:rPr dirty="0" sz="1100" spc="225">
                <a:latin typeface="Lucida Sans Unicode"/>
                <a:cs typeface="Lucida Sans Unicode"/>
              </a:rPr>
              <a:t> </a:t>
            </a:r>
            <a:r>
              <a:rPr dirty="0" sz="1100" spc="225">
                <a:latin typeface="Lucida Sans Unicode"/>
                <a:cs typeface="Lucida Sans Unicode"/>
              </a:rPr>
              <a:t>	</a:t>
            </a:r>
            <a:r>
              <a:rPr dirty="0" sz="1100" spc="225">
                <a:latin typeface="Lucida Sans Unicode"/>
                <a:cs typeface="Lucida Sans Unicode"/>
              </a:rPr>
              <a:t> 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327440" y="2227299"/>
            <a:ext cx="23558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75" i="1">
                <a:latin typeface="Arial"/>
                <a:cs typeface="Arial"/>
              </a:rPr>
              <a:t>ϱ</a:t>
            </a:r>
            <a:r>
              <a:rPr dirty="0" sz="1100" spc="-65" i="1">
                <a:latin typeface="Arial"/>
                <a:cs typeface="Arial"/>
              </a:rPr>
              <a:t> </a:t>
            </a:r>
            <a:r>
              <a:rPr dirty="0" sz="1100" spc="235">
                <a:latin typeface="Cambria"/>
                <a:cs typeface="Cambria"/>
              </a:rPr>
              <a:t>−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596286" y="2343899"/>
            <a:ext cx="428625" cy="0"/>
          </a:xfrm>
          <a:custGeom>
            <a:avLst/>
            <a:gdLst/>
            <a:ahLst/>
            <a:cxnLst/>
            <a:rect l="l" t="t" r="r" b="b"/>
            <a:pathLst>
              <a:path w="428625" h="0">
                <a:moveTo>
                  <a:pt x="0" y="0"/>
                </a:moveTo>
                <a:lnTo>
                  <a:pt x="428561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2558186" y="2049485"/>
            <a:ext cx="498475" cy="426084"/>
          </a:xfrm>
          <a:prstGeom prst="rect">
            <a:avLst/>
          </a:prstGeom>
        </p:spPr>
        <p:txBody>
          <a:bodyPr wrap="square" lIns="0" tIns="4508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55"/>
              </a:spcBef>
            </a:pPr>
            <a:r>
              <a:rPr dirty="0" baseline="-20202" sz="1650">
                <a:latin typeface="Tahoma"/>
                <a:cs typeface="Tahoma"/>
              </a:rPr>
              <a:t>(</a:t>
            </a:r>
            <a:r>
              <a:rPr dirty="0" baseline="-20202" sz="1650" spc="-15" i="1">
                <a:latin typeface="Arial"/>
                <a:cs typeface="Arial"/>
              </a:rPr>
              <a:t>K</a:t>
            </a:r>
            <a:r>
              <a:rPr dirty="0" baseline="-20202" sz="1650" spc="-232" i="1">
                <a:latin typeface="Arial"/>
                <a:cs typeface="Arial"/>
              </a:rPr>
              <a:t> </a:t>
            </a:r>
            <a:r>
              <a:rPr dirty="0" sz="800" spc="40">
                <a:latin typeface="Microsoft Sans Serif"/>
                <a:cs typeface="Microsoft Sans Serif"/>
              </a:rPr>
              <a:t>2</a:t>
            </a:r>
            <a:r>
              <a:rPr dirty="0" baseline="-20202" sz="1650">
                <a:latin typeface="Tahoma"/>
                <a:cs typeface="Tahoma"/>
              </a:rPr>
              <a:t>)</a:t>
            </a:r>
            <a:r>
              <a:rPr dirty="0" sz="800" spc="-5">
                <a:latin typeface="Cambria Math"/>
                <a:cs typeface="Cambria Math"/>
              </a:rPr>
              <a:t>(</a:t>
            </a:r>
            <a:r>
              <a:rPr dirty="0" sz="800" spc="-5">
                <a:latin typeface="Microsoft Sans Serif"/>
                <a:cs typeface="Microsoft Sans Serif"/>
              </a:rPr>
              <a:t>1</a:t>
            </a:r>
            <a:r>
              <a:rPr dirty="0" sz="800" spc="-5">
                <a:latin typeface="Cambria Math"/>
                <a:cs typeface="Cambria Math"/>
              </a:rPr>
              <a:t>)</a:t>
            </a:r>
            <a:endParaRPr sz="8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254"/>
              </a:spcBef>
            </a:pPr>
            <a:r>
              <a:rPr dirty="0" baseline="-15151" sz="1650" spc="-15" i="1">
                <a:latin typeface="Arial"/>
                <a:cs typeface="Arial"/>
              </a:rPr>
              <a:t>K</a:t>
            </a:r>
            <a:r>
              <a:rPr dirty="0" baseline="-15151" sz="1650" spc="-232" i="1">
                <a:latin typeface="Arial"/>
                <a:cs typeface="Arial"/>
              </a:rPr>
              <a:t> </a:t>
            </a:r>
            <a:r>
              <a:rPr dirty="0" sz="800" spc="-5">
                <a:latin typeface="Microsoft Sans Serif"/>
                <a:cs typeface="Microsoft Sans Serif"/>
              </a:rPr>
              <a:t>2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098952" y="2207411"/>
            <a:ext cx="165735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-5">
                <a:latin typeface="Cambria Math"/>
                <a:cs typeface="Cambria Math"/>
              </a:rPr>
              <a:t>(</a:t>
            </a:r>
            <a:r>
              <a:rPr dirty="0" sz="800" spc="-5">
                <a:latin typeface="Microsoft Sans Serif"/>
                <a:cs typeface="Microsoft Sans Serif"/>
              </a:rPr>
              <a:t>1</a:t>
            </a:r>
            <a:r>
              <a:rPr dirty="0" sz="800" spc="-5">
                <a:latin typeface="Cambria Math"/>
                <a:cs typeface="Cambria Math"/>
              </a:rPr>
              <a:t>)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445116" y="2133573"/>
            <a:ext cx="29083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u="sng" sz="1100" spc="-1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2</a:t>
            </a:r>
            <a:r>
              <a:rPr dirty="0" u="sng" sz="1100" spc="225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∆</a:t>
            </a:r>
            <a:r>
              <a:rPr dirty="0" u="sng" sz="1100" spc="-45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C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001924" y="2227299"/>
            <a:ext cx="82169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  <a:tabLst>
                <a:tab pos="294005" algn="l"/>
              </a:tabLst>
            </a:pPr>
            <a:r>
              <a:rPr dirty="0" sz="1100" spc="-75" i="1">
                <a:latin typeface="Arial"/>
                <a:cs typeface="Arial"/>
              </a:rPr>
              <a:t>ϱ</a:t>
            </a:r>
            <a:r>
              <a:rPr dirty="0" sz="1100" spc="-75" i="1">
                <a:latin typeface="Arial"/>
                <a:cs typeface="Arial"/>
              </a:rPr>
              <a:t>	</a:t>
            </a:r>
            <a:r>
              <a:rPr dirty="0" sz="1100" spc="45">
                <a:latin typeface="Tahoma"/>
                <a:cs typeface="Tahoma"/>
              </a:rPr>
              <a:t>=</a:t>
            </a:r>
            <a:r>
              <a:rPr dirty="0" sz="1100" spc="45">
                <a:latin typeface="Tahoma"/>
                <a:cs typeface="Tahoma"/>
              </a:rPr>
              <a:t> </a:t>
            </a:r>
            <a:r>
              <a:rPr dirty="0" sz="1100" spc="125">
                <a:latin typeface="Tahoma"/>
                <a:cs typeface="Tahoma"/>
              </a:rPr>
              <a:t> </a:t>
            </a:r>
            <a:r>
              <a:rPr dirty="0" baseline="-37878" sz="1650" spc="-15" i="1">
                <a:latin typeface="Arial"/>
                <a:cs typeface="Arial"/>
              </a:rPr>
              <a:t>K</a:t>
            </a:r>
            <a:r>
              <a:rPr dirty="0" baseline="-37878" sz="1650" spc="-232" i="1">
                <a:latin typeface="Arial"/>
                <a:cs typeface="Arial"/>
              </a:rPr>
              <a:t> </a:t>
            </a:r>
            <a:r>
              <a:rPr dirty="0" baseline="-31250" sz="1200" spc="-7">
                <a:latin typeface="Microsoft Sans Serif"/>
                <a:cs typeface="Microsoft Sans Serif"/>
              </a:rPr>
              <a:t>2</a:t>
            </a:r>
            <a:r>
              <a:rPr dirty="0" baseline="-31250" sz="1200">
                <a:latin typeface="Microsoft Sans Serif"/>
                <a:cs typeface="Microsoft Sans Serif"/>
              </a:rPr>
              <a:t>  </a:t>
            </a:r>
            <a:r>
              <a:rPr dirty="0" baseline="-31250" sz="1200" spc="-120">
                <a:latin typeface="Microsoft Sans Serif"/>
                <a:cs typeface="Microsoft Sans Serif"/>
              </a:rPr>
              <a:t> </a:t>
            </a:r>
            <a:r>
              <a:rPr dirty="0" sz="1100" spc="-5" i="1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988968" y="2227299"/>
            <a:ext cx="27178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5">
                <a:latin typeface="Microsoft Sans Serif"/>
                <a:cs typeface="Microsoft Sans Serif"/>
              </a:rPr>
              <a:t>(10)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47294" y="2538741"/>
            <a:ext cx="262699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5">
                <a:latin typeface="Microsoft Sans Serif"/>
                <a:cs typeface="Microsoft Sans Serif"/>
              </a:rPr>
              <a:t>Introducing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the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auxilia</a:t>
            </a:r>
            <a:r>
              <a:rPr dirty="0" sz="1100" spc="20">
                <a:latin typeface="Microsoft Sans Serif"/>
                <a:cs typeface="Microsoft Sans Serif"/>
              </a:rPr>
              <a:t>r</a:t>
            </a:r>
            <a:r>
              <a:rPr dirty="0" sz="1100" spc="-5">
                <a:latin typeface="Microsoft Sans Serif"/>
                <a:cs typeface="Microsoft Sans Serif"/>
              </a:rPr>
              <a:t>y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35">
                <a:latin typeface="Microsoft Sans Serif"/>
                <a:cs typeface="Microsoft Sans Serif"/>
              </a:rPr>
              <a:t>v</a:t>
            </a:r>
            <a:r>
              <a:rPr dirty="0" sz="1100" spc="-10">
                <a:latin typeface="Microsoft Sans Serif"/>
                <a:cs typeface="Microsoft Sans Serif"/>
              </a:rPr>
              <a:t>a</a:t>
            </a:r>
            <a:r>
              <a:rPr dirty="0" sz="1100" spc="10">
                <a:latin typeface="Microsoft Sans Serif"/>
                <a:cs typeface="Microsoft Sans Serif"/>
              </a:rPr>
              <a:t>r</a:t>
            </a:r>
            <a:r>
              <a:rPr dirty="0" sz="1100" spc="-10">
                <a:latin typeface="Microsoft Sans Serif"/>
                <a:cs typeface="Microsoft Sans Serif"/>
              </a:rPr>
              <a:t>ia</a:t>
            </a:r>
            <a:r>
              <a:rPr dirty="0" sz="1100" spc="-35">
                <a:latin typeface="Microsoft Sans Serif"/>
                <a:cs typeface="Microsoft Sans Serif"/>
              </a:rPr>
              <a:t>b</a:t>
            </a:r>
            <a:r>
              <a:rPr dirty="0" sz="1100" spc="-10">
                <a:latin typeface="Microsoft Sans Serif"/>
                <a:cs typeface="Microsoft Sans Serif"/>
              </a:rPr>
              <a:t>le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40">
                <a:latin typeface="Tahoma"/>
                <a:cs typeface="Tahoma"/>
              </a:rPr>
              <a:t>Φ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25">
                <a:latin typeface="Cambria"/>
                <a:cs typeface="Cambria"/>
              </a:rPr>
              <a:t>≡</a:t>
            </a:r>
            <a:r>
              <a:rPr dirty="0" sz="1100" spc="60">
                <a:latin typeface="Cambria"/>
                <a:cs typeface="Cambria"/>
              </a:rPr>
              <a:t> </a:t>
            </a:r>
            <a:r>
              <a:rPr dirty="0" sz="1100" spc="80" i="1">
                <a:latin typeface="Arial"/>
                <a:cs typeface="Arial"/>
              </a:rPr>
              <a:t>ϱ/</a:t>
            </a:r>
            <a:r>
              <a:rPr dirty="0" sz="1100" spc="-10" i="1">
                <a:latin typeface="Arial"/>
                <a:cs typeface="Arial"/>
              </a:rPr>
              <a:t>K</a:t>
            </a:r>
            <a:r>
              <a:rPr dirty="0" sz="1100" spc="-155" i="1">
                <a:latin typeface="Arial"/>
                <a:cs typeface="Arial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: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293418" y="2844722"/>
            <a:ext cx="93726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0545" algn="l"/>
                <a:tab pos="867410" algn="l"/>
              </a:tabLst>
            </a:pPr>
            <a:r>
              <a:rPr dirty="0" sz="800" spc="-5">
                <a:latin typeface="Cambria Math"/>
                <a:cs typeface="Cambria Math"/>
              </a:rPr>
              <a:t>(</a:t>
            </a:r>
            <a:r>
              <a:rPr dirty="0" sz="800" spc="-5">
                <a:latin typeface="Microsoft Sans Serif"/>
                <a:cs typeface="Microsoft Sans Serif"/>
              </a:rPr>
              <a:t>2</a:t>
            </a:r>
            <a:r>
              <a:rPr dirty="0" sz="800" spc="-5">
                <a:latin typeface="Cambria Math"/>
                <a:cs typeface="Cambria Math"/>
              </a:rPr>
              <a:t>)</a:t>
            </a:r>
            <a:r>
              <a:rPr dirty="0" sz="800" spc="-5">
                <a:latin typeface="Cambria Math"/>
                <a:cs typeface="Cambria Math"/>
              </a:rPr>
              <a:t>	</a:t>
            </a:r>
            <a:r>
              <a:rPr dirty="0" sz="800" spc="-5">
                <a:latin typeface="Microsoft Sans Serif"/>
                <a:cs typeface="Microsoft Sans Serif"/>
              </a:rPr>
              <a:t>2</a:t>
            </a:r>
            <a:r>
              <a:rPr dirty="0" sz="800" spc="-5">
                <a:latin typeface="Microsoft Sans Serif"/>
                <a:cs typeface="Microsoft Sans Serif"/>
              </a:rPr>
              <a:t>	</a:t>
            </a:r>
            <a:r>
              <a:rPr dirty="0" sz="800" spc="-5">
                <a:latin typeface="Microsoft Sans Serif"/>
                <a:cs typeface="Microsoft Sans Serif"/>
              </a:rPr>
              <a:t>2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588094" y="2757918"/>
            <a:ext cx="81915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-5">
                <a:latin typeface="Microsoft Sans Serif"/>
                <a:cs typeface="Microsoft Sans Serif"/>
              </a:rPr>
              <a:t>2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2408313" y="2981210"/>
            <a:ext cx="255270" cy="0"/>
          </a:xfrm>
          <a:custGeom>
            <a:avLst/>
            <a:gdLst/>
            <a:ahLst/>
            <a:cxnLst/>
            <a:rect l="l" t="t" r="r" b="b"/>
            <a:pathLst>
              <a:path w="255269" h="0">
                <a:moveTo>
                  <a:pt x="0" y="0"/>
                </a:moveTo>
                <a:lnTo>
                  <a:pt x="255092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1609001" y="2669246"/>
            <a:ext cx="1155700" cy="191770"/>
          </a:xfrm>
          <a:prstGeom prst="rect">
            <a:avLst/>
          </a:prstGeom>
        </p:spPr>
        <p:txBody>
          <a:bodyPr wrap="square" lIns="0" tIns="151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90"/>
              </a:spcBef>
              <a:tabLst>
                <a:tab pos="1069340" algn="l"/>
              </a:tabLst>
            </a:pPr>
            <a:r>
              <a:rPr dirty="0" sz="1100" spc="225">
                <a:latin typeface="Lucida Sans Unicode"/>
                <a:cs typeface="Lucida Sans Unicode"/>
              </a:rPr>
              <a:t> </a:t>
            </a:r>
            <a:r>
              <a:rPr dirty="0" sz="1100" spc="225">
                <a:latin typeface="Lucida Sans Unicode"/>
                <a:cs typeface="Lucida Sans Unicode"/>
              </a:rPr>
              <a:t>	</a:t>
            </a:r>
            <a:r>
              <a:rPr dirty="0" sz="1100" spc="225">
                <a:latin typeface="Lucida Sans Unicode"/>
                <a:cs typeface="Lucida Sans Unicode"/>
              </a:rPr>
              <a:t> 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395613" y="2770872"/>
            <a:ext cx="96583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678815" algn="l"/>
              </a:tabLst>
            </a:pPr>
            <a:r>
              <a:rPr dirty="0" sz="1100" spc="-10">
                <a:latin typeface="Microsoft Sans Serif"/>
                <a:cs typeface="Microsoft Sans Serif"/>
              </a:rPr>
              <a:t>3</a:t>
            </a:r>
            <a:r>
              <a:rPr dirty="0" sz="1100" spc="225">
                <a:latin typeface="Tahoma"/>
                <a:cs typeface="Tahoma"/>
              </a:rPr>
              <a:t>∆</a:t>
            </a:r>
            <a:r>
              <a:rPr dirty="0" sz="1100" spc="225">
                <a:latin typeface="Tahoma"/>
                <a:cs typeface="Tahoma"/>
              </a:rPr>
              <a:t>	</a:t>
            </a:r>
            <a:r>
              <a:rPr dirty="0" u="sng" sz="1100" spc="-1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2</a:t>
            </a:r>
            <a:r>
              <a:rPr dirty="0" u="sng" sz="1100" spc="15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C</a:t>
            </a:r>
            <a:r>
              <a:rPr dirty="0" u="sng" sz="1100" spc="225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∆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167955" y="2864598"/>
            <a:ext cx="227203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  <a:tabLst>
                <a:tab pos="314960" algn="l"/>
                <a:tab pos="1606550" algn="l"/>
              </a:tabLst>
            </a:pPr>
            <a:r>
              <a:rPr dirty="0" sz="1100" spc="-40">
                <a:latin typeface="Tahoma"/>
                <a:cs typeface="Tahoma"/>
              </a:rPr>
              <a:t>Φ</a:t>
            </a:r>
            <a:r>
              <a:rPr dirty="0" sz="1100" spc="-40">
                <a:latin typeface="Tahoma"/>
                <a:cs typeface="Tahoma"/>
              </a:rPr>
              <a:t>	</a:t>
            </a:r>
            <a:r>
              <a:rPr dirty="0" sz="1100" spc="45">
                <a:latin typeface="Tahoma"/>
                <a:cs typeface="Tahoma"/>
              </a:rPr>
              <a:t>+</a:t>
            </a:r>
            <a:r>
              <a:rPr dirty="0" sz="1100" spc="45">
                <a:latin typeface="Tahoma"/>
                <a:cs typeface="Tahoma"/>
              </a:rPr>
              <a:t> </a:t>
            </a:r>
            <a:r>
              <a:rPr dirty="0" sz="1100" spc="130">
                <a:latin typeface="Tahoma"/>
                <a:cs typeface="Tahoma"/>
              </a:rPr>
              <a:t> </a:t>
            </a:r>
            <a:r>
              <a:rPr dirty="0" sz="1100" spc="-10" i="1">
                <a:latin typeface="Arial"/>
                <a:cs typeface="Arial"/>
              </a:rPr>
              <a:t>W</a:t>
            </a:r>
            <a:r>
              <a:rPr dirty="0" sz="1100" i="1">
                <a:latin typeface="Arial"/>
                <a:cs typeface="Arial"/>
              </a:rPr>
              <a:t>  </a:t>
            </a:r>
            <a:r>
              <a:rPr dirty="0" sz="1100" spc="-35" i="1">
                <a:latin typeface="Arial"/>
                <a:cs typeface="Arial"/>
              </a:rPr>
              <a:t> </a:t>
            </a:r>
            <a:r>
              <a:rPr dirty="0" sz="1100" spc="235">
                <a:latin typeface="Cambria"/>
                <a:cs typeface="Cambria"/>
              </a:rPr>
              <a:t>−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10">
                <a:latin typeface="Tahoma"/>
                <a:cs typeface="Tahoma"/>
              </a:rPr>
              <a:t>Λ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45">
                <a:latin typeface="Tahoma"/>
                <a:cs typeface="Tahoma"/>
              </a:rPr>
              <a:t> </a:t>
            </a:r>
            <a:r>
              <a:rPr dirty="0" sz="1100" spc="45">
                <a:latin typeface="Tahoma"/>
                <a:cs typeface="Tahoma"/>
              </a:rPr>
              <a:t>+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10">
                <a:latin typeface="Tahoma"/>
                <a:cs typeface="Tahoma"/>
              </a:rPr>
              <a:t> </a:t>
            </a:r>
            <a:r>
              <a:rPr dirty="0" baseline="-37878" sz="1650" spc="-15" i="1">
                <a:latin typeface="Arial"/>
                <a:cs typeface="Arial"/>
              </a:rPr>
              <a:t>K</a:t>
            </a:r>
            <a:r>
              <a:rPr dirty="0" baseline="-37878" sz="1650" spc="-232" i="1">
                <a:latin typeface="Arial"/>
                <a:cs typeface="Arial"/>
              </a:rPr>
              <a:t> </a:t>
            </a:r>
            <a:r>
              <a:rPr dirty="0" baseline="-31250" sz="1200" spc="-7">
                <a:latin typeface="Microsoft Sans Serif"/>
                <a:cs typeface="Microsoft Sans Serif"/>
              </a:rPr>
              <a:t>4</a:t>
            </a:r>
            <a:r>
              <a:rPr dirty="0" baseline="-31250" sz="1200">
                <a:latin typeface="Microsoft Sans Serif"/>
                <a:cs typeface="Microsoft Sans Serif"/>
              </a:rPr>
              <a:t>	</a:t>
            </a:r>
            <a:r>
              <a:rPr dirty="0" sz="1100" spc="-40">
                <a:latin typeface="Tahoma"/>
                <a:cs typeface="Tahoma"/>
              </a:rPr>
              <a:t>Φ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5">
                <a:latin typeface="Tahoma"/>
                <a:cs typeface="Tahoma"/>
              </a:rPr>
              <a:t>=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125">
                <a:latin typeface="Tahoma"/>
                <a:cs typeface="Tahoma"/>
              </a:rPr>
              <a:t> </a:t>
            </a:r>
            <a:r>
              <a:rPr dirty="0" baseline="-37878" sz="1650" spc="-15" i="1">
                <a:latin typeface="Arial"/>
                <a:cs typeface="Arial"/>
              </a:rPr>
              <a:t>K</a:t>
            </a:r>
            <a:r>
              <a:rPr dirty="0" baseline="-37878" sz="1650" spc="-232" i="1">
                <a:latin typeface="Arial"/>
                <a:cs typeface="Arial"/>
              </a:rPr>
              <a:t> </a:t>
            </a:r>
            <a:r>
              <a:rPr dirty="0" baseline="-31250" sz="1200" spc="-7">
                <a:latin typeface="Microsoft Sans Serif"/>
                <a:cs typeface="Microsoft Sans Serif"/>
              </a:rPr>
              <a:t>3</a:t>
            </a:r>
            <a:r>
              <a:rPr dirty="0" baseline="-31250" sz="1200">
                <a:latin typeface="Microsoft Sans Serif"/>
                <a:cs typeface="Microsoft Sans Serif"/>
              </a:rPr>
              <a:t>  </a:t>
            </a:r>
            <a:r>
              <a:rPr dirty="0" baseline="-31250" sz="1200" spc="-120">
                <a:latin typeface="Microsoft Sans Serif"/>
                <a:cs typeface="Microsoft Sans Serif"/>
              </a:rPr>
              <a:t> </a:t>
            </a:r>
            <a:r>
              <a:rPr dirty="0" sz="1100" spc="-5" i="1">
                <a:latin typeface="Arial"/>
                <a:cs typeface="Arial"/>
              </a:rPr>
              <a:t>,</a:t>
            </a:r>
            <a:endParaRPr sz="11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988968" y="2864598"/>
            <a:ext cx="27178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5">
                <a:latin typeface="Microsoft Sans Serif"/>
                <a:cs typeface="Microsoft Sans Serif"/>
              </a:rPr>
              <a:t>(11)</a:t>
            </a:r>
            <a:endParaRPr sz="1100">
              <a:latin typeface="Microsoft Sans Serif"/>
              <a:cs typeface="Microsoft Sans Serif"/>
            </a:endParaRPr>
          </a:p>
        </p:txBody>
      </p:sp>
      <p:grpSp>
        <p:nvGrpSpPr>
          <p:cNvPr id="43" name="object 43"/>
          <p:cNvGrpSpPr/>
          <p:nvPr/>
        </p:nvGrpSpPr>
        <p:grpSpPr>
          <a:xfrm>
            <a:off x="0" y="3183495"/>
            <a:ext cx="4608195" cy="273050"/>
            <a:chOff x="0" y="3183495"/>
            <a:chExt cx="4608195" cy="273050"/>
          </a:xfrm>
        </p:grpSpPr>
        <p:sp>
          <p:nvSpPr>
            <p:cNvPr id="44" name="object 44"/>
            <p:cNvSpPr/>
            <p:nvPr/>
          </p:nvSpPr>
          <p:spPr>
            <a:xfrm>
              <a:off x="0" y="3258007"/>
              <a:ext cx="4608195" cy="198120"/>
            </a:xfrm>
            <a:custGeom>
              <a:avLst/>
              <a:gdLst/>
              <a:ahLst/>
              <a:cxnLst/>
              <a:rect l="l" t="t" r="r" b="b"/>
              <a:pathLst>
                <a:path w="4608195" h="198120">
                  <a:moveTo>
                    <a:pt x="4608004" y="0"/>
                  </a:moveTo>
                  <a:lnTo>
                    <a:pt x="0" y="0"/>
                  </a:lnTo>
                  <a:lnTo>
                    <a:pt x="0" y="197992"/>
                  </a:lnTo>
                  <a:lnTo>
                    <a:pt x="4608004" y="197992"/>
                  </a:lnTo>
                  <a:lnTo>
                    <a:pt x="4608004" y="0"/>
                  </a:lnTo>
                  <a:close/>
                </a:path>
              </a:pathLst>
            </a:custGeom>
            <a:solidFill>
              <a:srgbClr val="1C8CA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5" name="object 4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13073" y="3183495"/>
              <a:ext cx="611999" cy="218504"/>
            </a:xfrm>
            <a:prstGeom prst="rect">
              <a:avLst/>
            </a:prstGeom>
          </p:spPr>
        </p:pic>
      </p:grpSp>
      <p:sp>
        <p:nvSpPr>
          <p:cNvPr id="46" name="object 4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698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55"/>
              </a:spcBef>
            </a:pPr>
            <a:r>
              <a:rPr dirty="0" spc="-5"/>
              <a:t>9</a:t>
            </a:r>
            <a:r>
              <a:rPr dirty="0" spc="-5"/>
              <a:t>/14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952886" y="3280778"/>
            <a:ext cx="2734310" cy="166370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Langmuir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modes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in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kinematically</a:t>
            </a:r>
            <a:r>
              <a:rPr dirty="0" sz="900" spc="1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complex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shear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flows</a:t>
            </a:r>
            <a:endParaRPr sz="9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197993"/>
            <a:ext cx="4608195" cy="740410"/>
          </a:xfrm>
          <a:prstGeom prst="rect"/>
          <a:solidFill>
            <a:srgbClr val="DBE8EF"/>
          </a:solidFill>
        </p:spPr>
        <p:txBody>
          <a:bodyPr wrap="square" lIns="0" tIns="33655" rIns="0" bIns="0" rtlCol="0" vert="horz">
            <a:spAutoFit/>
          </a:bodyPr>
          <a:lstStyle/>
          <a:p>
            <a:pPr marL="109220" marR="680720">
              <a:lnSpc>
                <a:spcPct val="107400"/>
              </a:lnSpc>
              <a:spcBef>
                <a:spcPts val="265"/>
              </a:spcBef>
            </a:pPr>
            <a:r>
              <a:rPr dirty="0" spc="-10"/>
              <a:t>Possible</a:t>
            </a:r>
            <a:r>
              <a:rPr dirty="0" spc="20"/>
              <a:t> </a:t>
            </a:r>
            <a:r>
              <a:rPr dirty="0" spc="5"/>
              <a:t>regimes</a:t>
            </a:r>
            <a:r>
              <a:rPr dirty="0" spc="25"/>
              <a:t> </a:t>
            </a:r>
            <a:r>
              <a:rPr dirty="0" spc="5"/>
              <a:t>of</a:t>
            </a:r>
            <a:r>
              <a:rPr dirty="0" spc="25"/>
              <a:t> </a:t>
            </a:r>
            <a:r>
              <a:rPr dirty="0" spc="5"/>
              <a:t>Langmuir</a:t>
            </a:r>
            <a:r>
              <a:rPr dirty="0" spc="20"/>
              <a:t> </a:t>
            </a:r>
            <a:r>
              <a:rPr dirty="0" spc="10"/>
              <a:t>modes</a:t>
            </a:r>
            <a:r>
              <a:rPr dirty="0" spc="25"/>
              <a:t> </a:t>
            </a:r>
            <a:r>
              <a:rPr dirty="0"/>
              <a:t>in </a:t>
            </a:r>
            <a:r>
              <a:rPr dirty="0" spc="-434"/>
              <a:t> </a:t>
            </a:r>
            <a:r>
              <a:rPr dirty="0" spc="5"/>
              <a:t>kinematically</a:t>
            </a:r>
            <a:r>
              <a:rPr dirty="0" spc="20"/>
              <a:t> </a:t>
            </a:r>
            <a:r>
              <a:rPr dirty="0"/>
              <a:t>complex</a:t>
            </a:r>
            <a:r>
              <a:rPr dirty="0" spc="20"/>
              <a:t> </a:t>
            </a:r>
            <a:r>
              <a:rPr dirty="0" spc="10"/>
              <a:t>shear</a:t>
            </a:r>
            <a:r>
              <a:rPr dirty="0" spc="20"/>
              <a:t> </a:t>
            </a:r>
            <a:r>
              <a:rPr dirty="0"/>
              <a:t>flows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60438" y="1015389"/>
            <a:ext cx="3321685" cy="209804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76530" indent="-139065">
              <a:lnSpc>
                <a:spcPct val="100000"/>
              </a:lnSpc>
              <a:spcBef>
                <a:spcPts val="90"/>
              </a:spcBef>
              <a:buClr>
                <a:srgbClr val="116D89"/>
              </a:buClr>
              <a:buFont typeface="Cambria"/>
              <a:buChar char="•"/>
              <a:tabLst>
                <a:tab pos="177165" algn="l"/>
              </a:tabLst>
            </a:pPr>
            <a:r>
              <a:rPr dirty="0" sz="1100" spc="-5">
                <a:latin typeface="Microsoft Sans Serif"/>
                <a:cs typeface="Microsoft Sans Serif"/>
              </a:rPr>
              <a:t>Conserved</a:t>
            </a:r>
            <a:r>
              <a:rPr dirty="0" sz="1100" spc="-1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quantity </a:t>
            </a:r>
            <a:r>
              <a:rPr dirty="0" sz="1100" spc="225">
                <a:latin typeface="Tahoma"/>
                <a:cs typeface="Tahoma"/>
              </a:rPr>
              <a:t>∆</a:t>
            </a:r>
            <a:r>
              <a:rPr dirty="0" sz="1100" spc="-65">
                <a:latin typeface="Tahoma"/>
                <a:cs typeface="Tahoma"/>
              </a:rPr>
              <a:t> </a:t>
            </a:r>
            <a:r>
              <a:rPr dirty="0" sz="1100" spc="45">
                <a:latin typeface="Tahoma"/>
                <a:cs typeface="Tahoma"/>
              </a:rPr>
              <a:t>=</a:t>
            </a:r>
            <a:r>
              <a:rPr dirty="0" sz="1100" spc="-55">
                <a:latin typeface="Tahoma"/>
                <a:cs typeface="Tahoma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0</a:t>
            </a:r>
            <a:endParaRPr sz="1100">
              <a:latin typeface="Microsoft Sans Serif"/>
              <a:cs typeface="Microsoft Sans Serif"/>
            </a:endParaRPr>
          </a:p>
          <a:p>
            <a:pPr algn="ctr" marL="642620">
              <a:lnSpc>
                <a:spcPct val="100000"/>
              </a:lnSpc>
              <a:spcBef>
                <a:spcPts val="825"/>
              </a:spcBef>
            </a:pPr>
            <a:r>
              <a:rPr dirty="0" sz="1100" spc="-30">
                <a:latin typeface="Tahoma"/>
                <a:cs typeface="Tahoma"/>
              </a:rPr>
              <a:t>Ψ</a:t>
            </a:r>
            <a:r>
              <a:rPr dirty="0" baseline="31250" sz="1200" spc="-7">
                <a:latin typeface="Cambria Math"/>
                <a:cs typeface="Cambria Math"/>
              </a:rPr>
              <a:t>(</a:t>
            </a:r>
            <a:r>
              <a:rPr dirty="0" baseline="31250" sz="1200" spc="-7">
                <a:latin typeface="Microsoft Sans Serif"/>
                <a:cs typeface="Microsoft Sans Serif"/>
              </a:rPr>
              <a:t>2</a:t>
            </a:r>
            <a:r>
              <a:rPr dirty="0" baseline="31250" sz="1200" spc="-7">
                <a:latin typeface="Cambria Math"/>
                <a:cs typeface="Cambria Math"/>
              </a:rPr>
              <a:t>)</a:t>
            </a:r>
            <a:r>
              <a:rPr dirty="0" baseline="31250" sz="1200" spc="-7">
                <a:latin typeface="Cambria Math"/>
                <a:cs typeface="Cambria Math"/>
              </a:rPr>
              <a:t> </a:t>
            </a:r>
            <a:r>
              <a:rPr dirty="0" baseline="31250" sz="1200" spc="-89">
                <a:latin typeface="Cambria Math"/>
                <a:cs typeface="Cambria Math"/>
              </a:rPr>
              <a:t> </a:t>
            </a:r>
            <a:r>
              <a:rPr dirty="0" sz="1100" spc="45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10">
                <a:latin typeface="Tahoma"/>
                <a:cs typeface="Tahoma"/>
              </a:rPr>
              <a:t>[</a:t>
            </a:r>
            <a:r>
              <a:rPr dirty="0" sz="1100" spc="-10" i="1">
                <a:latin typeface="Arial"/>
                <a:cs typeface="Arial"/>
              </a:rPr>
              <a:t>W</a:t>
            </a:r>
            <a:r>
              <a:rPr dirty="0" sz="1100" spc="-160" i="1">
                <a:latin typeface="Arial"/>
                <a:cs typeface="Arial"/>
              </a:rPr>
              <a:t> </a:t>
            </a:r>
            <a:r>
              <a:rPr dirty="0" baseline="31250" sz="1200" spc="-7">
                <a:latin typeface="Microsoft Sans Serif"/>
                <a:cs typeface="Microsoft Sans Serif"/>
              </a:rPr>
              <a:t>2</a:t>
            </a:r>
            <a:r>
              <a:rPr dirty="0" baseline="31250" sz="1200" spc="112">
                <a:latin typeface="Microsoft Sans Serif"/>
                <a:cs typeface="Microsoft Sans Serif"/>
              </a:rPr>
              <a:t> </a:t>
            </a:r>
            <a:r>
              <a:rPr dirty="0" sz="1100" spc="235">
                <a:latin typeface="Cambria"/>
                <a:cs typeface="Cambria"/>
              </a:rPr>
              <a:t>−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10">
                <a:latin typeface="Tahoma"/>
                <a:cs typeface="Tahoma"/>
              </a:rPr>
              <a:t>Λ</a:t>
            </a:r>
            <a:r>
              <a:rPr dirty="0" baseline="31250" sz="1200" spc="60">
                <a:latin typeface="Microsoft Sans Serif"/>
                <a:cs typeface="Microsoft Sans Serif"/>
              </a:rPr>
              <a:t>2</a:t>
            </a:r>
            <a:r>
              <a:rPr dirty="0" sz="1100" spc="-70">
                <a:latin typeface="Tahoma"/>
                <a:cs typeface="Tahoma"/>
              </a:rPr>
              <a:t>]Ψ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5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0</a:t>
            </a:r>
            <a:r>
              <a:rPr dirty="0" sz="1100" spc="-5" i="1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176530" indent="-139065">
              <a:lnSpc>
                <a:spcPct val="100000"/>
              </a:lnSpc>
              <a:spcBef>
                <a:spcPts val="819"/>
              </a:spcBef>
              <a:buClr>
                <a:srgbClr val="116D89"/>
              </a:buClr>
              <a:buFont typeface="Cambria"/>
              <a:buChar char="•"/>
              <a:tabLst>
                <a:tab pos="177165" algn="l"/>
              </a:tabLst>
            </a:pPr>
            <a:r>
              <a:rPr dirty="0" sz="1100" spc="-10">
                <a:latin typeface="Microsoft Sans Serif"/>
                <a:cs typeface="Microsoft Sans Serif"/>
              </a:rPr>
              <a:t>The</a:t>
            </a:r>
            <a:r>
              <a:rPr dirty="0" sz="1100" spc="-5">
                <a:latin typeface="Microsoft Sans Serif"/>
                <a:cs typeface="Microsoft Sans Serif"/>
              </a:rPr>
              <a:t> case </a:t>
            </a:r>
            <a:r>
              <a:rPr dirty="0" sz="1100">
                <a:latin typeface="Tahoma"/>
                <a:cs typeface="Tahoma"/>
              </a:rPr>
              <a:t>Λ</a:t>
            </a:r>
            <a:r>
              <a:rPr dirty="0" baseline="27777" sz="1200">
                <a:latin typeface="Microsoft Sans Serif"/>
                <a:cs typeface="Microsoft Sans Serif"/>
              </a:rPr>
              <a:t>2</a:t>
            </a:r>
            <a:r>
              <a:rPr dirty="0" baseline="27777" sz="1200" spc="187">
                <a:latin typeface="Microsoft Sans Serif"/>
                <a:cs typeface="Microsoft Sans Serif"/>
              </a:rPr>
              <a:t> </a:t>
            </a:r>
            <a:r>
              <a:rPr dirty="0" sz="1100" spc="45">
                <a:latin typeface="Tahoma"/>
                <a:cs typeface="Tahoma"/>
              </a:rPr>
              <a:t>=</a:t>
            </a:r>
            <a:r>
              <a:rPr dirty="0" sz="1100" spc="-55">
                <a:latin typeface="Tahoma"/>
                <a:cs typeface="Tahoma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0</a:t>
            </a:r>
            <a:endParaRPr sz="1100">
              <a:latin typeface="Microsoft Sans Serif"/>
              <a:cs typeface="Microsoft Sans Serif"/>
            </a:endParaRPr>
          </a:p>
          <a:p>
            <a:pPr algn="ctr" marL="636270">
              <a:lnSpc>
                <a:spcPct val="100000"/>
              </a:lnSpc>
              <a:spcBef>
                <a:spcPts val="825"/>
              </a:spcBef>
            </a:pPr>
            <a:r>
              <a:rPr dirty="0" sz="1100" spc="-10" i="1">
                <a:latin typeface="Arial"/>
                <a:cs typeface="Arial"/>
              </a:rPr>
              <a:t>K</a:t>
            </a:r>
            <a:r>
              <a:rPr dirty="0" sz="1100" spc="-155" i="1">
                <a:latin typeface="Arial"/>
                <a:cs typeface="Arial"/>
              </a:rPr>
              <a:t> </a:t>
            </a:r>
            <a:r>
              <a:rPr dirty="0" baseline="31250" sz="1200" spc="60">
                <a:latin typeface="Microsoft Sans Serif"/>
                <a:cs typeface="Microsoft Sans Serif"/>
              </a:rPr>
              <a:t>2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5" i="1">
                <a:latin typeface="Arial"/>
                <a:cs typeface="Arial"/>
              </a:rPr>
              <a:t>τ</a:t>
            </a:r>
            <a:r>
              <a:rPr dirty="0" sz="1100" spc="-185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5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" i="1">
                <a:latin typeface="Arial"/>
                <a:cs typeface="Arial"/>
              </a:rPr>
              <a:t>k</a:t>
            </a:r>
            <a:r>
              <a:rPr dirty="0" sz="1100" spc="-200" i="1">
                <a:latin typeface="Arial"/>
                <a:cs typeface="Arial"/>
              </a:rPr>
              <a:t> </a:t>
            </a:r>
            <a:r>
              <a:rPr dirty="0" baseline="31250" sz="1200" spc="60">
                <a:latin typeface="Microsoft Sans Serif"/>
                <a:cs typeface="Microsoft Sans Serif"/>
              </a:rPr>
              <a:t>2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10">
                <a:latin typeface="Microsoft Sans Serif"/>
                <a:cs typeface="Microsoft Sans Serif"/>
              </a:rPr>
              <a:t>0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45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30" i="1">
                <a:latin typeface="Arial"/>
                <a:cs typeface="Arial"/>
              </a:rPr>
              <a:t>∂</a:t>
            </a:r>
            <a:r>
              <a:rPr dirty="0" baseline="-10416" sz="1200" spc="112" i="1">
                <a:latin typeface="Arial"/>
                <a:cs typeface="Arial"/>
              </a:rPr>
              <a:t>τ</a:t>
            </a:r>
            <a:r>
              <a:rPr dirty="0" baseline="-10416" sz="1200" spc="-120" i="1">
                <a:latin typeface="Arial"/>
                <a:cs typeface="Arial"/>
              </a:rPr>
              <a:t> </a:t>
            </a:r>
            <a:r>
              <a:rPr dirty="0" sz="1100" spc="-5" i="1">
                <a:latin typeface="Arial"/>
                <a:cs typeface="Arial"/>
              </a:rPr>
              <a:t>k</a:t>
            </a:r>
            <a:r>
              <a:rPr dirty="0" sz="1100" spc="-200" i="1">
                <a:latin typeface="Arial"/>
                <a:cs typeface="Arial"/>
              </a:rPr>
              <a:t> </a:t>
            </a:r>
            <a:r>
              <a:rPr dirty="0" baseline="31250" sz="1200" spc="60">
                <a:latin typeface="Microsoft Sans Serif"/>
                <a:cs typeface="Microsoft Sans Serif"/>
              </a:rPr>
              <a:t>2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10">
                <a:latin typeface="Microsoft Sans Serif"/>
                <a:cs typeface="Microsoft Sans Serif"/>
              </a:rPr>
              <a:t>0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65" i="1">
                <a:latin typeface="Arial"/>
                <a:cs typeface="Arial"/>
              </a:rPr>
              <a:t>τ</a:t>
            </a:r>
            <a:r>
              <a:rPr dirty="0" sz="1100" spc="60" i="1">
                <a:latin typeface="Arial"/>
                <a:cs typeface="Arial"/>
              </a:rPr>
              <a:t> </a:t>
            </a:r>
            <a:r>
              <a:rPr dirty="0" sz="1100" spc="45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10" i="1">
                <a:latin typeface="Arial"/>
                <a:cs typeface="Arial"/>
              </a:rPr>
              <a:t>R</a:t>
            </a:r>
            <a:r>
              <a:rPr dirty="0" baseline="-13888" sz="1200" spc="-7">
                <a:latin typeface="Microsoft Sans Serif"/>
                <a:cs typeface="Microsoft Sans Serif"/>
              </a:rPr>
              <a:t>1</a:t>
            </a:r>
            <a:r>
              <a:rPr dirty="0" baseline="-13888" sz="1200" spc="112">
                <a:latin typeface="Microsoft Sans Serif"/>
                <a:cs typeface="Microsoft Sans Serif"/>
              </a:rPr>
              <a:t> </a:t>
            </a:r>
            <a:r>
              <a:rPr dirty="0" sz="1100" spc="235">
                <a:latin typeface="Cambria"/>
                <a:cs typeface="Cambria"/>
              </a:rPr>
              <a:t>−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10" i="1">
                <a:latin typeface="Arial"/>
                <a:cs typeface="Arial"/>
              </a:rPr>
              <a:t>R</a:t>
            </a:r>
            <a:r>
              <a:rPr dirty="0" baseline="-13888" sz="1200" spc="60">
                <a:latin typeface="Microsoft Sans Serif"/>
                <a:cs typeface="Microsoft Sans Serif"/>
              </a:rPr>
              <a:t>2</a:t>
            </a:r>
            <a:r>
              <a:rPr dirty="0" sz="1100" spc="110">
                <a:latin typeface="Tahoma"/>
                <a:cs typeface="Tahoma"/>
              </a:rPr>
              <a:t>)∆</a:t>
            </a:r>
            <a:r>
              <a:rPr dirty="0" sz="1100" spc="65" i="1">
                <a:latin typeface="Arial"/>
                <a:cs typeface="Arial"/>
              </a:rPr>
              <a:t>τ</a:t>
            </a:r>
            <a:r>
              <a:rPr dirty="0" sz="1100" spc="-185" i="1">
                <a:latin typeface="Arial"/>
                <a:cs typeface="Arial"/>
              </a:rPr>
              <a:t> </a:t>
            </a:r>
            <a:r>
              <a:rPr dirty="0" baseline="31250" sz="1200" spc="-7">
                <a:latin typeface="Microsoft Sans Serif"/>
                <a:cs typeface="Microsoft Sans Serif"/>
              </a:rPr>
              <a:t>2</a:t>
            </a:r>
            <a:endParaRPr baseline="31250" sz="1200">
              <a:latin typeface="Microsoft Sans Serif"/>
              <a:cs typeface="Microsoft Sans Serif"/>
            </a:endParaRPr>
          </a:p>
          <a:p>
            <a:pPr marL="176530" indent="-139065">
              <a:lnSpc>
                <a:spcPct val="100000"/>
              </a:lnSpc>
              <a:spcBef>
                <a:spcPts val="825"/>
              </a:spcBef>
              <a:buClr>
                <a:srgbClr val="116D89"/>
              </a:buClr>
              <a:buFont typeface="Cambria"/>
              <a:buChar char="•"/>
              <a:tabLst>
                <a:tab pos="177165" algn="l"/>
              </a:tabLst>
            </a:pPr>
            <a:r>
              <a:rPr dirty="0" sz="1100" spc="-10">
                <a:latin typeface="Microsoft Sans Serif"/>
                <a:cs typeface="Microsoft Sans Serif"/>
              </a:rPr>
              <a:t>The</a:t>
            </a:r>
            <a:r>
              <a:rPr dirty="0" sz="1100" spc="-5">
                <a:latin typeface="Microsoft Sans Serif"/>
                <a:cs typeface="Microsoft Sans Serif"/>
              </a:rPr>
              <a:t> case </a:t>
            </a:r>
            <a:r>
              <a:rPr dirty="0" sz="1100">
                <a:latin typeface="Tahoma"/>
                <a:cs typeface="Tahoma"/>
              </a:rPr>
              <a:t>Λ</a:t>
            </a:r>
            <a:r>
              <a:rPr dirty="0" baseline="27777" sz="1200">
                <a:latin typeface="Microsoft Sans Serif"/>
                <a:cs typeface="Microsoft Sans Serif"/>
              </a:rPr>
              <a:t>2</a:t>
            </a:r>
            <a:r>
              <a:rPr dirty="0" baseline="27777" sz="1200" spc="187">
                <a:latin typeface="Microsoft Sans Serif"/>
                <a:cs typeface="Microsoft Sans Serif"/>
              </a:rPr>
              <a:t> </a:t>
            </a:r>
            <a:r>
              <a:rPr dirty="0" sz="1100" spc="204" i="1">
                <a:latin typeface="Arial"/>
                <a:cs typeface="Arial"/>
              </a:rPr>
              <a:t>&gt;</a:t>
            </a:r>
            <a:r>
              <a:rPr dirty="0" sz="1100" spc="-20" i="1">
                <a:latin typeface="Arial"/>
                <a:cs typeface="Arial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0</a:t>
            </a:r>
            <a:endParaRPr sz="1100">
              <a:latin typeface="Microsoft Sans Serif"/>
              <a:cs typeface="Microsoft Sans Serif"/>
            </a:endParaRPr>
          </a:p>
          <a:p>
            <a:pPr algn="ctr" marL="642620">
              <a:lnSpc>
                <a:spcPct val="100000"/>
              </a:lnSpc>
              <a:spcBef>
                <a:spcPts val="825"/>
              </a:spcBef>
            </a:pPr>
            <a:r>
              <a:rPr dirty="0" sz="1100" spc="-10" i="1">
                <a:latin typeface="Arial"/>
                <a:cs typeface="Arial"/>
              </a:rPr>
              <a:t>K</a:t>
            </a:r>
            <a:r>
              <a:rPr dirty="0" sz="1100" spc="-155" i="1">
                <a:latin typeface="Arial"/>
                <a:cs typeface="Arial"/>
              </a:rPr>
              <a:t> </a:t>
            </a:r>
            <a:r>
              <a:rPr dirty="0" baseline="31250" sz="1200" spc="60">
                <a:latin typeface="Microsoft Sans Serif"/>
                <a:cs typeface="Microsoft Sans Serif"/>
              </a:rPr>
              <a:t>2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5" i="1">
                <a:latin typeface="Arial"/>
                <a:cs typeface="Arial"/>
              </a:rPr>
              <a:t>τ</a:t>
            </a:r>
            <a:r>
              <a:rPr dirty="0" sz="1100" spc="-185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5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30" i="1">
                <a:latin typeface="Arial"/>
                <a:cs typeface="Arial"/>
              </a:rPr>
              <a:t>δ</a:t>
            </a:r>
            <a:r>
              <a:rPr dirty="0" sz="1100" spc="-25" i="1">
                <a:latin typeface="Arial"/>
                <a:cs typeface="Arial"/>
              </a:rPr>
              <a:t> </a:t>
            </a:r>
            <a:r>
              <a:rPr dirty="0" sz="1100" spc="45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185">
                <a:latin typeface="Cambria"/>
                <a:cs typeface="Cambria"/>
              </a:rPr>
              <a:t>A</a:t>
            </a:r>
            <a:r>
              <a:rPr dirty="0" sz="1100" spc="-60">
                <a:latin typeface="Cambria"/>
                <a:cs typeface="Cambria"/>
              </a:rPr>
              <a:t> </a:t>
            </a:r>
            <a:r>
              <a:rPr dirty="0" sz="1100" spc="-50">
                <a:latin typeface="Tahoma"/>
                <a:cs typeface="Tahoma"/>
              </a:rPr>
              <a:t>cosh</a:t>
            </a:r>
            <a:r>
              <a:rPr dirty="0" sz="1100" spc="-16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10">
                <a:latin typeface="Microsoft Sans Serif"/>
                <a:cs typeface="Microsoft Sans Serif"/>
              </a:rPr>
              <a:t>2</a:t>
            </a:r>
            <a:r>
              <a:rPr dirty="0" sz="1100" spc="10">
                <a:latin typeface="Tahoma"/>
                <a:cs typeface="Tahoma"/>
              </a:rPr>
              <a:t>Λ</a:t>
            </a:r>
            <a:r>
              <a:rPr dirty="0" sz="1100" spc="65" i="1">
                <a:latin typeface="Arial"/>
                <a:cs typeface="Arial"/>
              </a:rPr>
              <a:t>τ</a:t>
            </a:r>
            <a:r>
              <a:rPr dirty="0" sz="1100" spc="60" i="1">
                <a:latin typeface="Arial"/>
                <a:cs typeface="Arial"/>
              </a:rPr>
              <a:t> </a:t>
            </a:r>
            <a:r>
              <a:rPr dirty="0" sz="1100" spc="45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5" i="1">
                <a:latin typeface="Arial"/>
                <a:cs typeface="Arial"/>
              </a:rPr>
              <a:t>ψ</a:t>
            </a:r>
            <a:r>
              <a:rPr dirty="0" baseline="-13888" sz="1200" spc="60">
                <a:latin typeface="Microsoft Sans Serif"/>
                <a:cs typeface="Microsoft Sans Serif"/>
              </a:rPr>
              <a:t>0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5" i="1">
                <a:latin typeface="Arial"/>
                <a:cs typeface="Arial"/>
              </a:rPr>
              <a:t>,</a:t>
            </a:r>
            <a:endParaRPr sz="1100">
              <a:latin typeface="Arial"/>
              <a:cs typeface="Arial"/>
            </a:endParaRPr>
          </a:p>
          <a:p>
            <a:pPr marL="176530" indent="-139065">
              <a:lnSpc>
                <a:spcPct val="100000"/>
              </a:lnSpc>
              <a:spcBef>
                <a:spcPts val="825"/>
              </a:spcBef>
              <a:buClr>
                <a:srgbClr val="116D89"/>
              </a:buClr>
              <a:buFont typeface="Cambria"/>
              <a:buChar char="•"/>
              <a:tabLst>
                <a:tab pos="177165" algn="l"/>
              </a:tabLst>
            </a:pPr>
            <a:r>
              <a:rPr dirty="0" sz="1100" spc="-10">
                <a:latin typeface="Microsoft Sans Serif"/>
                <a:cs typeface="Microsoft Sans Serif"/>
              </a:rPr>
              <a:t>The</a:t>
            </a:r>
            <a:r>
              <a:rPr dirty="0" sz="1100" spc="-5">
                <a:latin typeface="Microsoft Sans Serif"/>
                <a:cs typeface="Microsoft Sans Serif"/>
              </a:rPr>
              <a:t> case </a:t>
            </a:r>
            <a:r>
              <a:rPr dirty="0" sz="1100">
                <a:latin typeface="Tahoma"/>
                <a:cs typeface="Tahoma"/>
              </a:rPr>
              <a:t>Λ</a:t>
            </a:r>
            <a:r>
              <a:rPr dirty="0" baseline="27777" sz="1200">
                <a:latin typeface="Microsoft Sans Serif"/>
                <a:cs typeface="Microsoft Sans Serif"/>
              </a:rPr>
              <a:t>2</a:t>
            </a:r>
            <a:r>
              <a:rPr dirty="0" baseline="27777" sz="1200" spc="187">
                <a:latin typeface="Microsoft Sans Serif"/>
                <a:cs typeface="Microsoft Sans Serif"/>
              </a:rPr>
              <a:t> </a:t>
            </a:r>
            <a:r>
              <a:rPr dirty="0" sz="1100" spc="204" i="1">
                <a:latin typeface="Arial"/>
                <a:cs typeface="Arial"/>
              </a:rPr>
              <a:t>&lt;</a:t>
            </a:r>
            <a:r>
              <a:rPr dirty="0" sz="1100" spc="-20" i="1">
                <a:latin typeface="Arial"/>
                <a:cs typeface="Arial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0</a:t>
            </a:r>
            <a:endParaRPr sz="1100">
              <a:latin typeface="Microsoft Sans Serif"/>
              <a:cs typeface="Microsoft Sans Serif"/>
            </a:endParaRPr>
          </a:p>
          <a:p>
            <a:pPr algn="ctr" marL="642620">
              <a:lnSpc>
                <a:spcPct val="100000"/>
              </a:lnSpc>
              <a:spcBef>
                <a:spcPts val="819"/>
              </a:spcBef>
            </a:pPr>
            <a:r>
              <a:rPr dirty="0" sz="1100" spc="-10" i="1">
                <a:latin typeface="Arial"/>
                <a:cs typeface="Arial"/>
              </a:rPr>
              <a:t>K</a:t>
            </a:r>
            <a:r>
              <a:rPr dirty="0" sz="1100" spc="-155" i="1">
                <a:latin typeface="Arial"/>
                <a:cs typeface="Arial"/>
              </a:rPr>
              <a:t> </a:t>
            </a:r>
            <a:r>
              <a:rPr dirty="0" baseline="31250" sz="1200" spc="60">
                <a:latin typeface="Microsoft Sans Serif"/>
                <a:cs typeface="Microsoft Sans Serif"/>
              </a:rPr>
              <a:t>2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5" i="1">
                <a:latin typeface="Arial"/>
                <a:cs typeface="Arial"/>
              </a:rPr>
              <a:t>τ</a:t>
            </a:r>
            <a:r>
              <a:rPr dirty="0" sz="1100" spc="-185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5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30" i="1">
                <a:latin typeface="Arial"/>
                <a:cs typeface="Arial"/>
              </a:rPr>
              <a:t>δ</a:t>
            </a:r>
            <a:r>
              <a:rPr dirty="0" sz="1100" spc="-25" i="1">
                <a:latin typeface="Arial"/>
                <a:cs typeface="Arial"/>
              </a:rPr>
              <a:t> </a:t>
            </a:r>
            <a:r>
              <a:rPr dirty="0" sz="1100" spc="45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40">
                <a:latin typeface="Cambria"/>
                <a:cs typeface="Cambria"/>
              </a:rPr>
              <a:t>B</a:t>
            </a:r>
            <a:r>
              <a:rPr dirty="0" sz="1100" spc="-30">
                <a:latin typeface="Cambria"/>
                <a:cs typeface="Cambria"/>
              </a:rPr>
              <a:t> </a:t>
            </a:r>
            <a:r>
              <a:rPr dirty="0" sz="1100" spc="-50">
                <a:latin typeface="Tahoma"/>
                <a:cs typeface="Tahoma"/>
              </a:rPr>
              <a:t>cos</a:t>
            </a:r>
            <a:r>
              <a:rPr dirty="0" sz="1100" spc="-16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10">
                <a:latin typeface="Microsoft Sans Serif"/>
                <a:cs typeface="Microsoft Sans Serif"/>
              </a:rPr>
              <a:t>2</a:t>
            </a:r>
            <a:r>
              <a:rPr dirty="0" sz="1100" spc="15">
                <a:latin typeface="Tahoma"/>
                <a:cs typeface="Tahoma"/>
              </a:rPr>
              <a:t>Ω</a:t>
            </a:r>
            <a:r>
              <a:rPr dirty="0" sz="1100" spc="65" i="1">
                <a:latin typeface="Arial"/>
                <a:cs typeface="Arial"/>
              </a:rPr>
              <a:t>τ</a:t>
            </a:r>
            <a:r>
              <a:rPr dirty="0" sz="1100" spc="60" i="1">
                <a:latin typeface="Arial"/>
                <a:cs typeface="Arial"/>
              </a:rPr>
              <a:t> </a:t>
            </a:r>
            <a:r>
              <a:rPr dirty="0" sz="1100" spc="45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5" i="1">
                <a:latin typeface="Arial"/>
                <a:cs typeface="Arial"/>
              </a:rPr>
              <a:t>ψ</a:t>
            </a:r>
            <a:r>
              <a:rPr dirty="0" baseline="-13888" sz="1200" spc="60">
                <a:latin typeface="Microsoft Sans Serif"/>
                <a:cs typeface="Microsoft Sans Serif"/>
              </a:rPr>
              <a:t>0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5" i="1">
                <a:latin typeface="Arial"/>
                <a:cs typeface="Arial"/>
              </a:rPr>
              <a:t>,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88968" y="1287664"/>
            <a:ext cx="27178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5">
                <a:latin typeface="Microsoft Sans Serif"/>
                <a:cs typeface="Microsoft Sans Serif"/>
              </a:rPr>
              <a:t>(12)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88968" y="1832215"/>
            <a:ext cx="27178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5">
                <a:latin typeface="Microsoft Sans Serif"/>
                <a:cs typeface="Microsoft Sans Serif"/>
              </a:rPr>
              <a:t>(13)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88968" y="2376765"/>
            <a:ext cx="27178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5">
                <a:latin typeface="Microsoft Sans Serif"/>
                <a:cs typeface="Microsoft Sans Serif"/>
              </a:rPr>
              <a:t>(14)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88968" y="2921316"/>
            <a:ext cx="27178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5">
                <a:latin typeface="Microsoft Sans Serif"/>
                <a:cs typeface="Microsoft Sans Serif"/>
              </a:rPr>
              <a:t>(15)</a:t>
            </a:r>
            <a:endParaRPr sz="1100">
              <a:latin typeface="Microsoft Sans Serif"/>
              <a:cs typeface="Microsoft Sans Serif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0" y="3183495"/>
            <a:ext cx="4608195" cy="273050"/>
            <a:chOff x="0" y="3183495"/>
            <a:chExt cx="4608195" cy="273050"/>
          </a:xfrm>
        </p:grpSpPr>
        <p:sp>
          <p:nvSpPr>
            <p:cNvPr id="9" name="object 9"/>
            <p:cNvSpPr/>
            <p:nvPr/>
          </p:nvSpPr>
          <p:spPr>
            <a:xfrm>
              <a:off x="0" y="3258007"/>
              <a:ext cx="4608195" cy="198120"/>
            </a:xfrm>
            <a:custGeom>
              <a:avLst/>
              <a:gdLst/>
              <a:ahLst/>
              <a:cxnLst/>
              <a:rect l="l" t="t" r="r" b="b"/>
              <a:pathLst>
                <a:path w="4608195" h="198120">
                  <a:moveTo>
                    <a:pt x="4608004" y="0"/>
                  </a:moveTo>
                  <a:lnTo>
                    <a:pt x="0" y="0"/>
                  </a:lnTo>
                  <a:lnTo>
                    <a:pt x="0" y="197992"/>
                  </a:lnTo>
                  <a:lnTo>
                    <a:pt x="4608004" y="197992"/>
                  </a:lnTo>
                  <a:lnTo>
                    <a:pt x="4608004" y="0"/>
                  </a:lnTo>
                  <a:close/>
                </a:path>
              </a:pathLst>
            </a:custGeom>
            <a:solidFill>
              <a:srgbClr val="1C8CA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13073" y="3183495"/>
              <a:ext cx="611999" cy="218504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201891" y="3280778"/>
            <a:ext cx="310515" cy="166370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</a:rPr>
              <a:t>10/14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52886" y="3280778"/>
            <a:ext cx="2734310" cy="166370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Langmuir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modes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in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kinematically</a:t>
            </a:r>
            <a:r>
              <a:rPr dirty="0" sz="900" spc="1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complex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shear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flows</a:t>
            </a:r>
            <a:endParaRPr sz="9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197993"/>
            <a:ext cx="4608195" cy="740410"/>
          </a:xfrm>
          <a:prstGeom prst="rect"/>
          <a:solidFill>
            <a:srgbClr val="DBE8EF"/>
          </a:solidFill>
        </p:spPr>
        <p:txBody>
          <a:bodyPr wrap="square" lIns="0" tIns="33655" rIns="0" bIns="0" rtlCol="0" vert="horz">
            <a:spAutoFit/>
          </a:bodyPr>
          <a:lstStyle/>
          <a:p>
            <a:pPr marL="109220" marR="680720">
              <a:lnSpc>
                <a:spcPct val="107400"/>
              </a:lnSpc>
              <a:spcBef>
                <a:spcPts val="265"/>
              </a:spcBef>
            </a:pPr>
            <a:r>
              <a:rPr dirty="0" spc="-10"/>
              <a:t>Possible</a:t>
            </a:r>
            <a:r>
              <a:rPr dirty="0" spc="20"/>
              <a:t> </a:t>
            </a:r>
            <a:r>
              <a:rPr dirty="0" spc="5"/>
              <a:t>regimes</a:t>
            </a:r>
            <a:r>
              <a:rPr dirty="0" spc="25"/>
              <a:t> </a:t>
            </a:r>
            <a:r>
              <a:rPr dirty="0" spc="5"/>
              <a:t>of</a:t>
            </a:r>
            <a:r>
              <a:rPr dirty="0" spc="25"/>
              <a:t> </a:t>
            </a:r>
            <a:r>
              <a:rPr dirty="0" spc="5"/>
              <a:t>Langmuir</a:t>
            </a:r>
            <a:r>
              <a:rPr dirty="0" spc="20"/>
              <a:t> </a:t>
            </a:r>
            <a:r>
              <a:rPr dirty="0" spc="10"/>
              <a:t>modes</a:t>
            </a:r>
            <a:r>
              <a:rPr dirty="0" spc="25"/>
              <a:t> </a:t>
            </a:r>
            <a:r>
              <a:rPr dirty="0"/>
              <a:t>in </a:t>
            </a:r>
            <a:r>
              <a:rPr dirty="0" spc="-434"/>
              <a:t> </a:t>
            </a:r>
            <a:r>
              <a:rPr dirty="0" spc="5"/>
              <a:t>kinematically</a:t>
            </a:r>
            <a:r>
              <a:rPr dirty="0" spc="20"/>
              <a:t> </a:t>
            </a:r>
            <a:r>
              <a:rPr dirty="0"/>
              <a:t>complex</a:t>
            </a:r>
            <a:r>
              <a:rPr dirty="0" spc="20"/>
              <a:t> </a:t>
            </a:r>
            <a:r>
              <a:rPr dirty="0" spc="10"/>
              <a:t>shear</a:t>
            </a:r>
            <a:r>
              <a:rPr dirty="0" spc="20"/>
              <a:t> </a:t>
            </a:r>
            <a:r>
              <a:rPr dirty="0"/>
              <a:t>flows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1894" y="993672"/>
            <a:ext cx="111696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dirty="0" sz="1100" spc="-10" b="1">
                <a:latin typeface="Arial"/>
                <a:cs typeface="Arial"/>
              </a:rPr>
              <a:t>The</a:t>
            </a:r>
            <a:r>
              <a:rPr dirty="0" sz="1100" spc="-20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case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Λ</a:t>
            </a:r>
            <a:r>
              <a:rPr dirty="0" baseline="27777" sz="1200">
                <a:latin typeface="Microsoft Sans Serif"/>
                <a:cs typeface="Microsoft Sans Serif"/>
              </a:rPr>
              <a:t>2</a:t>
            </a:r>
            <a:r>
              <a:rPr dirty="0" baseline="27777" sz="1200" spc="195">
                <a:latin typeface="Microsoft Sans Serif"/>
                <a:cs typeface="Microsoft Sans Serif"/>
              </a:rPr>
              <a:t> </a:t>
            </a:r>
            <a:r>
              <a:rPr dirty="0" sz="1100" spc="204" i="1">
                <a:latin typeface="Arial"/>
                <a:cs typeface="Arial"/>
              </a:rPr>
              <a:t>&gt;</a:t>
            </a:r>
            <a:r>
              <a:rPr dirty="0" sz="1100" spc="-20" i="1">
                <a:latin typeface="Arial"/>
                <a:cs typeface="Arial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0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53775" y="1326416"/>
            <a:ext cx="2410460" cy="1223645"/>
          </a:xfrm>
          <a:custGeom>
            <a:avLst/>
            <a:gdLst/>
            <a:ahLst/>
            <a:cxnLst/>
            <a:rect l="l" t="t" r="r" b="b"/>
            <a:pathLst>
              <a:path w="2410460" h="1223645">
                <a:moveTo>
                  <a:pt x="0" y="1223051"/>
                </a:moveTo>
                <a:lnTo>
                  <a:pt x="2410464" y="1223051"/>
                </a:lnTo>
              </a:path>
              <a:path w="2410460" h="1223645">
                <a:moveTo>
                  <a:pt x="0" y="1223051"/>
                </a:moveTo>
                <a:lnTo>
                  <a:pt x="0" y="1198946"/>
                </a:lnTo>
              </a:path>
              <a:path w="2410460" h="1223645">
                <a:moveTo>
                  <a:pt x="241046" y="1223051"/>
                </a:moveTo>
                <a:lnTo>
                  <a:pt x="241046" y="1198946"/>
                </a:lnTo>
              </a:path>
              <a:path w="2410460" h="1223645">
                <a:moveTo>
                  <a:pt x="482092" y="1223051"/>
                </a:moveTo>
                <a:lnTo>
                  <a:pt x="482092" y="1198946"/>
                </a:lnTo>
              </a:path>
              <a:path w="2410460" h="1223645">
                <a:moveTo>
                  <a:pt x="723139" y="1223051"/>
                </a:moveTo>
                <a:lnTo>
                  <a:pt x="723139" y="1198946"/>
                </a:lnTo>
              </a:path>
              <a:path w="2410460" h="1223645">
                <a:moveTo>
                  <a:pt x="964185" y="1223051"/>
                </a:moveTo>
                <a:lnTo>
                  <a:pt x="964185" y="1198946"/>
                </a:lnTo>
              </a:path>
              <a:path w="2410460" h="1223645">
                <a:moveTo>
                  <a:pt x="1205232" y="1223051"/>
                </a:moveTo>
                <a:lnTo>
                  <a:pt x="1205232" y="1198946"/>
                </a:lnTo>
              </a:path>
              <a:path w="2410460" h="1223645">
                <a:moveTo>
                  <a:pt x="1446278" y="1223051"/>
                </a:moveTo>
                <a:lnTo>
                  <a:pt x="1446278" y="1198946"/>
                </a:lnTo>
              </a:path>
              <a:path w="2410460" h="1223645">
                <a:moveTo>
                  <a:pt x="1687325" y="1223051"/>
                </a:moveTo>
                <a:lnTo>
                  <a:pt x="1687325" y="1198946"/>
                </a:lnTo>
              </a:path>
              <a:path w="2410460" h="1223645">
                <a:moveTo>
                  <a:pt x="1928371" y="1223051"/>
                </a:moveTo>
                <a:lnTo>
                  <a:pt x="1928371" y="1198946"/>
                </a:lnTo>
              </a:path>
              <a:path w="2410460" h="1223645">
                <a:moveTo>
                  <a:pt x="2169418" y="1223051"/>
                </a:moveTo>
                <a:lnTo>
                  <a:pt x="2169418" y="1198946"/>
                </a:lnTo>
              </a:path>
              <a:path w="2410460" h="1223645">
                <a:moveTo>
                  <a:pt x="2410464" y="1223051"/>
                </a:moveTo>
                <a:lnTo>
                  <a:pt x="2410464" y="1198946"/>
                </a:lnTo>
              </a:path>
              <a:path w="2410460" h="1223645">
                <a:moveTo>
                  <a:pt x="0" y="0"/>
                </a:moveTo>
                <a:lnTo>
                  <a:pt x="2410464" y="0"/>
                </a:lnTo>
              </a:path>
              <a:path w="2410460" h="1223645">
                <a:moveTo>
                  <a:pt x="0" y="0"/>
                </a:moveTo>
                <a:lnTo>
                  <a:pt x="0" y="24104"/>
                </a:lnTo>
              </a:path>
              <a:path w="2410460" h="1223645">
                <a:moveTo>
                  <a:pt x="241046" y="0"/>
                </a:moveTo>
                <a:lnTo>
                  <a:pt x="241046" y="24104"/>
                </a:lnTo>
              </a:path>
              <a:path w="2410460" h="1223645">
                <a:moveTo>
                  <a:pt x="482092" y="0"/>
                </a:moveTo>
                <a:lnTo>
                  <a:pt x="482092" y="24104"/>
                </a:lnTo>
              </a:path>
              <a:path w="2410460" h="1223645">
                <a:moveTo>
                  <a:pt x="723139" y="0"/>
                </a:moveTo>
                <a:lnTo>
                  <a:pt x="723139" y="24104"/>
                </a:lnTo>
              </a:path>
              <a:path w="2410460" h="1223645">
                <a:moveTo>
                  <a:pt x="964185" y="0"/>
                </a:moveTo>
                <a:lnTo>
                  <a:pt x="964185" y="24104"/>
                </a:lnTo>
              </a:path>
              <a:path w="2410460" h="1223645">
                <a:moveTo>
                  <a:pt x="1205232" y="0"/>
                </a:moveTo>
                <a:lnTo>
                  <a:pt x="1205232" y="24104"/>
                </a:lnTo>
              </a:path>
              <a:path w="2410460" h="1223645">
                <a:moveTo>
                  <a:pt x="1446278" y="0"/>
                </a:moveTo>
                <a:lnTo>
                  <a:pt x="1446278" y="24104"/>
                </a:lnTo>
              </a:path>
              <a:path w="2410460" h="1223645">
                <a:moveTo>
                  <a:pt x="1687325" y="0"/>
                </a:moveTo>
                <a:lnTo>
                  <a:pt x="1687325" y="24104"/>
                </a:lnTo>
              </a:path>
              <a:path w="2410460" h="1223645">
                <a:moveTo>
                  <a:pt x="1928371" y="0"/>
                </a:moveTo>
                <a:lnTo>
                  <a:pt x="1928371" y="24104"/>
                </a:lnTo>
              </a:path>
              <a:path w="2410460" h="1223645">
                <a:moveTo>
                  <a:pt x="2169418" y="0"/>
                </a:moveTo>
                <a:lnTo>
                  <a:pt x="2169418" y="24104"/>
                </a:lnTo>
              </a:path>
              <a:path w="2410460" h="1223645">
                <a:moveTo>
                  <a:pt x="2410464" y="0"/>
                </a:moveTo>
                <a:lnTo>
                  <a:pt x="2410464" y="24104"/>
                </a:lnTo>
              </a:path>
            </a:pathLst>
          </a:custGeom>
          <a:ln w="3175">
            <a:solidFill>
              <a:srgbClr val="2525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32976" y="2549726"/>
            <a:ext cx="40640" cy="5841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0" spc="5">
                <a:solidFill>
                  <a:srgbClr val="252525"/>
                </a:solidFill>
                <a:latin typeface="Arial MT"/>
                <a:cs typeface="Arial MT"/>
              </a:rPr>
              <a:t>0</a:t>
            </a:r>
            <a:endParaRPr sz="2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66733" y="2549726"/>
            <a:ext cx="55880" cy="5841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0" spc="5">
                <a:solidFill>
                  <a:srgbClr val="252525"/>
                </a:solidFill>
                <a:latin typeface="Arial MT"/>
                <a:cs typeface="Arial MT"/>
              </a:rPr>
              <a:t>50</a:t>
            </a:r>
            <a:endParaRPr sz="2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99680" y="2549726"/>
            <a:ext cx="70485" cy="5841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0" spc="5">
                <a:solidFill>
                  <a:srgbClr val="252525"/>
                </a:solidFill>
                <a:latin typeface="Arial MT"/>
                <a:cs typeface="Arial MT"/>
              </a:rPr>
              <a:t>100</a:t>
            </a:r>
            <a:endParaRPr sz="2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40725" y="2549726"/>
            <a:ext cx="70485" cy="5841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0" spc="5">
                <a:solidFill>
                  <a:srgbClr val="252525"/>
                </a:solidFill>
                <a:latin typeface="Arial MT"/>
                <a:cs typeface="Arial MT"/>
              </a:rPr>
              <a:t>150</a:t>
            </a:r>
            <a:endParaRPr sz="2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81772" y="2549726"/>
            <a:ext cx="70485" cy="5841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0" spc="5">
                <a:solidFill>
                  <a:srgbClr val="252525"/>
                </a:solidFill>
                <a:latin typeface="Arial MT"/>
                <a:cs typeface="Arial MT"/>
              </a:rPr>
              <a:t>200</a:t>
            </a:r>
            <a:endParaRPr sz="20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63865" y="2549726"/>
            <a:ext cx="70485" cy="5841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0" spc="5">
                <a:solidFill>
                  <a:srgbClr val="252525"/>
                </a:solidFill>
                <a:latin typeface="Arial MT"/>
                <a:cs typeface="Arial MT"/>
              </a:rPr>
              <a:t>300</a:t>
            </a:r>
            <a:endParaRPr sz="2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804912" y="2549726"/>
            <a:ext cx="70485" cy="5841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0" spc="5">
                <a:solidFill>
                  <a:srgbClr val="252525"/>
                </a:solidFill>
                <a:latin typeface="Arial MT"/>
                <a:cs typeface="Arial MT"/>
              </a:rPr>
              <a:t>350</a:t>
            </a:r>
            <a:endParaRPr sz="20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45959" y="2549726"/>
            <a:ext cx="70485" cy="5841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0" spc="5">
                <a:solidFill>
                  <a:srgbClr val="252525"/>
                </a:solidFill>
                <a:latin typeface="Arial MT"/>
                <a:cs typeface="Arial MT"/>
              </a:rPr>
              <a:t>400</a:t>
            </a:r>
            <a:endParaRPr sz="200"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287004" y="2549726"/>
            <a:ext cx="70485" cy="5841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0" spc="5">
                <a:solidFill>
                  <a:srgbClr val="252525"/>
                </a:solidFill>
                <a:latin typeface="Arial MT"/>
                <a:cs typeface="Arial MT"/>
              </a:rPr>
              <a:t>450</a:t>
            </a:r>
            <a:endParaRPr sz="200">
              <a:latin typeface="Arial MT"/>
              <a:cs typeface="Arial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28051" y="2549726"/>
            <a:ext cx="70485" cy="5841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0" spc="5">
                <a:solidFill>
                  <a:srgbClr val="252525"/>
                </a:solidFill>
                <a:latin typeface="Arial MT"/>
                <a:cs typeface="Arial MT"/>
              </a:rPr>
              <a:t>500</a:t>
            </a:r>
            <a:endParaRPr sz="200">
              <a:latin typeface="Arial MT"/>
              <a:cs typeface="Arial M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313909" y="2545308"/>
            <a:ext cx="91440" cy="102870"/>
          </a:xfrm>
          <a:prstGeom prst="rect">
            <a:avLst/>
          </a:prstGeom>
        </p:spPr>
        <p:txBody>
          <a:bodyPr wrap="square" lIns="0" tIns="18415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145"/>
              </a:spcBef>
            </a:pPr>
            <a:r>
              <a:rPr dirty="0" sz="200" spc="5">
                <a:solidFill>
                  <a:srgbClr val="252525"/>
                </a:solidFill>
                <a:latin typeface="Arial MT"/>
                <a:cs typeface="Arial MT"/>
              </a:rPr>
              <a:t>250</a:t>
            </a:r>
            <a:endParaRPr sz="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dirty="0" sz="200" spc="15">
                <a:solidFill>
                  <a:srgbClr val="252525"/>
                </a:solidFill>
                <a:latin typeface="Arial MT"/>
                <a:cs typeface="Arial MT"/>
              </a:rPr>
              <a:t>Time</a:t>
            </a:r>
            <a:endParaRPr sz="200">
              <a:latin typeface="Arial MT"/>
              <a:cs typeface="Arial MT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153775" y="1326416"/>
            <a:ext cx="2410460" cy="1223645"/>
          </a:xfrm>
          <a:custGeom>
            <a:avLst/>
            <a:gdLst/>
            <a:ahLst/>
            <a:cxnLst/>
            <a:rect l="l" t="t" r="r" b="b"/>
            <a:pathLst>
              <a:path w="2410460" h="1223645">
                <a:moveTo>
                  <a:pt x="0" y="1223051"/>
                </a:moveTo>
                <a:lnTo>
                  <a:pt x="0" y="0"/>
                </a:lnTo>
              </a:path>
              <a:path w="2410460" h="1223645">
                <a:moveTo>
                  <a:pt x="2410464" y="1223051"/>
                </a:moveTo>
                <a:lnTo>
                  <a:pt x="2410464" y="0"/>
                </a:lnTo>
              </a:path>
              <a:path w="2410460" h="1223645">
                <a:moveTo>
                  <a:pt x="0" y="1223051"/>
                </a:moveTo>
                <a:lnTo>
                  <a:pt x="24104" y="1223051"/>
                </a:lnTo>
              </a:path>
              <a:path w="2410460" h="1223645">
                <a:moveTo>
                  <a:pt x="0" y="1100746"/>
                </a:moveTo>
                <a:lnTo>
                  <a:pt x="24104" y="1100746"/>
                </a:lnTo>
              </a:path>
              <a:path w="2410460" h="1223645">
                <a:moveTo>
                  <a:pt x="0" y="978441"/>
                </a:moveTo>
                <a:lnTo>
                  <a:pt x="24104" y="978441"/>
                </a:lnTo>
              </a:path>
              <a:path w="2410460" h="1223645">
                <a:moveTo>
                  <a:pt x="0" y="856136"/>
                </a:moveTo>
                <a:lnTo>
                  <a:pt x="24104" y="856136"/>
                </a:lnTo>
              </a:path>
              <a:path w="2410460" h="1223645">
                <a:moveTo>
                  <a:pt x="0" y="733830"/>
                </a:moveTo>
                <a:lnTo>
                  <a:pt x="24104" y="733830"/>
                </a:lnTo>
              </a:path>
              <a:path w="2410460" h="1223645">
                <a:moveTo>
                  <a:pt x="0" y="611525"/>
                </a:moveTo>
                <a:lnTo>
                  <a:pt x="24104" y="611525"/>
                </a:lnTo>
              </a:path>
              <a:path w="2410460" h="1223645">
                <a:moveTo>
                  <a:pt x="0" y="489220"/>
                </a:moveTo>
                <a:lnTo>
                  <a:pt x="24104" y="489220"/>
                </a:lnTo>
              </a:path>
              <a:path w="2410460" h="1223645">
                <a:moveTo>
                  <a:pt x="0" y="366915"/>
                </a:moveTo>
                <a:lnTo>
                  <a:pt x="24104" y="366915"/>
                </a:lnTo>
              </a:path>
              <a:path w="2410460" h="1223645">
                <a:moveTo>
                  <a:pt x="0" y="244610"/>
                </a:moveTo>
                <a:lnTo>
                  <a:pt x="24104" y="244610"/>
                </a:lnTo>
              </a:path>
              <a:path w="2410460" h="1223645">
                <a:moveTo>
                  <a:pt x="0" y="122305"/>
                </a:moveTo>
                <a:lnTo>
                  <a:pt x="24104" y="122305"/>
                </a:lnTo>
              </a:path>
              <a:path w="2410460" h="1223645">
                <a:moveTo>
                  <a:pt x="0" y="0"/>
                </a:moveTo>
                <a:lnTo>
                  <a:pt x="24104" y="0"/>
                </a:lnTo>
              </a:path>
              <a:path w="2410460" h="1223645">
                <a:moveTo>
                  <a:pt x="2410464" y="1223051"/>
                </a:moveTo>
                <a:lnTo>
                  <a:pt x="2386354" y="1223051"/>
                </a:lnTo>
              </a:path>
              <a:path w="2410460" h="1223645">
                <a:moveTo>
                  <a:pt x="2410464" y="1100746"/>
                </a:moveTo>
                <a:lnTo>
                  <a:pt x="2386354" y="1100746"/>
                </a:lnTo>
              </a:path>
              <a:path w="2410460" h="1223645">
                <a:moveTo>
                  <a:pt x="2410464" y="978441"/>
                </a:moveTo>
                <a:lnTo>
                  <a:pt x="2386354" y="978441"/>
                </a:lnTo>
              </a:path>
              <a:path w="2410460" h="1223645">
                <a:moveTo>
                  <a:pt x="2410464" y="856136"/>
                </a:moveTo>
                <a:lnTo>
                  <a:pt x="2386354" y="856136"/>
                </a:lnTo>
              </a:path>
              <a:path w="2410460" h="1223645">
                <a:moveTo>
                  <a:pt x="2410464" y="733830"/>
                </a:moveTo>
                <a:lnTo>
                  <a:pt x="2386354" y="733830"/>
                </a:lnTo>
              </a:path>
              <a:path w="2410460" h="1223645">
                <a:moveTo>
                  <a:pt x="2410464" y="611525"/>
                </a:moveTo>
                <a:lnTo>
                  <a:pt x="2386354" y="611525"/>
                </a:lnTo>
              </a:path>
              <a:path w="2410460" h="1223645">
                <a:moveTo>
                  <a:pt x="2410464" y="489220"/>
                </a:moveTo>
                <a:lnTo>
                  <a:pt x="2386354" y="489220"/>
                </a:lnTo>
              </a:path>
              <a:path w="2410460" h="1223645">
                <a:moveTo>
                  <a:pt x="2410464" y="366915"/>
                </a:moveTo>
                <a:lnTo>
                  <a:pt x="2386354" y="366915"/>
                </a:lnTo>
              </a:path>
              <a:path w="2410460" h="1223645">
                <a:moveTo>
                  <a:pt x="2410464" y="244610"/>
                </a:moveTo>
                <a:lnTo>
                  <a:pt x="2386354" y="244610"/>
                </a:lnTo>
              </a:path>
              <a:path w="2410460" h="1223645">
                <a:moveTo>
                  <a:pt x="2410464" y="122305"/>
                </a:moveTo>
                <a:lnTo>
                  <a:pt x="2386354" y="122305"/>
                </a:lnTo>
              </a:path>
              <a:path w="2410460" h="1223645">
                <a:moveTo>
                  <a:pt x="2410464" y="0"/>
                </a:moveTo>
                <a:lnTo>
                  <a:pt x="2386354" y="0"/>
                </a:lnTo>
              </a:path>
            </a:pathLst>
          </a:custGeom>
          <a:ln w="3175">
            <a:solidFill>
              <a:srgbClr val="2525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073578" y="2521107"/>
            <a:ext cx="80010" cy="5841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0" spc="5">
                <a:solidFill>
                  <a:srgbClr val="252525"/>
                </a:solidFill>
                <a:latin typeface="Arial MT"/>
                <a:cs typeface="Arial MT"/>
              </a:rPr>
              <a:t>-100</a:t>
            </a:r>
            <a:endParaRPr sz="200">
              <a:latin typeface="Arial MT"/>
              <a:cs typeface="Arial M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89777" y="2398802"/>
            <a:ext cx="64769" cy="5841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0" spc="5">
                <a:solidFill>
                  <a:srgbClr val="252525"/>
                </a:solidFill>
                <a:latin typeface="Arial MT"/>
                <a:cs typeface="Arial MT"/>
              </a:rPr>
              <a:t>-80</a:t>
            </a:r>
            <a:endParaRPr sz="200">
              <a:latin typeface="Arial MT"/>
              <a:cs typeface="Arial MT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89777" y="2276497"/>
            <a:ext cx="64769" cy="5841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0" spc="5">
                <a:solidFill>
                  <a:srgbClr val="252525"/>
                </a:solidFill>
                <a:latin typeface="Arial MT"/>
                <a:cs typeface="Arial MT"/>
              </a:rPr>
              <a:t>-60</a:t>
            </a:r>
            <a:endParaRPr sz="200">
              <a:latin typeface="Arial MT"/>
              <a:cs typeface="Arial M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089777" y="2154192"/>
            <a:ext cx="64769" cy="5841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0" spc="5">
                <a:solidFill>
                  <a:srgbClr val="252525"/>
                </a:solidFill>
                <a:latin typeface="Arial MT"/>
                <a:cs typeface="Arial MT"/>
              </a:rPr>
              <a:t>-40</a:t>
            </a:r>
            <a:endParaRPr sz="200">
              <a:latin typeface="Arial MT"/>
              <a:cs typeface="Arial MT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089777" y="2031887"/>
            <a:ext cx="64769" cy="5841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0" spc="5">
                <a:solidFill>
                  <a:srgbClr val="252525"/>
                </a:solidFill>
                <a:latin typeface="Arial MT"/>
                <a:cs typeface="Arial MT"/>
              </a:rPr>
              <a:t>-20</a:t>
            </a:r>
            <a:endParaRPr sz="200">
              <a:latin typeface="Arial MT"/>
              <a:cs typeface="Arial MT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14077" y="1909582"/>
            <a:ext cx="40640" cy="5841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0" spc="5">
                <a:solidFill>
                  <a:srgbClr val="252525"/>
                </a:solidFill>
                <a:latin typeface="Arial MT"/>
                <a:cs typeface="Arial MT"/>
              </a:rPr>
              <a:t>0</a:t>
            </a:r>
            <a:endParaRPr sz="200">
              <a:latin typeface="Arial MT"/>
              <a:cs typeface="Arial MT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099497" y="1787276"/>
            <a:ext cx="55880" cy="5841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0" spc="5">
                <a:solidFill>
                  <a:srgbClr val="252525"/>
                </a:solidFill>
                <a:latin typeface="Arial MT"/>
                <a:cs typeface="Arial MT"/>
              </a:rPr>
              <a:t>20</a:t>
            </a:r>
            <a:endParaRPr sz="200">
              <a:latin typeface="Arial MT"/>
              <a:cs typeface="Arial MT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099497" y="1664971"/>
            <a:ext cx="55880" cy="5841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0" spc="5">
                <a:solidFill>
                  <a:srgbClr val="252525"/>
                </a:solidFill>
                <a:latin typeface="Arial MT"/>
                <a:cs typeface="Arial MT"/>
              </a:rPr>
              <a:t>40</a:t>
            </a:r>
            <a:endParaRPr sz="200">
              <a:latin typeface="Arial MT"/>
              <a:cs typeface="Arial MT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099497" y="1542666"/>
            <a:ext cx="55880" cy="5841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0" spc="5">
                <a:solidFill>
                  <a:srgbClr val="252525"/>
                </a:solidFill>
                <a:latin typeface="Arial MT"/>
                <a:cs typeface="Arial MT"/>
              </a:rPr>
              <a:t>60</a:t>
            </a:r>
            <a:endParaRPr sz="200">
              <a:latin typeface="Arial MT"/>
              <a:cs typeface="Arial MT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099497" y="1420361"/>
            <a:ext cx="55880" cy="5841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0" spc="5">
                <a:solidFill>
                  <a:srgbClr val="252525"/>
                </a:solidFill>
                <a:latin typeface="Arial MT"/>
                <a:cs typeface="Arial MT"/>
              </a:rPr>
              <a:t>80</a:t>
            </a:r>
            <a:endParaRPr sz="200">
              <a:latin typeface="Arial MT"/>
              <a:cs typeface="Arial MT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083298" y="1298056"/>
            <a:ext cx="70485" cy="5841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0" spc="5">
                <a:solidFill>
                  <a:srgbClr val="252525"/>
                </a:solidFill>
                <a:latin typeface="Arial MT"/>
                <a:cs typeface="Arial MT"/>
              </a:rPr>
              <a:t>100</a:t>
            </a:r>
            <a:endParaRPr sz="200">
              <a:latin typeface="Arial MT"/>
              <a:cs typeface="Arial MT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036137" y="1875636"/>
            <a:ext cx="55244" cy="124460"/>
          </a:xfrm>
          <a:prstGeom prst="rect">
            <a:avLst/>
          </a:prstGeom>
        </p:spPr>
        <p:txBody>
          <a:bodyPr wrap="square" lIns="0" tIns="10160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dirty="0" sz="200">
                <a:solidFill>
                  <a:srgbClr val="252525"/>
                </a:solidFill>
                <a:latin typeface="Arial MT"/>
                <a:cs typeface="Arial MT"/>
              </a:rPr>
              <a:t>Density</a:t>
            </a:r>
            <a:endParaRPr sz="200">
              <a:latin typeface="Arial MT"/>
              <a:cs typeface="Arial MT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287993" y="1273083"/>
            <a:ext cx="144780" cy="61594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00" spc="15" b="1">
                <a:latin typeface="Arial"/>
                <a:cs typeface="Arial"/>
              </a:rPr>
              <a:t>Solution</a:t>
            </a:r>
            <a:endParaRPr sz="2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153775" y="1380829"/>
            <a:ext cx="2410460" cy="1150620"/>
          </a:xfrm>
          <a:custGeom>
            <a:avLst/>
            <a:gdLst/>
            <a:ahLst/>
            <a:cxnLst/>
            <a:rect l="l" t="t" r="r" b="b"/>
            <a:pathLst>
              <a:path w="2410460" h="1150620">
                <a:moveTo>
                  <a:pt x="0" y="557104"/>
                </a:moveTo>
                <a:lnTo>
                  <a:pt x="1741" y="557104"/>
                </a:lnTo>
                <a:lnTo>
                  <a:pt x="2330" y="557106"/>
                </a:lnTo>
                <a:lnTo>
                  <a:pt x="2918" y="557106"/>
                </a:lnTo>
                <a:lnTo>
                  <a:pt x="3804" y="557106"/>
                </a:lnTo>
                <a:lnTo>
                  <a:pt x="4692" y="557106"/>
                </a:lnTo>
                <a:lnTo>
                  <a:pt x="5577" y="557109"/>
                </a:lnTo>
                <a:lnTo>
                  <a:pt x="6466" y="557109"/>
                </a:lnTo>
                <a:lnTo>
                  <a:pt x="7454" y="557112"/>
                </a:lnTo>
                <a:lnTo>
                  <a:pt x="8445" y="557114"/>
                </a:lnTo>
                <a:lnTo>
                  <a:pt x="9433" y="557114"/>
                </a:lnTo>
                <a:lnTo>
                  <a:pt x="10424" y="557117"/>
                </a:lnTo>
                <a:lnTo>
                  <a:pt x="11328" y="557117"/>
                </a:lnTo>
                <a:lnTo>
                  <a:pt x="17929" y="557117"/>
                </a:lnTo>
                <a:lnTo>
                  <a:pt x="18829" y="557114"/>
                </a:lnTo>
                <a:lnTo>
                  <a:pt x="19728" y="557114"/>
                </a:lnTo>
                <a:lnTo>
                  <a:pt x="20627" y="557114"/>
                </a:lnTo>
                <a:lnTo>
                  <a:pt x="21528" y="557112"/>
                </a:lnTo>
                <a:lnTo>
                  <a:pt x="22495" y="557112"/>
                </a:lnTo>
                <a:lnTo>
                  <a:pt x="23459" y="557109"/>
                </a:lnTo>
                <a:lnTo>
                  <a:pt x="24425" y="557109"/>
                </a:lnTo>
                <a:lnTo>
                  <a:pt x="25389" y="557106"/>
                </a:lnTo>
                <a:lnTo>
                  <a:pt x="26286" y="557106"/>
                </a:lnTo>
                <a:lnTo>
                  <a:pt x="27179" y="557106"/>
                </a:lnTo>
                <a:lnTo>
                  <a:pt x="32846" y="557106"/>
                </a:lnTo>
                <a:lnTo>
                  <a:pt x="33751" y="557109"/>
                </a:lnTo>
                <a:lnTo>
                  <a:pt x="34658" y="557109"/>
                </a:lnTo>
                <a:lnTo>
                  <a:pt x="35562" y="557109"/>
                </a:lnTo>
                <a:lnTo>
                  <a:pt x="36470" y="557112"/>
                </a:lnTo>
                <a:lnTo>
                  <a:pt x="37455" y="557114"/>
                </a:lnTo>
                <a:lnTo>
                  <a:pt x="38441" y="557114"/>
                </a:lnTo>
                <a:lnTo>
                  <a:pt x="39423" y="557117"/>
                </a:lnTo>
                <a:lnTo>
                  <a:pt x="40409" y="557117"/>
                </a:lnTo>
                <a:lnTo>
                  <a:pt x="41338" y="557117"/>
                </a:lnTo>
                <a:lnTo>
                  <a:pt x="42269" y="557117"/>
                </a:lnTo>
                <a:lnTo>
                  <a:pt x="43198" y="557120"/>
                </a:lnTo>
                <a:lnTo>
                  <a:pt x="44129" y="557120"/>
                </a:lnTo>
                <a:lnTo>
                  <a:pt x="45144" y="557120"/>
                </a:lnTo>
                <a:lnTo>
                  <a:pt x="46157" y="557117"/>
                </a:lnTo>
                <a:lnTo>
                  <a:pt x="47175" y="557117"/>
                </a:lnTo>
                <a:lnTo>
                  <a:pt x="48187" y="557117"/>
                </a:lnTo>
                <a:lnTo>
                  <a:pt x="49138" y="557114"/>
                </a:lnTo>
                <a:lnTo>
                  <a:pt x="50085" y="557114"/>
                </a:lnTo>
                <a:lnTo>
                  <a:pt x="51033" y="557112"/>
                </a:lnTo>
                <a:lnTo>
                  <a:pt x="51983" y="557109"/>
                </a:lnTo>
                <a:lnTo>
                  <a:pt x="52971" y="557109"/>
                </a:lnTo>
                <a:lnTo>
                  <a:pt x="53960" y="557106"/>
                </a:lnTo>
                <a:lnTo>
                  <a:pt x="54948" y="557106"/>
                </a:lnTo>
                <a:lnTo>
                  <a:pt x="55936" y="557104"/>
                </a:lnTo>
                <a:lnTo>
                  <a:pt x="56897" y="557101"/>
                </a:lnTo>
                <a:lnTo>
                  <a:pt x="57858" y="557101"/>
                </a:lnTo>
                <a:lnTo>
                  <a:pt x="58822" y="557101"/>
                </a:lnTo>
                <a:lnTo>
                  <a:pt x="59783" y="557101"/>
                </a:lnTo>
                <a:lnTo>
                  <a:pt x="60750" y="557101"/>
                </a:lnTo>
                <a:lnTo>
                  <a:pt x="61719" y="557101"/>
                </a:lnTo>
                <a:lnTo>
                  <a:pt x="62686" y="557104"/>
                </a:lnTo>
                <a:lnTo>
                  <a:pt x="63655" y="557106"/>
                </a:lnTo>
                <a:lnTo>
                  <a:pt x="64621" y="557109"/>
                </a:lnTo>
                <a:lnTo>
                  <a:pt x="65591" y="557109"/>
                </a:lnTo>
                <a:lnTo>
                  <a:pt x="66560" y="557114"/>
                </a:lnTo>
                <a:lnTo>
                  <a:pt x="67529" y="557114"/>
                </a:lnTo>
                <a:lnTo>
                  <a:pt x="68477" y="557117"/>
                </a:lnTo>
                <a:lnTo>
                  <a:pt x="69425" y="557120"/>
                </a:lnTo>
                <a:lnTo>
                  <a:pt x="70375" y="557122"/>
                </a:lnTo>
                <a:lnTo>
                  <a:pt x="71323" y="557122"/>
                </a:lnTo>
                <a:lnTo>
                  <a:pt x="72295" y="557125"/>
                </a:lnTo>
                <a:lnTo>
                  <a:pt x="73269" y="557125"/>
                </a:lnTo>
                <a:lnTo>
                  <a:pt x="74241" y="557125"/>
                </a:lnTo>
                <a:lnTo>
                  <a:pt x="75216" y="557125"/>
                </a:lnTo>
                <a:lnTo>
                  <a:pt x="76155" y="557125"/>
                </a:lnTo>
                <a:lnTo>
                  <a:pt x="77092" y="557122"/>
                </a:lnTo>
                <a:lnTo>
                  <a:pt x="78029" y="557122"/>
                </a:lnTo>
                <a:lnTo>
                  <a:pt x="78966" y="557117"/>
                </a:lnTo>
                <a:lnTo>
                  <a:pt x="79941" y="557117"/>
                </a:lnTo>
                <a:lnTo>
                  <a:pt x="80918" y="557114"/>
                </a:lnTo>
                <a:lnTo>
                  <a:pt x="81895" y="557109"/>
                </a:lnTo>
                <a:lnTo>
                  <a:pt x="82870" y="557106"/>
                </a:lnTo>
                <a:lnTo>
                  <a:pt x="83799" y="557104"/>
                </a:lnTo>
                <a:lnTo>
                  <a:pt x="84728" y="557101"/>
                </a:lnTo>
                <a:lnTo>
                  <a:pt x="85656" y="557098"/>
                </a:lnTo>
                <a:lnTo>
                  <a:pt x="86585" y="557098"/>
                </a:lnTo>
                <a:lnTo>
                  <a:pt x="87562" y="557095"/>
                </a:lnTo>
                <a:lnTo>
                  <a:pt x="88540" y="557093"/>
                </a:lnTo>
                <a:lnTo>
                  <a:pt x="89520" y="557093"/>
                </a:lnTo>
                <a:lnTo>
                  <a:pt x="90497" y="557093"/>
                </a:lnTo>
                <a:lnTo>
                  <a:pt x="91421" y="557095"/>
                </a:lnTo>
                <a:lnTo>
                  <a:pt x="92344" y="557098"/>
                </a:lnTo>
                <a:lnTo>
                  <a:pt x="93267" y="557101"/>
                </a:lnTo>
                <a:lnTo>
                  <a:pt x="94188" y="557104"/>
                </a:lnTo>
                <a:lnTo>
                  <a:pt x="95168" y="557106"/>
                </a:lnTo>
                <a:lnTo>
                  <a:pt x="96148" y="557109"/>
                </a:lnTo>
                <a:lnTo>
                  <a:pt x="97128" y="557114"/>
                </a:lnTo>
                <a:lnTo>
                  <a:pt x="98106" y="557117"/>
                </a:lnTo>
                <a:lnTo>
                  <a:pt x="99026" y="557122"/>
                </a:lnTo>
                <a:lnTo>
                  <a:pt x="99944" y="557125"/>
                </a:lnTo>
                <a:lnTo>
                  <a:pt x="100865" y="557128"/>
                </a:lnTo>
                <a:lnTo>
                  <a:pt x="101783" y="557131"/>
                </a:lnTo>
                <a:lnTo>
                  <a:pt x="102763" y="557133"/>
                </a:lnTo>
                <a:lnTo>
                  <a:pt x="103743" y="557133"/>
                </a:lnTo>
                <a:lnTo>
                  <a:pt x="104723" y="557133"/>
                </a:lnTo>
                <a:lnTo>
                  <a:pt x="105703" y="557133"/>
                </a:lnTo>
                <a:lnTo>
                  <a:pt x="106621" y="557131"/>
                </a:lnTo>
                <a:lnTo>
                  <a:pt x="107536" y="557128"/>
                </a:lnTo>
                <a:lnTo>
                  <a:pt x="108454" y="557125"/>
                </a:lnTo>
                <a:lnTo>
                  <a:pt x="109369" y="557122"/>
                </a:lnTo>
                <a:lnTo>
                  <a:pt x="110352" y="557117"/>
                </a:lnTo>
                <a:lnTo>
                  <a:pt x="111332" y="557114"/>
                </a:lnTo>
                <a:lnTo>
                  <a:pt x="112310" y="557109"/>
                </a:lnTo>
                <a:lnTo>
                  <a:pt x="113292" y="557104"/>
                </a:lnTo>
                <a:lnTo>
                  <a:pt x="114208" y="557098"/>
                </a:lnTo>
                <a:lnTo>
                  <a:pt x="115120" y="557095"/>
                </a:lnTo>
                <a:lnTo>
                  <a:pt x="116038" y="557093"/>
                </a:lnTo>
                <a:lnTo>
                  <a:pt x="116953" y="557087"/>
                </a:lnTo>
                <a:lnTo>
                  <a:pt x="117931" y="557087"/>
                </a:lnTo>
                <a:lnTo>
                  <a:pt x="118914" y="557085"/>
                </a:lnTo>
                <a:lnTo>
                  <a:pt x="119894" y="557085"/>
                </a:lnTo>
                <a:lnTo>
                  <a:pt x="120876" y="557087"/>
                </a:lnTo>
                <a:lnTo>
                  <a:pt x="121789" y="557087"/>
                </a:lnTo>
                <a:lnTo>
                  <a:pt x="122704" y="557093"/>
                </a:lnTo>
                <a:lnTo>
                  <a:pt x="123617" y="557095"/>
                </a:lnTo>
                <a:lnTo>
                  <a:pt x="124529" y="557101"/>
                </a:lnTo>
                <a:lnTo>
                  <a:pt x="125512" y="557106"/>
                </a:lnTo>
                <a:lnTo>
                  <a:pt x="126495" y="557109"/>
                </a:lnTo>
                <a:lnTo>
                  <a:pt x="127475" y="557117"/>
                </a:lnTo>
                <a:lnTo>
                  <a:pt x="128455" y="557122"/>
                </a:lnTo>
                <a:lnTo>
                  <a:pt x="129370" y="557125"/>
                </a:lnTo>
                <a:lnTo>
                  <a:pt x="130280" y="557131"/>
                </a:lnTo>
                <a:lnTo>
                  <a:pt x="131195" y="557133"/>
                </a:lnTo>
                <a:lnTo>
                  <a:pt x="132108" y="557139"/>
                </a:lnTo>
                <a:lnTo>
                  <a:pt x="133091" y="557141"/>
                </a:lnTo>
                <a:lnTo>
                  <a:pt x="134071" y="557141"/>
                </a:lnTo>
                <a:lnTo>
                  <a:pt x="135051" y="557141"/>
                </a:lnTo>
                <a:lnTo>
                  <a:pt x="136034" y="557139"/>
                </a:lnTo>
                <a:lnTo>
                  <a:pt x="136946" y="557139"/>
                </a:lnTo>
                <a:lnTo>
                  <a:pt x="137859" y="557133"/>
                </a:lnTo>
                <a:lnTo>
                  <a:pt x="138771" y="557131"/>
                </a:lnTo>
                <a:lnTo>
                  <a:pt x="139684" y="557125"/>
                </a:lnTo>
                <a:lnTo>
                  <a:pt x="140664" y="557120"/>
                </a:lnTo>
                <a:lnTo>
                  <a:pt x="141647" y="557114"/>
                </a:lnTo>
                <a:lnTo>
                  <a:pt x="142629" y="557106"/>
                </a:lnTo>
                <a:lnTo>
                  <a:pt x="143610" y="557101"/>
                </a:lnTo>
                <a:lnTo>
                  <a:pt x="144522" y="557095"/>
                </a:lnTo>
                <a:lnTo>
                  <a:pt x="145435" y="557087"/>
                </a:lnTo>
                <a:lnTo>
                  <a:pt x="146347" y="557085"/>
                </a:lnTo>
                <a:lnTo>
                  <a:pt x="147260" y="557082"/>
                </a:lnTo>
                <a:lnTo>
                  <a:pt x="148240" y="557079"/>
                </a:lnTo>
                <a:lnTo>
                  <a:pt x="149223" y="557077"/>
                </a:lnTo>
                <a:lnTo>
                  <a:pt x="150203" y="557077"/>
                </a:lnTo>
                <a:lnTo>
                  <a:pt x="151185" y="557079"/>
                </a:lnTo>
                <a:lnTo>
                  <a:pt x="152098" y="557082"/>
                </a:lnTo>
                <a:lnTo>
                  <a:pt x="153008" y="557085"/>
                </a:lnTo>
                <a:lnTo>
                  <a:pt x="153920" y="557090"/>
                </a:lnTo>
                <a:lnTo>
                  <a:pt x="154833" y="557095"/>
                </a:lnTo>
                <a:lnTo>
                  <a:pt x="155816" y="557101"/>
                </a:lnTo>
                <a:lnTo>
                  <a:pt x="156796" y="557109"/>
                </a:lnTo>
                <a:lnTo>
                  <a:pt x="157779" y="557117"/>
                </a:lnTo>
                <a:lnTo>
                  <a:pt x="158759" y="557125"/>
                </a:lnTo>
                <a:lnTo>
                  <a:pt x="159671" y="557131"/>
                </a:lnTo>
                <a:lnTo>
                  <a:pt x="160584" y="557136"/>
                </a:lnTo>
                <a:lnTo>
                  <a:pt x="161496" y="557141"/>
                </a:lnTo>
                <a:lnTo>
                  <a:pt x="162406" y="557144"/>
                </a:lnTo>
                <a:lnTo>
                  <a:pt x="163389" y="557149"/>
                </a:lnTo>
                <a:lnTo>
                  <a:pt x="164369" y="557149"/>
                </a:lnTo>
                <a:lnTo>
                  <a:pt x="165352" y="557149"/>
                </a:lnTo>
                <a:lnTo>
                  <a:pt x="166332" y="557147"/>
                </a:lnTo>
                <a:lnTo>
                  <a:pt x="167244" y="557144"/>
                </a:lnTo>
                <a:lnTo>
                  <a:pt x="168157" y="557141"/>
                </a:lnTo>
                <a:lnTo>
                  <a:pt x="169070" y="557136"/>
                </a:lnTo>
                <a:lnTo>
                  <a:pt x="169982" y="557131"/>
                </a:lnTo>
                <a:lnTo>
                  <a:pt x="170962" y="557122"/>
                </a:lnTo>
                <a:lnTo>
                  <a:pt x="171945" y="557114"/>
                </a:lnTo>
                <a:lnTo>
                  <a:pt x="172925" y="557106"/>
                </a:lnTo>
                <a:lnTo>
                  <a:pt x="173908" y="557098"/>
                </a:lnTo>
                <a:lnTo>
                  <a:pt x="174820" y="557090"/>
                </a:lnTo>
                <a:lnTo>
                  <a:pt x="175733" y="557085"/>
                </a:lnTo>
                <a:lnTo>
                  <a:pt x="176643" y="557077"/>
                </a:lnTo>
                <a:lnTo>
                  <a:pt x="177555" y="557074"/>
                </a:lnTo>
                <a:lnTo>
                  <a:pt x="178535" y="557071"/>
                </a:lnTo>
                <a:lnTo>
                  <a:pt x="179518" y="557068"/>
                </a:lnTo>
                <a:lnTo>
                  <a:pt x="180498" y="557068"/>
                </a:lnTo>
                <a:lnTo>
                  <a:pt x="185128" y="557093"/>
                </a:lnTo>
                <a:lnTo>
                  <a:pt x="186109" y="557101"/>
                </a:lnTo>
                <a:lnTo>
                  <a:pt x="187091" y="557109"/>
                </a:lnTo>
                <a:lnTo>
                  <a:pt x="188071" y="557117"/>
                </a:lnTo>
                <a:lnTo>
                  <a:pt x="189054" y="557128"/>
                </a:lnTo>
                <a:lnTo>
                  <a:pt x="189967" y="557136"/>
                </a:lnTo>
                <a:lnTo>
                  <a:pt x="190877" y="557141"/>
                </a:lnTo>
                <a:lnTo>
                  <a:pt x="191789" y="557149"/>
                </a:lnTo>
                <a:lnTo>
                  <a:pt x="192702" y="557155"/>
                </a:lnTo>
                <a:lnTo>
                  <a:pt x="193684" y="557158"/>
                </a:lnTo>
                <a:lnTo>
                  <a:pt x="194667" y="557158"/>
                </a:lnTo>
                <a:lnTo>
                  <a:pt x="195647" y="557158"/>
                </a:lnTo>
                <a:lnTo>
                  <a:pt x="196630" y="557158"/>
                </a:lnTo>
                <a:lnTo>
                  <a:pt x="197540" y="557155"/>
                </a:lnTo>
                <a:lnTo>
                  <a:pt x="198452" y="557147"/>
                </a:lnTo>
                <a:lnTo>
                  <a:pt x="199362" y="557141"/>
                </a:lnTo>
                <a:lnTo>
                  <a:pt x="200275" y="557133"/>
                </a:lnTo>
                <a:lnTo>
                  <a:pt x="201258" y="557125"/>
                </a:lnTo>
                <a:lnTo>
                  <a:pt x="202238" y="557114"/>
                </a:lnTo>
                <a:lnTo>
                  <a:pt x="206936" y="557071"/>
                </a:lnTo>
                <a:lnTo>
                  <a:pt x="207848" y="557063"/>
                </a:lnTo>
                <a:lnTo>
                  <a:pt x="208831" y="557060"/>
                </a:lnTo>
                <a:lnTo>
                  <a:pt x="209811" y="557060"/>
                </a:lnTo>
                <a:lnTo>
                  <a:pt x="210794" y="557060"/>
                </a:lnTo>
                <a:lnTo>
                  <a:pt x="211776" y="557060"/>
                </a:lnTo>
                <a:lnTo>
                  <a:pt x="212689" y="557066"/>
                </a:lnTo>
                <a:lnTo>
                  <a:pt x="217384" y="557109"/>
                </a:lnTo>
                <a:lnTo>
                  <a:pt x="218367" y="557120"/>
                </a:lnTo>
                <a:lnTo>
                  <a:pt x="219350" y="557131"/>
                </a:lnTo>
                <a:lnTo>
                  <a:pt x="220259" y="557141"/>
                </a:lnTo>
                <a:lnTo>
                  <a:pt x="221172" y="557149"/>
                </a:lnTo>
                <a:lnTo>
                  <a:pt x="222082" y="557158"/>
                </a:lnTo>
                <a:lnTo>
                  <a:pt x="222994" y="557163"/>
                </a:lnTo>
                <a:lnTo>
                  <a:pt x="223977" y="557166"/>
                </a:lnTo>
                <a:lnTo>
                  <a:pt x="224957" y="557168"/>
                </a:lnTo>
                <a:lnTo>
                  <a:pt x="225940" y="557168"/>
                </a:lnTo>
                <a:lnTo>
                  <a:pt x="226920" y="557166"/>
                </a:lnTo>
                <a:lnTo>
                  <a:pt x="227833" y="557163"/>
                </a:lnTo>
                <a:lnTo>
                  <a:pt x="228745" y="557155"/>
                </a:lnTo>
                <a:lnTo>
                  <a:pt x="229658" y="557147"/>
                </a:lnTo>
                <a:lnTo>
                  <a:pt x="230568" y="557139"/>
                </a:lnTo>
                <a:lnTo>
                  <a:pt x="231550" y="557125"/>
                </a:lnTo>
                <a:lnTo>
                  <a:pt x="232533" y="557114"/>
                </a:lnTo>
                <a:lnTo>
                  <a:pt x="233513" y="557101"/>
                </a:lnTo>
                <a:lnTo>
                  <a:pt x="234496" y="557090"/>
                </a:lnTo>
                <a:lnTo>
                  <a:pt x="235406" y="557079"/>
                </a:lnTo>
                <a:lnTo>
                  <a:pt x="236318" y="557068"/>
                </a:lnTo>
                <a:lnTo>
                  <a:pt x="237231" y="557060"/>
                </a:lnTo>
                <a:lnTo>
                  <a:pt x="238141" y="557055"/>
                </a:lnTo>
                <a:lnTo>
                  <a:pt x="239124" y="557052"/>
                </a:lnTo>
                <a:lnTo>
                  <a:pt x="240106" y="557050"/>
                </a:lnTo>
                <a:lnTo>
                  <a:pt x="241089" y="557050"/>
                </a:lnTo>
                <a:lnTo>
                  <a:pt x="242069" y="557052"/>
                </a:lnTo>
                <a:lnTo>
                  <a:pt x="242979" y="557058"/>
                </a:lnTo>
                <a:lnTo>
                  <a:pt x="243892" y="557063"/>
                </a:lnTo>
                <a:lnTo>
                  <a:pt x="244804" y="557074"/>
                </a:lnTo>
                <a:lnTo>
                  <a:pt x="245717" y="557082"/>
                </a:lnTo>
                <a:lnTo>
                  <a:pt x="246697" y="557095"/>
                </a:lnTo>
                <a:lnTo>
                  <a:pt x="247680" y="557109"/>
                </a:lnTo>
                <a:lnTo>
                  <a:pt x="248662" y="557122"/>
                </a:lnTo>
                <a:lnTo>
                  <a:pt x="249642" y="557133"/>
                </a:lnTo>
                <a:lnTo>
                  <a:pt x="250555" y="557144"/>
                </a:lnTo>
                <a:lnTo>
                  <a:pt x="251465" y="557158"/>
                </a:lnTo>
                <a:lnTo>
                  <a:pt x="252377" y="557166"/>
                </a:lnTo>
                <a:lnTo>
                  <a:pt x="253290" y="557174"/>
                </a:lnTo>
                <a:lnTo>
                  <a:pt x="254273" y="557179"/>
                </a:lnTo>
                <a:lnTo>
                  <a:pt x="255253" y="557179"/>
                </a:lnTo>
                <a:lnTo>
                  <a:pt x="256233" y="557179"/>
                </a:lnTo>
                <a:lnTo>
                  <a:pt x="257216" y="557176"/>
                </a:lnTo>
                <a:lnTo>
                  <a:pt x="258128" y="557171"/>
                </a:lnTo>
                <a:lnTo>
                  <a:pt x="259038" y="557163"/>
                </a:lnTo>
                <a:lnTo>
                  <a:pt x="259951" y="557155"/>
                </a:lnTo>
                <a:lnTo>
                  <a:pt x="260863" y="557141"/>
                </a:lnTo>
                <a:lnTo>
                  <a:pt x="261846" y="557131"/>
                </a:lnTo>
                <a:lnTo>
                  <a:pt x="262826" y="557114"/>
                </a:lnTo>
                <a:lnTo>
                  <a:pt x="263809" y="557101"/>
                </a:lnTo>
                <a:lnTo>
                  <a:pt x="264789" y="557085"/>
                </a:lnTo>
                <a:lnTo>
                  <a:pt x="265701" y="557074"/>
                </a:lnTo>
                <a:lnTo>
                  <a:pt x="266614" y="557063"/>
                </a:lnTo>
                <a:lnTo>
                  <a:pt x="267524" y="557055"/>
                </a:lnTo>
                <a:lnTo>
                  <a:pt x="268436" y="557044"/>
                </a:lnTo>
                <a:lnTo>
                  <a:pt x="269416" y="557039"/>
                </a:lnTo>
                <a:lnTo>
                  <a:pt x="270399" y="557036"/>
                </a:lnTo>
                <a:lnTo>
                  <a:pt x="271382" y="557036"/>
                </a:lnTo>
                <a:lnTo>
                  <a:pt x="272362" y="557039"/>
                </a:lnTo>
                <a:lnTo>
                  <a:pt x="273275" y="557047"/>
                </a:lnTo>
                <a:lnTo>
                  <a:pt x="274187" y="557055"/>
                </a:lnTo>
                <a:lnTo>
                  <a:pt x="275100" y="557066"/>
                </a:lnTo>
                <a:lnTo>
                  <a:pt x="276010" y="557077"/>
                </a:lnTo>
                <a:lnTo>
                  <a:pt x="276990" y="557093"/>
                </a:lnTo>
                <a:lnTo>
                  <a:pt x="277972" y="557109"/>
                </a:lnTo>
                <a:lnTo>
                  <a:pt x="278955" y="557122"/>
                </a:lnTo>
                <a:lnTo>
                  <a:pt x="279935" y="557139"/>
                </a:lnTo>
                <a:lnTo>
                  <a:pt x="280848" y="557152"/>
                </a:lnTo>
                <a:lnTo>
                  <a:pt x="281760" y="557166"/>
                </a:lnTo>
                <a:lnTo>
                  <a:pt x="282673" y="557174"/>
                </a:lnTo>
                <a:lnTo>
                  <a:pt x="283583" y="557185"/>
                </a:lnTo>
                <a:lnTo>
                  <a:pt x="284563" y="557190"/>
                </a:lnTo>
                <a:lnTo>
                  <a:pt x="285548" y="557193"/>
                </a:lnTo>
                <a:lnTo>
                  <a:pt x="286528" y="557190"/>
                </a:lnTo>
                <a:lnTo>
                  <a:pt x="287511" y="557187"/>
                </a:lnTo>
                <a:lnTo>
                  <a:pt x="294102" y="557098"/>
                </a:lnTo>
                <a:lnTo>
                  <a:pt x="295084" y="557082"/>
                </a:lnTo>
                <a:lnTo>
                  <a:pt x="295997" y="557068"/>
                </a:lnTo>
                <a:lnTo>
                  <a:pt x="296907" y="557055"/>
                </a:lnTo>
                <a:lnTo>
                  <a:pt x="297819" y="557044"/>
                </a:lnTo>
                <a:lnTo>
                  <a:pt x="298729" y="557033"/>
                </a:lnTo>
                <a:lnTo>
                  <a:pt x="299712" y="557028"/>
                </a:lnTo>
                <a:lnTo>
                  <a:pt x="300695" y="557025"/>
                </a:lnTo>
                <a:lnTo>
                  <a:pt x="301675" y="557025"/>
                </a:lnTo>
                <a:lnTo>
                  <a:pt x="306302" y="557074"/>
                </a:lnTo>
                <a:lnTo>
                  <a:pt x="307285" y="557087"/>
                </a:lnTo>
                <a:lnTo>
                  <a:pt x="308268" y="557106"/>
                </a:lnTo>
                <a:lnTo>
                  <a:pt x="309248" y="557125"/>
                </a:lnTo>
                <a:lnTo>
                  <a:pt x="310231" y="557144"/>
                </a:lnTo>
                <a:lnTo>
                  <a:pt x="315841" y="557206"/>
                </a:lnTo>
                <a:lnTo>
                  <a:pt x="316821" y="557206"/>
                </a:lnTo>
                <a:lnTo>
                  <a:pt x="317804" y="557201"/>
                </a:lnTo>
                <a:lnTo>
                  <a:pt x="318716" y="557193"/>
                </a:lnTo>
                <a:lnTo>
                  <a:pt x="319629" y="557185"/>
                </a:lnTo>
                <a:lnTo>
                  <a:pt x="320539" y="557168"/>
                </a:lnTo>
                <a:lnTo>
                  <a:pt x="321451" y="557155"/>
                </a:lnTo>
                <a:lnTo>
                  <a:pt x="322432" y="557136"/>
                </a:lnTo>
                <a:lnTo>
                  <a:pt x="323414" y="557117"/>
                </a:lnTo>
                <a:lnTo>
                  <a:pt x="324394" y="557098"/>
                </a:lnTo>
                <a:lnTo>
                  <a:pt x="325377" y="557077"/>
                </a:lnTo>
                <a:lnTo>
                  <a:pt x="326290" y="557060"/>
                </a:lnTo>
                <a:lnTo>
                  <a:pt x="327200" y="557044"/>
                </a:lnTo>
                <a:lnTo>
                  <a:pt x="328112" y="557033"/>
                </a:lnTo>
                <a:lnTo>
                  <a:pt x="329022" y="557020"/>
                </a:lnTo>
                <a:lnTo>
                  <a:pt x="330007" y="557014"/>
                </a:lnTo>
                <a:lnTo>
                  <a:pt x="330987" y="557012"/>
                </a:lnTo>
                <a:lnTo>
                  <a:pt x="331970" y="557012"/>
                </a:lnTo>
                <a:lnTo>
                  <a:pt x="338561" y="557106"/>
                </a:lnTo>
                <a:lnTo>
                  <a:pt x="339543" y="557128"/>
                </a:lnTo>
                <a:lnTo>
                  <a:pt x="340524" y="557149"/>
                </a:lnTo>
                <a:lnTo>
                  <a:pt x="341436" y="557166"/>
                </a:lnTo>
                <a:lnTo>
                  <a:pt x="342346" y="557185"/>
                </a:lnTo>
                <a:lnTo>
                  <a:pt x="343259" y="557198"/>
                </a:lnTo>
                <a:lnTo>
                  <a:pt x="344171" y="557209"/>
                </a:lnTo>
                <a:lnTo>
                  <a:pt x="345151" y="557217"/>
                </a:lnTo>
                <a:lnTo>
                  <a:pt x="346134" y="557220"/>
                </a:lnTo>
                <a:lnTo>
                  <a:pt x="347117" y="557220"/>
                </a:lnTo>
                <a:lnTo>
                  <a:pt x="348097" y="557214"/>
                </a:lnTo>
                <a:lnTo>
                  <a:pt x="349009" y="557206"/>
                </a:lnTo>
                <a:lnTo>
                  <a:pt x="349919" y="557193"/>
                </a:lnTo>
                <a:lnTo>
                  <a:pt x="350832" y="557179"/>
                </a:lnTo>
                <a:lnTo>
                  <a:pt x="351744" y="557160"/>
                </a:lnTo>
                <a:lnTo>
                  <a:pt x="352727" y="557139"/>
                </a:lnTo>
                <a:lnTo>
                  <a:pt x="353707" y="557117"/>
                </a:lnTo>
                <a:lnTo>
                  <a:pt x="354690" y="557093"/>
                </a:lnTo>
                <a:lnTo>
                  <a:pt x="355673" y="557071"/>
                </a:lnTo>
                <a:lnTo>
                  <a:pt x="361280" y="556996"/>
                </a:lnTo>
                <a:lnTo>
                  <a:pt x="362263" y="556996"/>
                </a:lnTo>
                <a:lnTo>
                  <a:pt x="368853" y="557106"/>
                </a:lnTo>
                <a:lnTo>
                  <a:pt x="369836" y="557131"/>
                </a:lnTo>
                <a:lnTo>
                  <a:pt x="376429" y="557236"/>
                </a:lnTo>
                <a:lnTo>
                  <a:pt x="377412" y="557236"/>
                </a:lnTo>
                <a:lnTo>
                  <a:pt x="384003" y="557117"/>
                </a:lnTo>
                <a:lnTo>
                  <a:pt x="384985" y="557093"/>
                </a:lnTo>
                <a:lnTo>
                  <a:pt x="385965" y="557066"/>
                </a:lnTo>
                <a:lnTo>
                  <a:pt x="386878" y="557044"/>
                </a:lnTo>
                <a:lnTo>
                  <a:pt x="387788" y="557023"/>
                </a:lnTo>
                <a:lnTo>
                  <a:pt x="388700" y="557006"/>
                </a:lnTo>
                <a:lnTo>
                  <a:pt x="389613" y="556990"/>
                </a:lnTo>
                <a:lnTo>
                  <a:pt x="390593" y="556982"/>
                </a:lnTo>
                <a:lnTo>
                  <a:pt x="391576" y="556977"/>
                </a:lnTo>
                <a:lnTo>
                  <a:pt x="392556" y="556979"/>
                </a:lnTo>
                <a:lnTo>
                  <a:pt x="393539" y="556985"/>
                </a:lnTo>
                <a:lnTo>
                  <a:pt x="394451" y="556996"/>
                </a:lnTo>
                <a:lnTo>
                  <a:pt x="395361" y="557009"/>
                </a:lnTo>
                <a:lnTo>
                  <a:pt x="396274" y="557031"/>
                </a:lnTo>
                <a:lnTo>
                  <a:pt x="397186" y="557050"/>
                </a:lnTo>
                <a:lnTo>
                  <a:pt x="398166" y="557077"/>
                </a:lnTo>
                <a:lnTo>
                  <a:pt x="399149" y="557106"/>
                </a:lnTo>
                <a:lnTo>
                  <a:pt x="400129" y="557133"/>
                </a:lnTo>
                <a:lnTo>
                  <a:pt x="401112" y="557160"/>
                </a:lnTo>
                <a:lnTo>
                  <a:pt x="402024" y="557185"/>
                </a:lnTo>
                <a:lnTo>
                  <a:pt x="402937" y="557209"/>
                </a:lnTo>
                <a:lnTo>
                  <a:pt x="403847" y="557225"/>
                </a:lnTo>
                <a:lnTo>
                  <a:pt x="404759" y="557239"/>
                </a:lnTo>
                <a:lnTo>
                  <a:pt x="405739" y="557252"/>
                </a:lnTo>
                <a:lnTo>
                  <a:pt x="406722" y="557257"/>
                </a:lnTo>
                <a:lnTo>
                  <a:pt x="407702" y="557255"/>
                </a:lnTo>
                <a:lnTo>
                  <a:pt x="415278" y="557087"/>
                </a:lnTo>
                <a:lnTo>
                  <a:pt x="416261" y="557058"/>
                </a:lnTo>
                <a:lnTo>
                  <a:pt x="421869" y="556958"/>
                </a:lnTo>
                <a:lnTo>
                  <a:pt x="422851" y="556960"/>
                </a:lnTo>
                <a:lnTo>
                  <a:pt x="429442" y="557104"/>
                </a:lnTo>
                <a:lnTo>
                  <a:pt x="430425" y="557136"/>
                </a:lnTo>
                <a:lnTo>
                  <a:pt x="437015" y="557276"/>
                </a:lnTo>
                <a:lnTo>
                  <a:pt x="437998" y="557276"/>
                </a:lnTo>
                <a:lnTo>
                  <a:pt x="445571" y="557085"/>
                </a:lnTo>
                <a:lnTo>
                  <a:pt x="446551" y="557052"/>
                </a:lnTo>
                <a:lnTo>
                  <a:pt x="452164" y="556936"/>
                </a:lnTo>
                <a:lnTo>
                  <a:pt x="453144" y="556936"/>
                </a:lnTo>
                <a:lnTo>
                  <a:pt x="461700" y="557176"/>
                </a:lnTo>
                <a:lnTo>
                  <a:pt x="462613" y="557209"/>
                </a:lnTo>
                <a:lnTo>
                  <a:pt x="467310" y="557301"/>
                </a:lnTo>
                <a:lnTo>
                  <a:pt x="468291" y="557298"/>
                </a:lnTo>
                <a:lnTo>
                  <a:pt x="475866" y="557082"/>
                </a:lnTo>
                <a:lnTo>
                  <a:pt x="476847" y="557044"/>
                </a:lnTo>
                <a:lnTo>
                  <a:pt x="482457" y="556912"/>
                </a:lnTo>
                <a:lnTo>
                  <a:pt x="483440" y="556912"/>
                </a:lnTo>
                <a:lnTo>
                  <a:pt x="489047" y="557060"/>
                </a:lnTo>
                <a:lnTo>
                  <a:pt x="490030" y="557101"/>
                </a:lnTo>
                <a:lnTo>
                  <a:pt x="491013" y="557144"/>
                </a:lnTo>
                <a:lnTo>
                  <a:pt x="491993" y="557185"/>
                </a:lnTo>
                <a:lnTo>
                  <a:pt x="492905" y="557222"/>
                </a:lnTo>
                <a:lnTo>
                  <a:pt x="497603" y="557325"/>
                </a:lnTo>
                <a:lnTo>
                  <a:pt x="498586" y="557325"/>
                </a:lnTo>
                <a:lnTo>
                  <a:pt x="504194" y="557166"/>
                </a:lnTo>
                <a:lnTo>
                  <a:pt x="505176" y="557122"/>
                </a:lnTo>
                <a:lnTo>
                  <a:pt x="512752" y="556882"/>
                </a:lnTo>
                <a:lnTo>
                  <a:pt x="513732" y="556885"/>
                </a:lnTo>
                <a:lnTo>
                  <a:pt x="519343" y="557055"/>
                </a:lnTo>
                <a:lnTo>
                  <a:pt x="520326" y="557101"/>
                </a:lnTo>
                <a:lnTo>
                  <a:pt x="527899" y="557357"/>
                </a:lnTo>
                <a:lnTo>
                  <a:pt x="528879" y="557355"/>
                </a:lnTo>
                <a:lnTo>
                  <a:pt x="536452" y="557074"/>
                </a:lnTo>
                <a:lnTo>
                  <a:pt x="537435" y="557023"/>
                </a:lnTo>
                <a:lnTo>
                  <a:pt x="543045" y="556852"/>
                </a:lnTo>
                <a:lnTo>
                  <a:pt x="544025" y="556852"/>
                </a:lnTo>
                <a:lnTo>
                  <a:pt x="551601" y="557155"/>
                </a:lnTo>
                <a:lnTo>
                  <a:pt x="552581" y="557209"/>
                </a:lnTo>
                <a:lnTo>
                  <a:pt x="558192" y="557390"/>
                </a:lnTo>
                <a:lnTo>
                  <a:pt x="559174" y="557387"/>
                </a:lnTo>
                <a:lnTo>
                  <a:pt x="565765" y="557125"/>
                </a:lnTo>
                <a:lnTo>
                  <a:pt x="566748" y="557068"/>
                </a:lnTo>
                <a:lnTo>
                  <a:pt x="573338" y="556815"/>
                </a:lnTo>
                <a:lnTo>
                  <a:pt x="574321" y="556817"/>
                </a:lnTo>
                <a:lnTo>
                  <a:pt x="580911" y="557098"/>
                </a:lnTo>
                <a:lnTo>
                  <a:pt x="581894" y="557158"/>
                </a:lnTo>
                <a:lnTo>
                  <a:pt x="588484" y="557428"/>
                </a:lnTo>
                <a:lnTo>
                  <a:pt x="589467" y="557425"/>
                </a:lnTo>
                <a:lnTo>
                  <a:pt x="597043" y="557060"/>
                </a:lnTo>
                <a:lnTo>
                  <a:pt x="598023" y="556996"/>
                </a:lnTo>
                <a:lnTo>
                  <a:pt x="603633" y="556774"/>
                </a:lnTo>
                <a:lnTo>
                  <a:pt x="604614" y="556780"/>
                </a:lnTo>
                <a:lnTo>
                  <a:pt x="612187" y="557166"/>
                </a:lnTo>
                <a:lnTo>
                  <a:pt x="613170" y="557236"/>
                </a:lnTo>
                <a:lnTo>
                  <a:pt x="618780" y="557468"/>
                </a:lnTo>
                <a:lnTo>
                  <a:pt x="619760" y="557468"/>
                </a:lnTo>
                <a:lnTo>
                  <a:pt x="627333" y="557055"/>
                </a:lnTo>
                <a:lnTo>
                  <a:pt x="628316" y="556982"/>
                </a:lnTo>
                <a:lnTo>
                  <a:pt x="633926" y="556728"/>
                </a:lnTo>
                <a:lnTo>
                  <a:pt x="634909" y="556734"/>
                </a:lnTo>
                <a:lnTo>
                  <a:pt x="641499" y="557093"/>
                </a:lnTo>
                <a:lnTo>
                  <a:pt x="642482" y="557174"/>
                </a:lnTo>
                <a:lnTo>
                  <a:pt x="649073" y="557519"/>
                </a:lnTo>
                <a:lnTo>
                  <a:pt x="650055" y="557517"/>
                </a:lnTo>
                <a:lnTo>
                  <a:pt x="657629" y="557047"/>
                </a:lnTo>
                <a:lnTo>
                  <a:pt x="658609" y="556963"/>
                </a:lnTo>
                <a:lnTo>
                  <a:pt x="664222" y="556677"/>
                </a:lnTo>
                <a:lnTo>
                  <a:pt x="665202" y="556680"/>
                </a:lnTo>
                <a:lnTo>
                  <a:pt x="672775" y="557182"/>
                </a:lnTo>
                <a:lnTo>
                  <a:pt x="673758" y="557271"/>
                </a:lnTo>
                <a:lnTo>
                  <a:pt x="679365" y="557573"/>
                </a:lnTo>
                <a:lnTo>
                  <a:pt x="680348" y="557571"/>
                </a:lnTo>
                <a:lnTo>
                  <a:pt x="687921" y="557036"/>
                </a:lnTo>
                <a:lnTo>
                  <a:pt x="688904" y="556942"/>
                </a:lnTo>
                <a:lnTo>
                  <a:pt x="694515" y="556620"/>
                </a:lnTo>
                <a:lnTo>
                  <a:pt x="695497" y="556623"/>
                </a:lnTo>
                <a:lnTo>
                  <a:pt x="703071" y="557190"/>
                </a:lnTo>
                <a:lnTo>
                  <a:pt x="704051" y="557290"/>
                </a:lnTo>
                <a:lnTo>
                  <a:pt x="709661" y="557638"/>
                </a:lnTo>
                <a:lnTo>
                  <a:pt x="710644" y="557633"/>
                </a:lnTo>
                <a:lnTo>
                  <a:pt x="718217" y="557028"/>
                </a:lnTo>
                <a:lnTo>
                  <a:pt x="719197" y="556920"/>
                </a:lnTo>
                <a:lnTo>
                  <a:pt x="724807" y="556553"/>
                </a:lnTo>
                <a:lnTo>
                  <a:pt x="725790" y="556558"/>
                </a:lnTo>
                <a:lnTo>
                  <a:pt x="733363" y="557201"/>
                </a:lnTo>
                <a:lnTo>
                  <a:pt x="734346" y="557317"/>
                </a:lnTo>
                <a:lnTo>
                  <a:pt x="739956" y="557706"/>
                </a:lnTo>
                <a:lnTo>
                  <a:pt x="740937" y="557703"/>
                </a:lnTo>
                <a:lnTo>
                  <a:pt x="748510" y="557014"/>
                </a:lnTo>
                <a:lnTo>
                  <a:pt x="749493" y="556896"/>
                </a:lnTo>
                <a:lnTo>
                  <a:pt x="755103" y="556477"/>
                </a:lnTo>
                <a:lnTo>
                  <a:pt x="756083" y="556480"/>
                </a:lnTo>
                <a:lnTo>
                  <a:pt x="763656" y="557212"/>
                </a:lnTo>
                <a:lnTo>
                  <a:pt x="764639" y="557344"/>
                </a:lnTo>
                <a:lnTo>
                  <a:pt x="770249" y="557787"/>
                </a:lnTo>
                <a:lnTo>
                  <a:pt x="771232" y="557781"/>
                </a:lnTo>
                <a:lnTo>
                  <a:pt x="777822" y="557144"/>
                </a:lnTo>
                <a:lnTo>
                  <a:pt x="778805" y="557006"/>
                </a:lnTo>
                <a:lnTo>
                  <a:pt x="785396" y="556393"/>
                </a:lnTo>
                <a:lnTo>
                  <a:pt x="786378" y="556399"/>
                </a:lnTo>
                <a:lnTo>
                  <a:pt x="793952" y="557228"/>
                </a:lnTo>
                <a:lnTo>
                  <a:pt x="794932" y="557374"/>
                </a:lnTo>
                <a:lnTo>
                  <a:pt x="800542" y="557878"/>
                </a:lnTo>
                <a:lnTo>
                  <a:pt x="801525" y="557870"/>
                </a:lnTo>
                <a:lnTo>
                  <a:pt x="808115" y="557149"/>
                </a:lnTo>
                <a:lnTo>
                  <a:pt x="809098" y="556990"/>
                </a:lnTo>
                <a:lnTo>
                  <a:pt x="815691" y="556296"/>
                </a:lnTo>
                <a:lnTo>
                  <a:pt x="816674" y="556302"/>
                </a:lnTo>
                <a:lnTo>
                  <a:pt x="824244" y="557241"/>
                </a:lnTo>
                <a:lnTo>
                  <a:pt x="825227" y="557411"/>
                </a:lnTo>
                <a:lnTo>
                  <a:pt x="830838" y="557978"/>
                </a:lnTo>
                <a:lnTo>
                  <a:pt x="831818" y="557973"/>
                </a:lnTo>
                <a:lnTo>
                  <a:pt x="839391" y="556974"/>
                </a:lnTo>
                <a:lnTo>
                  <a:pt x="840374" y="556793"/>
                </a:lnTo>
                <a:lnTo>
                  <a:pt x="845984" y="556186"/>
                </a:lnTo>
                <a:lnTo>
                  <a:pt x="846967" y="556194"/>
                </a:lnTo>
                <a:lnTo>
                  <a:pt x="854540" y="557260"/>
                </a:lnTo>
                <a:lnTo>
                  <a:pt x="855520" y="557449"/>
                </a:lnTo>
                <a:lnTo>
                  <a:pt x="861130" y="558097"/>
                </a:lnTo>
                <a:lnTo>
                  <a:pt x="862113" y="558089"/>
                </a:lnTo>
                <a:lnTo>
                  <a:pt x="869686" y="556955"/>
                </a:lnTo>
                <a:lnTo>
                  <a:pt x="870669" y="556753"/>
                </a:lnTo>
                <a:lnTo>
                  <a:pt x="876279" y="556064"/>
                </a:lnTo>
                <a:lnTo>
                  <a:pt x="877260" y="556069"/>
                </a:lnTo>
                <a:lnTo>
                  <a:pt x="884833" y="557279"/>
                </a:lnTo>
                <a:lnTo>
                  <a:pt x="885816" y="557492"/>
                </a:lnTo>
                <a:lnTo>
                  <a:pt x="891423" y="558227"/>
                </a:lnTo>
                <a:lnTo>
                  <a:pt x="892406" y="558221"/>
                </a:lnTo>
                <a:lnTo>
                  <a:pt x="899979" y="556933"/>
                </a:lnTo>
                <a:lnTo>
                  <a:pt x="900962" y="556704"/>
                </a:lnTo>
                <a:lnTo>
                  <a:pt x="906572" y="555924"/>
                </a:lnTo>
                <a:lnTo>
                  <a:pt x="907555" y="555929"/>
                </a:lnTo>
                <a:lnTo>
                  <a:pt x="915128" y="557301"/>
                </a:lnTo>
                <a:lnTo>
                  <a:pt x="916108" y="557546"/>
                </a:lnTo>
                <a:lnTo>
                  <a:pt x="921719" y="558378"/>
                </a:lnTo>
                <a:lnTo>
                  <a:pt x="922701" y="558370"/>
                </a:lnTo>
                <a:lnTo>
                  <a:pt x="930275" y="556909"/>
                </a:lnTo>
                <a:lnTo>
                  <a:pt x="931255" y="556650"/>
                </a:lnTo>
                <a:lnTo>
                  <a:pt x="936865" y="555764"/>
                </a:lnTo>
                <a:lnTo>
                  <a:pt x="937845" y="555772"/>
                </a:lnTo>
                <a:lnTo>
                  <a:pt x="945421" y="557328"/>
                </a:lnTo>
                <a:lnTo>
                  <a:pt x="946404" y="557603"/>
                </a:lnTo>
                <a:lnTo>
                  <a:pt x="952014" y="558548"/>
                </a:lnTo>
                <a:lnTo>
                  <a:pt x="952994" y="558537"/>
                </a:lnTo>
                <a:lnTo>
                  <a:pt x="960567" y="556882"/>
                </a:lnTo>
                <a:lnTo>
                  <a:pt x="961550" y="556588"/>
                </a:lnTo>
                <a:lnTo>
                  <a:pt x="967158" y="555583"/>
                </a:lnTo>
                <a:lnTo>
                  <a:pt x="968141" y="555594"/>
                </a:lnTo>
                <a:lnTo>
                  <a:pt x="975714" y="557355"/>
                </a:lnTo>
                <a:lnTo>
                  <a:pt x="976697" y="557668"/>
                </a:lnTo>
                <a:lnTo>
                  <a:pt x="982307" y="558740"/>
                </a:lnTo>
                <a:lnTo>
                  <a:pt x="983287" y="558729"/>
                </a:lnTo>
                <a:lnTo>
                  <a:pt x="990863" y="556852"/>
                </a:lnTo>
                <a:lnTo>
                  <a:pt x="991843" y="556518"/>
                </a:lnTo>
                <a:lnTo>
                  <a:pt x="997453" y="555378"/>
                </a:lnTo>
                <a:lnTo>
                  <a:pt x="998436" y="555392"/>
                </a:lnTo>
                <a:lnTo>
                  <a:pt x="1006009" y="557390"/>
                </a:lnTo>
                <a:lnTo>
                  <a:pt x="1006992" y="557743"/>
                </a:lnTo>
                <a:lnTo>
                  <a:pt x="1012600" y="558956"/>
                </a:lnTo>
                <a:lnTo>
                  <a:pt x="1013583" y="558945"/>
                </a:lnTo>
                <a:lnTo>
                  <a:pt x="1021156" y="556817"/>
                </a:lnTo>
                <a:lnTo>
                  <a:pt x="1022136" y="556437"/>
                </a:lnTo>
                <a:lnTo>
                  <a:pt x="1027746" y="555146"/>
                </a:lnTo>
                <a:lnTo>
                  <a:pt x="1028729" y="555160"/>
                </a:lnTo>
                <a:lnTo>
                  <a:pt x="1036302" y="557425"/>
                </a:lnTo>
                <a:lnTo>
                  <a:pt x="1037285" y="557830"/>
                </a:lnTo>
                <a:lnTo>
                  <a:pt x="1042895" y="559204"/>
                </a:lnTo>
                <a:lnTo>
                  <a:pt x="1043875" y="559191"/>
                </a:lnTo>
                <a:lnTo>
                  <a:pt x="1051449" y="556780"/>
                </a:lnTo>
                <a:lnTo>
                  <a:pt x="1052431" y="556348"/>
                </a:lnTo>
                <a:lnTo>
                  <a:pt x="1058042" y="554884"/>
                </a:lnTo>
                <a:lnTo>
                  <a:pt x="1059022" y="554898"/>
                </a:lnTo>
                <a:lnTo>
                  <a:pt x="1066598" y="557465"/>
                </a:lnTo>
                <a:lnTo>
                  <a:pt x="1067578" y="557924"/>
                </a:lnTo>
                <a:lnTo>
                  <a:pt x="1073188" y="559485"/>
                </a:lnTo>
                <a:lnTo>
                  <a:pt x="1074168" y="559466"/>
                </a:lnTo>
                <a:lnTo>
                  <a:pt x="1081744" y="556734"/>
                </a:lnTo>
                <a:lnTo>
                  <a:pt x="1082727" y="556248"/>
                </a:lnTo>
                <a:lnTo>
                  <a:pt x="1088337" y="554585"/>
                </a:lnTo>
                <a:lnTo>
                  <a:pt x="1089317" y="554603"/>
                </a:lnTo>
                <a:lnTo>
                  <a:pt x="1096890" y="557514"/>
                </a:lnTo>
                <a:lnTo>
                  <a:pt x="1097873" y="558032"/>
                </a:lnTo>
                <a:lnTo>
                  <a:pt x="1103481" y="559801"/>
                </a:lnTo>
                <a:lnTo>
                  <a:pt x="1104464" y="559782"/>
                </a:lnTo>
                <a:lnTo>
                  <a:pt x="1112037" y="556682"/>
                </a:lnTo>
                <a:lnTo>
                  <a:pt x="1113020" y="556129"/>
                </a:lnTo>
                <a:lnTo>
                  <a:pt x="1118627" y="554250"/>
                </a:lnTo>
                <a:lnTo>
                  <a:pt x="1119613" y="554269"/>
                </a:lnTo>
                <a:lnTo>
                  <a:pt x="1127186" y="557568"/>
                </a:lnTo>
                <a:lnTo>
                  <a:pt x="1128166" y="558156"/>
                </a:lnTo>
                <a:lnTo>
                  <a:pt x="1133776" y="560160"/>
                </a:lnTo>
                <a:lnTo>
                  <a:pt x="1134759" y="560138"/>
                </a:lnTo>
                <a:lnTo>
                  <a:pt x="1142332" y="556626"/>
                </a:lnTo>
                <a:lnTo>
                  <a:pt x="1143312" y="555999"/>
                </a:lnTo>
                <a:lnTo>
                  <a:pt x="1148923" y="553866"/>
                </a:lnTo>
                <a:lnTo>
                  <a:pt x="1149906" y="553888"/>
                </a:lnTo>
                <a:lnTo>
                  <a:pt x="1157479" y="557630"/>
                </a:lnTo>
                <a:lnTo>
                  <a:pt x="1158459" y="558297"/>
                </a:lnTo>
                <a:lnTo>
                  <a:pt x="1164069" y="560567"/>
                </a:lnTo>
                <a:lnTo>
                  <a:pt x="1165052" y="560543"/>
                </a:lnTo>
                <a:lnTo>
                  <a:pt x="1172625" y="556561"/>
                </a:lnTo>
                <a:lnTo>
                  <a:pt x="1173608" y="555851"/>
                </a:lnTo>
                <a:lnTo>
                  <a:pt x="1179216" y="553432"/>
                </a:lnTo>
                <a:lnTo>
                  <a:pt x="1180198" y="553456"/>
                </a:lnTo>
                <a:lnTo>
                  <a:pt x="1187772" y="557698"/>
                </a:lnTo>
                <a:lnTo>
                  <a:pt x="1188754" y="558453"/>
                </a:lnTo>
                <a:lnTo>
                  <a:pt x="1194365" y="561032"/>
                </a:lnTo>
                <a:lnTo>
                  <a:pt x="1195345" y="561002"/>
                </a:lnTo>
                <a:lnTo>
                  <a:pt x="1202918" y="556485"/>
                </a:lnTo>
                <a:lnTo>
                  <a:pt x="1203901" y="555681"/>
                </a:lnTo>
                <a:lnTo>
                  <a:pt x="1209511" y="552938"/>
                </a:lnTo>
                <a:lnTo>
                  <a:pt x="1210491" y="552967"/>
                </a:lnTo>
                <a:lnTo>
                  <a:pt x="1218067" y="557776"/>
                </a:lnTo>
                <a:lnTo>
                  <a:pt x="1219050" y="558634"/>
                </a:lnTo>
                <a:lnTo>
                  <a:pt x="1224657" y="561553"/>
                </a:lnTo>
                <a:lnTo>
                  <a:pt x="1225640" y="561523"/>
                </a:lnTo>
                <a:lnTo>
                  <a:pt x="1233213" y="556404"/>
                </a:lnTo>
                <a:lnTo>
                  <a:pt x="1234194" y="555489"/>
                </a:lnTo>
                <a:lnTo>
                  <a:pt x="1239804" y="552381"/>
                </a:lnTo>
                <a:lnTo>
                  <a:pt x="1240787" y="552414"/>
                </a:lnTo>
                <a:lnTo>
                  <a:pt x="1248360" y="557868"/>
                </a:lnTo>
                <a:lnTo>
                  <a:pt x="1249343" y="558837"/>
                </a:lnTo>
                <a:lnTo>
                  <a:pt x="1254953" y="562147"/>
                </a:lnTo>
                <a:lnTo>
                  <a:pt x="1255933" y="562115"/>
                </a:lnTo>
                <a:lnTo>
                  <a:pt x="1263506" y="556307"/>
                </a:lnTo>
                <a:lnTo>
                  <a:pt x="1264489" y="555276"/>
                </a:lnTo>
                <a:lnTo>
                  <a:pt x="1270099" y="551750"/>
                </a:lnTo>
                <a:lnTo>
                  <a:pt x="1271079" y="551785"/>
                </a:lnTo>
                <a:lnTo>
                  <a:pt x="1278655" y="557968"/>
                </a:lnTo>
                <a:lnTo>
                  <a:pt x="1279635" y="559069"/>
                </a:lnTo>
                <a:lnTo>
                  <a:pt x="1285246" y="562822"/>
                </a:lnTo>
                <a:lnTo>
                  <a:pt x="1286229" y="562784"/>
                </a:lnTo>
                <a:lnTo>
                  <a:pt x="1293799" y="556202"/>
                </a:lnTo>
                <a:lnTo>
                  <a:pt x="1294785" y="555030"/>
                </a:lnTo>
                <a:lnTo>
                  <a:pt x="1300392" y="551031"/>
                </a:lnTo>
                <a:lnTo>
                  <a:pt x="1301375" y="551072"/>
                </a:lnTo>
                <a:lnTo>
                  <a:pt x="1308948" y="558081"/>
                </a:lnTo>
                <a:lnTo>
                  <a:pt x="1309931" y="559328"/>
                </a:lnTo>
                <a:lnTo>
                  <a:pt x="1315539" y="563586"/>
                </a:lnTo>
                <a:lnTo>
                  <a:pt x="1316521" y="563540"/>
                </a:lnTo>
                <a:lnTo>
                  <a:pt x="1324095" y="556080"/>
                </a:lnTo>
                <a:lnTo>
                  <a:pt x="1325077" y="554749"/>
                </a:lnTo>
                <a:lnTo>
                  <a:pt x="1330685" y="550219"/>
                </a:lnTo>
                <a:lnTo>
                  <a:pt x="1331668" y="550265"/>
                </a:lnTo>
                <a:lnTo>
                  <a:pt x="1339241" y="558210"/>
                </a:lnTo>
                <a:lnTo>
                  <a:pt x="1340224" y="559625"/>
                </a:lnTo>
                <a:lnTo>
                  <a:pt x="1345834" y="564450"/>
                </a:lnTo>
                <a:lnTo>
                  <a:pt x="1346817" y="564401"/>
                </a:lnTo>
                <a:lnTo>
                  <a:pt x="1354390" y="555943"/>
                </a:lnTo>
                <a:lnTo>
                  <a:pt x="1355370" y="554433"/>
                </a:lnTo>
                <a:lnTo>
                  <a:pt x="1360980" y="549295"/>
                </a:lnTo>
                <a:lnTo>
                  <a:pt x="1361963" y="549349"/>
                </a:lnTo>
                <a:lnTo>
                  <a:pt x="1369534" y="558356"/>
                </a:lnTo>
                <a:lnTo>
                  <a:pt x="1370517" y="559963"/>
                </a:lnTo>
                <a:lnTo>
                  <a:pt x="1376127" y="565433"/>
                </a:lnTo>
                <a:lnTo>
                  <a:pt x="1377110" y="565376"/>
                </a:lnTo>
                <a:lnTo>
                  <a:pt x="1384683" y="555786"/>
                </a:lnTo>
                <a:lnTo>
                  <a:pt x="1385666" y="554077"/>
                </a:lnTo>
                <a:lnTo>
                  <a:pt x="1391273" y="548253"/>
                </a:lnTo>
                <a:lnTo>
                  <a:pt x="1392256" y="548313"/>
                </a:lnTo>
                <a:lnTo>
                  <a:pt x="1399829" y="558524"/>
                </a:lnTo>
                <a:lnTo>
                  <a:pt x="1400812" y="560343"/>
                </a:lnTo>
                <a:lnTo>
                  <a:pt x="1406422" y="566545"/>
                </a:lnTo>
                <a:lnTo>
                  <a:pt x="1407402" y="566480"/>
                </a:lnTo>
                <a:lnTo>
                  <a:pt x="1414976" y="555608"/>
                </a:lnTo>
                <a:lnTo>
                  <a:pt x="1415958" y="553669"/>
                </a:lnTo>
                <a:lnTo>
                  <a:pt x="1421569" y="547068"/>
                </a:lnTo>
                <a:lnTo>
                  <a:pt x="1422549" y="547136"/>
                </a:lnTo>
                <a:lnTo>
                  <a:pt x="1430125" y="558713"/>
                </a:lnTo>
                <a:lnTo>
                  <a:pt x="1431108" y="560775"/>
                </a:lnTo>
                <a:lnTo>
                  <a:pt x="1436715" y="567806"/>
                </a:lnTo>
                <a:lnTo>
                  <a:pt x="1437698" y="567733"/>
                </a:lnTo>
                <a:lnTo>
                  <a:pt x="1445271" y="555405"/>
                </a:lnTo>
                <a:lnTo>
                  <a:pt x="1446251" y="553210"/>
                </a:lnTo>
                <a:lnTo>
                  <a:pt x="1451862" y="545723"/>
                </a:lnTo>
                <a:lnTo>
                  <a:pt x="1452844" y="545802"/>
                </a:lnTo>
                <a:lnTo>
                  <a:pt x="1460418" y="558929"/>
                </a:lnTo>
                <a:lnTo>
                  <a:pt x="1461398" y="561267"/>
                </a:lnTo>
                <a:lnTo>
                  <a:pt x="1467008" y="569234"/>
                </a:lnTo>
                <a:lnTo>
                  <a:pt x="1467991" y="569156"/>
                </a:lnTo>
                <a:lnTo>
                  <a:pt x="1475564" y="555179"/>
                </a:lnTo>
                <a:lnTo>
                  <a:pt x="1476547" y="552687"/>
                </a:lnTo>
                <a:lnTo>
                  <a:pt x="1482157" y="544203"/>
                </a:lnTo>
                <a:lnTo>
                  <a:pt x="1483137" y="544290"/>
                </a:lnTo>
                <a:lnTo>
                  <a:pt x="1490713" y="559169"/>
                </a:lnTo>
                <a:lnTo>
                  <a:pt x="1491693" y="561823"/>
                </a:lnTo>
                <a:lnTo>
                  <a:pt x="1497303" y="570857"/>
                </a:lnTo>
                <a:lnTo>
                  <a:pt x="1498286" y="570765"/>
                </a:lnTo>
                <a:lnTo>
                  <a:pt x="1505857" y="554919"/>
                </a:lnTo>
                <a:lnTo>
                  <a:pt x="1506840" y="552095"/>
                </a:lnTo>
                <a:lnTo>
                  <a:pt x="1512450" y="542478"/>
                </a:lnTo>
                <a:lnTo>
                  <a:pt x="1513430" y="542575"/>
                </a:lnTo>
                <a:lnTo>
                  <a:pt x="1521006" y="559444"/>
                </a:lnTo>
                <a:lnTo>
                  <a:pt x="1521986" y="562452"/>
                </a:lnTo>
                <a:lnTo>
                  <a:pt x="1527599" y="572693"/>
                </a:lnTo>
                <a:lnTo>
                  <a:pt x="1528579" y="572587"/>
                </a:lnTo>
                <a:lnTo>
                  <a:pt x="1536152" y="554628"/>
                </a:lnTo>
                <a:lnTo>
                  <a:pt x="1537135" y="551426"/>
                </a:lnTo>
                <a:lnTo>
                  <a:pt x="1542743" y="540521"/>
                </a:lnTo>
                <a:lnTo>
                  <a:pt x="1543725" y="540631"/>
                </a:lnTo>
                <a:lnTo>
                  <a:pt x="1551299" y="559758"/>
                </a:lnTo>
                <a:lnTo>
                  <a:pt x="1552281" y="563165"/>
                </a:lnTo>
                <a:lnTo>
                  <a:pt x="1557892" y="574780"/>
                </a:lnTo>
                <a:lnTo>
                  <a:pt x="1558872" y="574658"/>
                </a:lnTo>
                <a:lnTo>
                  <a:pt x="1566448" y="554296"/>
                </a:lnTo>
                <a:lnTo>
                  <a:pt x="1567428" y="550664"/>
                </a:lnTo>
                <a:lnTo>
                  <a:pt x="1573038" y="538301"/>
                </a:lnTo>
                <a:lnTo>
                  <a:pt x="1574021" y="538428"/>
                </a:lnTo>
                <a:lnTo>
                  <a:pt x="1581594" y="560111"/>
                </a:lnTo>
                <a:lnTo>
                  <a:pt x="1582574" y="563975"/>
                </a:lnTo>
                <a:lnTo>
                  <a:pt x="1588185" y="577139"/>
                </a:lnTo>
                <a:lnTo>
                  <a:pt x="1589167" y="577004"/>
                </a:lnTo>
                <a:lnTo>
                  <a:pt x="1596741" y="553918"/>
                </a:lnTo>
                <a:lnTo>
                  <a:pt x="1597721" y="549803"/>
                </a:lnTo>
                <a:lnTo>
                  <a:pt x="1603331" y="535788"/>
                </a:lnTo>
                <a:lnTo>
                  <a:pt x="1604314" y="535928"/>
                </a:lnTo>
                <a:lnTo>
                  <a:pt x="1611887" y="560511"/>
                </a:lnTo>
                <a:lnTo>
                  <a:pt x="1612870" y="564893"/>
                </a:lnTo>
                <a:lnTo>
                  <a:pt x="1618480" y="579818"/>
                </a:lnTo>
                <a:lnTo>
                  <a:pt x="1619460" y="579664"/>
                </a:lnTo>
                <a:lnTo>
                  <a:pt x="1627033" y="553491"/>
                </a:lnTo>
                <a:lnTo>
                  <a:pt x="1628016" y="548828"/>
                </a:lnTo>
                <a:lnTo>
                  <a:pt x="1633626" y="532934"/>
                </a:lnTo>
                <a:lnTo>
                  <a:pt x="1634607" y="533096"/>
                </a:lnTo>
                <a:lnTo>
                  <a:pt x="1642180" y="560967"/>
                </a:lnTo>
                <a:lnTo>
                  <a:pt x="1643163" y="565935"/>
                </a:lnTo>
                <a:lnTo>
                  <a:pt x="1648770" y="582855"/>
                </a:lnTo>
                <a:lnTo>
                  <a:pt x="1649753" y="582680"/>
                </a:lnTo>
                <a:lnTo>
                  <a:pt x="1657329" y="553008"/>
                </a:lnTo>
                <a:lnTo>
                  <a:pt x="1658309" y="547719"/>
                </a:lnTo>
                <a:lnTo>
                  <a:pt x="1663919" y="529702"/>
                </a:lnTo>
                <a:lnTo>
                  <a:pt x="1664902" y="529886"/>
                </a:lnTo>
                <a:lnTo>
                  <a:pt x="1672475" y="561483"/>
                </a:lnTo>
                <a:lnTo>
                  <a:pt x="1673455" y="567112"/>
                </a:lnTo>
                <a:lnTo>
                  <a:pt x="1679066" y="586297"/>
                </a:lnTo>
                <a:lnTo>
                  <a:pt x="1680048" y="586098"/>
                </a:lnTo>
                <a:lnTo>
                  <a:pt x="1687622" y="552457"/>
                </a:lnTo>
                <a:lnTo>
                  <a:pt x="1688604" y="546461"/>
                </a:lnTo>
                <a:lnTo>
                  <a:pt x="1694215" y="526036"/>
                </a:lnTo>
                <a:lnTo>
                  <a:pt x="1695195" y="526246"/>
                </a:lnTo>
                <a:lnTo>
                  <a:pt x="1702768" y="562069"/>
                </a:lnTo>
                <a:lnTo>
                  <a:pt x="1703751" y="568448"/>
                </a:lnTo>
                <a:lnTo>
                  <a:pt x="1709361" y="590199"/>
                </a:lnTo>
                <a:lnTo>
                  <a:pt x="1710344" y="589975"/>
                </a:lnTo>
                <a:lnTo>
                  <a:pt x="1717917" y="551836"/>
                </a:lnTo>
                <a:lnTo>
                  <a:pt x="1718897" y="545038"/>
                </a:lnTo>
                <a:lnTo>
                  <a:pt x="1724508" y="521883"/>
                </a:lnTo>
                <a:lnTo>
                  <a:pt x="1725488" y="522118"/>
                </a:lnTo>
                <a:lnTo>
                  <a:pt x="1733061" y="562730"/>
                </a:lnTo>
                <a:lnTo>
                  <a:pt x="1734044" y="569966"/>
                </a:lnTo>
                <a:lnTo>
                  <a:pt x="1739657" y="594624"/>
                </a:lnTo>
                <a:lnTo>
                  <a:pt x="1740637" y="594367"/>
                </a:lnTo>
                <a:lnTo>
                  <a:pt x="1748210" y="551129"/>
                </a:lnTo>
                <a:lnTo>
                  <a:pt x="1749193" y="543423"/>
                </a:lnTo>
                <a:lnTo>
                  <a:pt x="1754800" y="517172"/>
                </a:lnTo>
                <a:lnTo>
                  <a:pt x="1755783" y="517442"/>
                </a:lnTo>
                <a:lnTo>
                  <a:pt x="1762374" y="555081"/>
                </a:lnTo>
                <a:lnTo>
                  <a:pt x="1763356" y="563481"/>
                </a:lnTo>
                <a:lnTo>
                  <a:pt x="1764339" y="571686"/>
                </a:lnTo>
                <a:lnTo>
                  <a:pt x="1769949" y="599638"/>
                </a:lnTo>
                <a:lnTo>
                  <a:pt x="1770930" y="599351"/>
                </a:lnTo>
                <a:lnTo>
                  <a:pt x="1777523" y="559272"/>
                </a:lnTo>
                <a:lnTo>
                  <a:pt x="1778503" y="550330"/>
                </a:lnTo>
                <a:lnTo>
                  <a:pt x="1779486" y="541595"/>
                </a:lnTo>
                <a:lnTo>
                  <a:pt x="1785096" y="511832"/>
                </a:lnTo>
                <a:lnTo>
                  <a:pt x="1786079" y="512137"/>
                </a:lnTo>
                <a:lnTo>
                  <a:pt x="1792669" y="554809"/>
                </a:lnTo>
                <a:lnTo>
                  <a:pt x="1793652" y="564331"/>
                </a:lnTo>
                <a:lnTo>
                  <a:pt x="1794632" y="573635"/>
                </a:lnTo>
                <a:lnTo>
                  <a:pt x="1800242" y="605324"/>
                </a:lnTo>
                <a:lnTo>
                  <a:pt x="1801222" y="605000"/>
                </a:lnTo>
                <a:lnTo>
                  <a:pt x="1807815" y="559560"/>
                </a:lnTo>
                <a:lnTo>
                  <a:pt x="1808798" y="549422"/>
                </a:lnTo>
                <a:lnTo>
                  <a:pt x="1809778" y="539522"/>
                </a:lnTo>
                <a:lnTo>
                  <a:pt x="1815389" y="505779"/>
                </a:lnTo>
                <a:lnTo>
                  <a:pt x="1816371" y="506124"/>
                </a:lnTo>
                <a:lnTo>
                  <a:pt x="1821979" y="543901"/>
                </a:lnTo>
                <a:lnTo>
                  <a:pt x="1823945" y="565298"/>
                </a:lnTo>
                <a:lnTo>
                  <a:pt x="1824925" y="575843"/>
                </a:lnTo>
                <a:lnTo>
                  <a:pt x="1830538" y="611771"/>
                </a:lnTo>
                <a:lnTo>
                  <a:pt x="1831518" y="611401"/>
                </a:lnTo>
                <a:lnTo>
                  <a:pt x="1837128" y="571178"/>
                </a:lnTo>
                <a:lnTo>
                  <a:pt x="1839091" y="548394"/>
                </a:lnTo>
                <a:lnTo>
                  <a:pt x="1840074" y="537168"/>
                </a:lnTo>
                <a:lnTo>
                  <a:pt x="1845684" y="498913"/>
                </a:lnTo>
                <a:lnTo>
                  <a:pt x="1846664" y="499304"/>
                </a:lnTo>
                <a:lnTo>
                  <a:pt x="1852275" y="542133"/>
                </a:lnTo>
                <a:lnTo>
                  <a:pt x="1854237" y="566391"/>
                </a:lnTo>
                <a:lnTo>
                  <a:pt x="1855220" y="578346"/>
                </a:lnTo>
                <a:lnTo>
                  <a:pt x="1859848" y="616933"/>
                </a:lnTo>
                <a:lnTo>
                  <a:pt x="1860831" y="619080"/>
                </a:lnTo>
                <a:lnTo>
                  <a:pt x="1861811" y="618661"/>
                </a:lnTo>
                <a:lnTo>
                  <a:pt x="1867421" y="573057"/>
                </a:lnTo>
                <a:lnTo>
                  <a:pt x="1869387" y="547230"/>
                </a:lnTo>
                <a:lnTo>
                  <a:pt x="1870369" y="534500"/>
                </a:lnTo>
                <a:lnTo>
                  <a:pt x="1874997" y="493418"/>
                </a:lnTo>
                <a:lnTo>
                  <a:pt x="1875977" y="491132"/>
                </a:lnTo>
                <a:lnTo>
                  <a:pt x="1876960" y="491577"/>
                </a:lnTo>
                <a:lnTo>
                  <a:pt x="1882570" y="540132"/>
                </a:lnTo>
                <a:lnTo>
                  <a:pt x="1884533" y="567633"/>
                </a:lnTo>
                <a:lnTo>
                  <a:pt x="1885513" y="581187"/>
                </a:lnTo>
                <a:lnTo>
                  <a:pt x="1889161" y="619722"/>
                </a:lnTo>
                <a:lnTo>
                  <a:pt x="1891123" y="627366"/>
                </a:lnTo>
                <a:lnTo>
                  <a:pt x="1892106" y="626890"/>
                </a:lnTo>
                <a:lnTo>
                  <a:pt x="1896734" y="588841"/>
                </a:lnTo>
                <a:lnTo>
                  <a:pt x="1899679" y="545907"/>
                </a:lnTo>
                <a:lnTo>
                  <a:pt x="1900662" y="531476"/>
                </a:lnTo>
                <a:lnTo>
                  <a:pt x="1904307" y="490446"/>
                </a:lnTo>
                <a:lnTo>
                  <a:pt x="1906270" y="482311"/>
                </a:lnTo>
                <a:lnTo>
                  <a:pt x="1907253" y="482816"/>
                </a:lnTo>
                <a:lnTo>
                  <a:pt x="1911880" y="523328"/>
                </a:lnTo>
                <a:lnTo>
                  <a:pt x="1914826" y="569040"/>
                </a:lnTo>
                <a:lnTo>
                  <a:pt x="1915809" y="584405"/>
                </a:lnTo>
                <a:lnTo>
                  <a:pt x="1919456" y="628095"/>
                </a:lnTo>
                <a:lnTo>
                  <a:pt x="1921419" y="636758"/>
                </a:lnTo>
                <a:lnTo>
                  <a:pt x="1922402" y="636219"/>
                </a:lnTo>
                <a:lnTo>
                  <a:pt x="1927029" y="593082"/>
                </a:lnTo>
                <a:lnTo>
                  <a:pt x="1929975" y="544411"/>
                </a:lnTo>
                <a:lnTo>
                  <a:pt x="1930955" y="528050"/>
                </a:lnTo>
                <a:lnTo>
                  <a:pt x="1934602" y="481534"/>
                </a:lnTo>
                <a:lnTo>
                  <a:pt x="1936565" y="472308"/>
                </a:lnTo>
                <a:lnTo>
                  <a:pt x="1937545" y="472880"/>
                </a:lnTo>
                <a:lnTo>
                  <a:pt x="1942176" y="518811"/>
                </a:lnTo>
                <a:lnTo>
                  <a:pt x="1945119" y="570635"/>
                </a:lnTo>
                <a:lnTo>
                  <a:pt x="1946101" y="588055"/>
                </a:lnTo>
                <a:lnTo>
                  <a:pt x="1948836" y="628459"/>
                </a:lnTo>
                <a:lnTo>
                  <a:pt x="1951712" y="647410"/>
                </a:lnTo>
                <a:lnTo>
                  <a:pt x="1952692" y="646797"/>
                </a:lnTo>
                <a:lnTo>
                  <a:pt x="1957322" y="597894"/>
                </a:lnTo>
                <a:lnTo>
                  <a:pt x="1960268" y="542710"/>
                </a:lnTo>
                <a:lnTo>
                  <a:pt x="1961250" y="524165"/>
                </a:lnTo>
                <a:lnTo>
                  <a:pt x="1963983" y="481145"/>
                </a:lnTo>
                <a:lnTo>
                  <a:pt x="1966858" y="460968"/>
                </a:lnTo>
                <a:lnTo>
                  <a:pt x="1967841" y="461616"/>
                </a:lnTo>
                <a:lnTo>
                  <a:pt x="1972468" y="513689"/>
                </a:lnTo>
                <a:lnTo>
                  <a:pt x="1974431" y="552225"/>
                </a:lnTo>
                <a:lnTo>
                  <a:pt x="1975414" y="572444"/>
                </a:lnTo>
                <a:lnTo>
                  <a:pt x="1976397" y="592191"/>
                </a:lnTo>
                <a:lnTo>
                  <a:pt x="1979132" y="637998"/>
                </a:lnTo>
                <a:lnTo>
                  <a:pt x="1982004" y="659481"/>
                </a:lnTo>
                <a:lnTo>
                  <a:pt x="1982987" y="658790"/>
                </a:lnTo>
                <a:lnTo>
                  <a:pt x="1986702" y="619984"/>
                </a:lnTo>
                <a:lnTo>
                  <a:pt x="1989580" y="562314"/>
                </a:lnTo>
                <a:lnTo>
                  <a:pt x="1990560" y="540788"/>
                </a:lnTo>
                <a:lnTo>
                  <a:pt x="1991543" y="519759"/>
                </a:lnTo>
                <a:lnTo>
                  <a:pt x="1994276" y="470988"/>
                </a:lnTo>
                <a:lnTo>
                  <a:pt x="1997154" y="448114"/>
                </a:lnTo>
                <a:lnTo>
                  <a:pt x="1998134" y="448851"/>
                </a:lnTo>
                <a:lnTo>
                  <a:pt x="2001851" y="490168"/>
                </a:lnTo>
                <a:lnTo>
                  <a:pt x="2003744" y="529062"/>
                </a:lnTo>
                <a:lnTo>
                  <a:pt x="2005710" y="574494"/>
                </a:lnTo>
                <a:lnTo>
                  <a:pt x="2006690" y="596881"/>
                </a:lnTo>
                <a:lnTo>
                  <a:pt x="2009425" y="648814"/>
                </a:lnTo>
                <a:lnTo>
                  <a:pt x="2012300" y="673169"/>
                </a:lnTo>
                <a:lnTo>
                  <a:pt x="2013283" y="672384"/>
                </a:lnTo>
                <a:lnTo>
                  <a:pt x="2016998" y="628389"/>
                </a:lnTo>
                <a:lnTo>
                  <a:pt x="2018893" y="586978"/>
                </a:lnTo>
                <a:lnTo>
                  <a:pt x="2020856" y="538607"/>
                </a:lnTo>
                <a:lnTo>
                  <a:pt x="2021836" y="514764"/>
                </a:lnTo>
                <a:lnTo>
                  <a:pt x="2023661" y="475335"/>
                </a:lnTo>
                <a:lnTo>
                  <a:pt x="2027446" y="433538"/>
                </a:lnTo>
                <a:lnTo>
                  <a:pt x="2028429" y="434374"/>
                </a:lnTo>
                <a:lnTo>
                  <a:pt x="2032144" y="481218"/>
                </a:lnTo>
                <a:lnTo>
                  <a:pt x="2034037" y="525310"/>
                </a:lnTo>
                <a:lnTo>
                  <a:pt x="2036002" y="576815"/>
                </a:lnTo>
                <a:lnTo>
                  <a:pt x="2036982" y="602200"/>
                </a:lnTo>
                <a:lnTo>
                  <a:pt x="2038808" y="644183"/>
                </a:lnTo>
                <a:lnTo>
                  <a:pt x="2041610" y="684128"/>
                </a:lnTo>
                <a:lnTo>
                  <a:pt x="2042593" y="688686"/>
                </a:lnTo>
                <a:lnTo>
                  <a:pt x="2043576" y="687797"/>
                </a:lnTo>
                <a:lnTo>
                  <a:pt x="2047293" y="637919"/>
                </a:lnTo>
                <a:lnTo>
                  <a:pt x="2049186" y="590971"/>
                </a:lnTo>
                <a:lnTo>
                  <a:pt x="2051149" y="536131"/>
                </a:lnTo>
                <a:lnTo>
                  <a:pt x="2052132" y="509102"/>
                </a:lnTo>
                <a:lnTo>
                  <a:pt x="2053954" y="464400"/>
                </a:lnTo>
                <a:lnTo>
                  <a:pt x="2056759" y="421869"/>
                </a:lnTo>
                <a:lnTo>
                  <a:pt x="2057742" y="417017"/>
                </a:lnTo>
                <a:lnTo>
                  <a:pt x="2058722" y="417962"/>
                </a:lnTo>
                <a:lnTo>
                  <a:pt x="2062437" y="471071"/>
                </a:lnTo>
                <a:lnTo>
                  <a:pt x="2064332" y="521057"/>
                </a:lnTo>
                <a:lnTo>
                  <a:pt x="2066295" y="579453"/>
                </a:lnTo>
                <a:lnTo>
                  <a:pt x="2067278" y="608229"/>
                </a:lnTo>
                <a:lnTo>
                  <a:pt x="2069100" y="655825"/>
                </a:lnTo>
                <a:lnTo>
                  <a:pt x="2071906" y="701110"/>
                </a:lnTo>
                <a:lnTo>
                  <a:pt x="2072888" y="706281"/>
                </a:lnTo>
                <a:lnTo>
                  <a:pt x="2073868" y="705274"/>
                </a:lnTo>
                <a:lnTo>
                  <a:pt x="2077586" y="648724"/>
                </a:lnTo>
                <a:lnTo>
                  <a:pt x="2079479" y="595499"/>
                </a:lnTo>
                <a:lnTo>
                  <a:pt x="2081442" y="533323"/>
                </a:lnTo>
                <a:lnTo>
                  <a:pt x="2082424" y="502684"/>
                </a:lnTo>
                <a:lnTo>
                  <a:pt x="2084249" y="452005"/>
                </a:lnTo>
                <a:lnTo>
                  <a:pt x="2087052" y="403787"/>
                </a:lnTo>
                <a:lnTo>
                  <a:pt x="2088035" y="398282"/>
                </a:lnTo>
                <a:lnTo>
                  <a:pt x="2089017" y="399357"/>
                </a:lnTo>
                <a:lnTo>
                  <a:pt x="2091820" y="437417"/>
                </a:lnTo>
                <a:lnTo>
                  <a:pt x="2093645" y="485378"/>
                </a:lnTo>
                <a:lnTo>
                  <a:pt x="2095608" y="549039"/>
                </a:lnTo>
                <a:lnTo>
                  <a:pt x="2096591" y="582439"/>
                </a:lnTo>
                <a:lnTo>
                  <a:pt x="2097571" y="615065"/>
                </a:lnTo>
                <a:lnTo>
                  <a:pt x="2099393" y="669025"/>
                </a:lnTo>
                <a:lnTo>
                  <a:pt x="2101218" y="707828"/>
                </a:lnTo>
                <a:lnTo>
                  <a:pt x="2103181" y="726225"/>
                </a:lnTo>
                <a:lnTo>
                  <a:pt x="2104164" y="725083"/>
                </a:lnTo>
                <a:lnTo>
                  <a:pt x="2106966" y="684557"/>
                </a:lnTo>
                <a:lnTo>
                  <a:pt x="2108791" y="633489"/>
                </a:lnTo>
                <a:lnTo>
                  <a:pt x="2110754" y="565705"/>
                </a:lnTo>
                <a:lnTo>
                  <a:pt x="2111737" y="530145"/>
                </a:lnTo>
                <a:lnTo>
                  <a:pt x="2112720" y="495406"/>
                </a:lnTo>
                <a:lnTo>
                  <a:pt x="2114542" y="437949"/>
                </a:lnTo>
                <a:lnTo>
                  <a:pt x="2116365" y="396635"/>
                </a:lnTo>
                <a:lnTo>
                  <a:pt x="2118328" y="377048"/>
                </a:lnTo>
                <a:lnTo>
                  <a:pt x="2119310" y="378263"/>
                </a:lnTo>
                <a:lnTo>
                  <a:pt x="2122115" y="421412"/>
                </a:lnTo>
                <a:lnTo>
                  <a:pt x="2123938" y="475785"/>
                </a:lnTo>
                <a:lnTo>
                  <a:pt x="2125901" y="547962"/>
                </a:lnTo>
                <a:lnTo>
                  <a:pt x="2126883" y="585825"/>
                </a:lnTo>
                <a:lnTo>
                  <a:pt x="2127864" y="622814"/>
                </a:lnTo>
                <a:lnTo>
                  <a:pt x="2129689" y="683988"/>
                </a:lnTo>
                <a:lnTo>
                  <a:pt x="2131511" y="727980"/>
                </a:lnTo>
                <a:lnTo>
                  <a:pt x="2133474" y="748836"/>
                </a:lnTo>
                <a:lnTo>
                  <a:pt x="2134457" y="747540"/>
                </a:lnTo>
                <a:lnTo>
                  <a:pt x="2137262" y="701599"/>
                </a:lnTo>
                <a:lnTo>
                  <a:pt x="2139087" y="643703"/>
                </a:lnTo>
                <a:lnTo>
                  <a:pt x="2141050" y="566856"/>
                </a:lnTo>
                <a:lnTo>
                  <a:pt x="2142033" y="526538"/>
                </a:lnTo>
                <a:lnTo>
                  <a:pt x="2143013" y="487155"/>
                </a:lnTo>
                <a:lnTo>
                  <a:pt x="2144835" y="422020"/>
                </a:lnTo>
                <a:lnTo>
                  <a:pt x="2146660" y="375179"/>
                </a:lnTo>
                <a:lnTo>
                  <a:pt x="2148623" y="352970"/>
                </a:lnTo>
                <a:lnTo>
                  <a:pt x="2149606" y="354350"/>
                </a:lnTo>
                <a:lnTo>
                  <a:pt x="2152408" y="403269"/>
                </a:lnTo>
                <a:lnTo>
                  <a:pt x="2154233" y="464913"/>
                </a:lnTo>
                <a:lnTo>
                  <a:pt x="2155213" y="504577"/>
                </a:lnTo>
                <a:lnTo>
                  <a:pt x="2156196" y="546736"/>
                </a:lnTo>
                <a:lnTo>
                  <a:pt x="2157176" y="589664"/>
                </a:lnTo>
                <a:lnTo>
                  <a:pt x="2158159" y="631599"/>
                </a:lnTo>
                <a:lnTo>
                  <a:pt x="2159984" y="700954"/>
                </a:lnTo>
                <a:lnTo>
                  <a:pt x="2161807" y="750824"/>
                </a:lnTo>
                <a:lnTo>
                  <a:pt x="2163769" y="774472"/>
                </a:lnTo>
                <a:lnTo>
                  <a:pt x="2164749" y="773003"/>
                </a:lnTo>
                <a:lnTo>
                  <a:pt x="2167557" y="720917"/>
                </a:lnTo>
                <a:lnTo>
                  <a:pt x="2169380" y="655282"/>
                </a:lnTo>
                <a:lnTo>
                  <a:pt x="2170360" y="613048"/>
                </a:lnTo>
                <a:lnTo>
                  <a:pt x="2171343" y="568157"/>
                </a:lnTo>
                <a:lnTo>
                  <a:pt x="2172323" y="522450"/>
                </a:lnTo>
                <a:lnTo>
                  <a:pt x="2173305" y="477802"/>
                </a:lnTo>
                <a:lnTo>
                  <a:pt x="2174218" y="438908"/>
                </a:lnTo>
                <a:lnTo>
                  <a:pt x="2176040" y="374245"/>
                </a:lnTo>
                <a:lnTo>
                  <a:pt x="2177936" y="333695"/>
                </a:lnTo>
                <a:lnTo>
                  <a:pt x="2178916" y="325674"/>
                </a:lnTo>
                <a:lnTo>
                  <a:pt x="2179899" y="327240"/>
                </a:lnTo>
                <a:lnTo>
                  <a:pt x="2182704" y="382699"/>
                </a:lnTo>
                <a:lnTo>
                  <a:pt x="2184526" y="452585"/>
                </a:lnTo>
                <a:lnTo>
                  <a:pt x="2185509" y="497552"/>
                </a:lnTo>
                <a:lnTo>
                  <a:pt x="2186489" y="545351"/>
                </a:lnTo>
                <a:lnTo>
                  <a:pt x="2187472" y="594016"/>
                </a:lnTo>
                <a:lnTo>
                  <a:pt x="2188455" y="641556"/>
                </a:lnTo>
                <a:lnTo>
                  <a:pt x="2189367" y="682970"/>
                </a:lnTo>
                <a:lnTo>
                  <a:pt x="2191190" y="751820"/>
                </a:lnTo>
                <a:lnTo>
                  <a:pt x="2193082" y="794997"/>
                </a:lnTo>
                <a:lnTo>
                  <a:pt x="2194062" y="803534"/>
                </a:lnTo>
                <a:lnTo>
                  <a:pt x="2195045" y="801870"/>
                </a:lnTo>
                <a:lnTo>
                  <a:pt x="2197850" y="742818"/>
                </a:lnTo>
                <a:lnTo>
                  <a:pt x="2199673" y="668407"/>
                </a:lnTo>
                <a:lnTo>
                  <a:pt x="2200655" y="620527"/>
                </a:lnTo>
                <a:lnTo>
                  <a:pt x="2201638" y="569636"/>
                </a:lnTo>
                <a:lnTo>
                  <a:pt x="2202618" y="517817"/>
                </a:lnTo>
                <a:lnTo>
                  <a:pt x="2203601" y="467197"/>
                </a:lnTo>
                <a:lnTo>
                  <a:pt x="2204511" y="423102"/>
                </a:lnTo>
                <a:lnTo>
                  <a:pt x="2205423" y="383476"/>
                </a:lnTo>
                <a:lnTo>
                  <a:pt x="2207246" y="323277"/>
                </a:lnTo>
                <a:lnTo>
                  <a:pt x="2209211" y="294731"/>
                </a:lnTo>
                <a:lnTo>
                  <a:pt x="2210191" y="296502"/>
                </a:lnTo>
                <a:lnTo>
                  <a:pt x="2212997" y="359377"/>
                </a:lnTo>
                <a:lnTo>
                  <a:pt x="2214819" y="438608"/>
                </a:lnTo>
                <a:lnTo>
                  <a:pt x="2215802" y="489590"/>
                </a:lnTo>
                <a:lnTo>
                  <a:pt x="2216782" y="543777"/>
                </a:lnTo>
                <a:lnTo>
                  <a:pt x="2217765" y="598952"/>
                </a:lnTo>
                <a:lnTo>
                  <a:pt x="2218747" y="652847"/>
                </a:lnTo>
                <a:lnTo>
                  <a:pt x="2219660" y="699801"/>
                </a:lnTo>
                <a:lnTo>
                  <a:pt x="2220570" y="741992"/>
                </a:lnTo>
                <a:lnTo>
                  <a:pt x="2222392" y="806090"/>
                </a:lnTo>
                <a:lnTo>
                  <a:pt x="2224358" y="836483"/>
                </a:lnTo>
                <a:lnTo>
                  <a:pt x="2225340" y="834599"/>
                </a:lnTo>
                <a:lnTo>
                  <a:pt x="2228143" y="767649"/>
                </a:lnTo>
                <a:lnTo>
                  <a:pt x="2229056" y="728690"/>
                </a:lnTo>
                <a:lnTo>
                  <a:pt x="2229968" y="683288"/>
                </a:lnTo>
                <a:lnTo>
                  <a:pt x="2230951" y="629007"/>
                </a:lnTo>
                <a:lnTo>
                  <a:pt x="2231931" y="571308"/>
                </a:lnTo>
                <a:lnTo>
                  <a:pt x="2232914" y="512561"/>
                </a:lnTo>
                <a:lnTo>
                  <a:pt x="2233894" y="455177"/>
                </a:lnTo>
                <a:lnTo>
                  <a:pt x="2234806" y="405183"/>
                </a:lnTo>
                <a:lnTo>
                  <a:pt x="2235716" y="360260"/>
                </a:lnTo>
                <a:lnTo>
                  <a:pt x="2236629" y="322075"/>
                </a:lnTo>
                <a:lnTo>
                  <a:pt x="2238524" y="269954"/>
                </a:lnTo>
                <a:lnTo>
                  <a:pt x="2239504" y="259648"/>
                </a:lnTo>
                <a:lnTo>
                  <a:pt x="2240487" y="261657"/>
                </a:lnTo>
                <a:lnTo>
                  <a:pt x="2242379" y="299750"/>
                </a:lnTo>
                <a:lnTo>
                  <a:pt x="2244202" y="374421"/>
                </a:lnTo>
                <a:lnTo>
                  <a:pt x="2245114" y="422762"/>
                </a:lnTo>
                <a:lnTo>
                  <a:pt x="2246095" y="480559"/>
                </a:lnTo>
                <a:lnTo>
                  <a:pt x="2247077" y="541995"/>
                </a:lnTo>
                <a:lnTo>
                  <a:pt x="2248060" y="604546"/>
                </a:lnTo>
                <a:lnTo>
                  <a:pt x="2249040" y="665647"/>
                </a:lnTo>
                <a:lnTo>
                  <a:pt x="2249953" y="718878"/>
                </a:lnTo>
                <a:lnTo>
                  <a:pt x="2250865" y="766710"/>
                </a:lnTo>
                <a:lnTo>
                  <a:pt x="2251775" y="807367"/>
                </a:lnTo>
                <a:lnTo>
                  <a:pt x="2253668" y="862864"/>
                </a:lnTo>
                <a:lnTo>
                  <a:pt x="2254651" y="873839"/>
                </a:lnTo>
                <a:lnTo>
                  <a:pt x="2255633" y="871700"/>
                </a:lnTo>
                <a:lnTo>
                  <a:pt x="2257526" y="831140"/>
                </a:lnTo>
                <a:lnTo>
                  <a:pt x="2259351" y="751631"/>
                </a:lnTo>
                <a:lnTo>
                  <a:pt x="2260261" y="700160"/>
                </a:lnTo>
                <a:lnTo>
                  <a:pt x="2261241" y="638619"/>
                </a:lnTo>
                <a:lnTo>
                  <a:pt x="2262224" y="573208"/>
                </a:lnTo>
                <a:lnTo>
                  <a:pt x="2263206" y="506605"/>
                </a:lnTo>
                <a:lnTo>
                  <a:pt x="2264187" y="441545"/>
                </a:lnTo>
                <a:lnTo>
                  <a:pt x="2265099" y="384869"/>
                </a:lnTo>
                <a:lnTo>
                  <a:pt x="2266012" y="333938"/>
                </a:lnTo>
                <a:lnTo>
                  <a:pt x="2266924" y="290648"/>
                </a:lnTo>
                <a:lnTo>
                  <a:pt x="2268817" y="231559"/>
                </a:lnTo>
                <a:lnTo>
                  <a:pt x="2269800" y="219873"/>
                </a:lnTo>
                <a:lnTo>
                  <a:pt x="2270780" y="222152"/>
                </a:lnTo>
                <a:lnTo>
                  <a:pt x="2272672" y="265340"/>
                </a:lnTo>
                <a:lnTo>
                  <a:pt x="2274497" y="349995"/>
                </a:lnTo>
                <a:lnTo>
                  <a:pt x="2275407" y="404800"/>
                </a:lnTo>
                <a:lnTo>
                  <a:pt x="2276390" y="470324"/>
                </a:lnTo>
                <a:lnTo>
                  <a:pt x="2277373" y="539973"/>
                </a:lnTo>
                <a:lnTo>
                  <a:pt x="2278353" y="610888"/>
                </a:lnTo>
                <a:lnTo>
                  <a:pt x="2279336" y="680162"/>
                </a:lnTo>
                <a:lnTo>
                  <a:pt x="2280248" y="740507"/>
                </a:lnTo>
                <a:lnTo>
                  <a:pt x="2281158" y="794737"/>
                </a:lnTo>
                <a:lnTo>
                  <a:pt x="2282071" y="840830"/>
                </a:lnTo>
                <a:lnTo>
                  <a:pt x="2283963" y="903746"/>
                </a:lnTo>
                <a:lnTo>
                  <a:pt x="2284946" y="916187"/>
                </a:lnTo>
                <a:lnTo>
                  <a:pt x="2285926" y="913762"/>
                </a:lnTo>
                <a:lnTo>
                  <a:pt x="2287821" y="867780"/>
                </a:lnTo>
                <a:lnTo>
                  <a:pt x="2288734" y="827717"/>
                </a:lnTo>
                <a:lnTo>
                  <a:pt x="2289644" y="777642"/>
                </a:lnTo>
                <a:lnTo>
                  <a:pt x="2290556" y="719286"/>
                </a:lnTo>
                <a:lnTo>
                  <a:pt x="2291536" y="649521"/>
                </a:lnTo>
                <a:lnTo>
                  <a:pt x="2292519" y="575360"/>
                </a:lnTo>
                <a:lnTo>
                  <a:pt x="2293499" y="499852"/>
                </a:lnTo>
                <a:lnTo>
                  <a:pt x="2294482" y="426094"/>
                </a:lnTo>
                <a:lnTo>
                  <a:pt x="2295395" y="361836"/>
                </a:lnTo>
                <a:lnTo>
                  <a:pt x="2296313" y="304099"/>
                </a:lnTo>
                <a:lnTo>
                  <a:pt x="2297204" y="255021"/>
                </a:lnTo>
                <a:lnTo>
                  <a:pt x="2298121" y="216374"/>
                </a:lnTo>
                <a:lnTo>
                  <a:pt x="2300092" y="174782"/>
                </a:lnTo>
                <a:lnTo>
                  <a:pt x="2301064" y="177364"/>
                </a:lnTo>
                <a:lnTo>
                  <a:pt x="2302954" y="226326"/>
                </a:lnTo>
                <a:lnTo>
                  <a:pt x="2303872" y="268984"/>
                </a:lnTo>
                <a:lnTo>
                  <a:pt x="2304790" y="322299"/>
                </a:lnTo>
                <a:lnTo>
                  <a:pt x="2305708" y="384435"/>
                </a:lnTo>
                <a:lnTo>
                  <a:pt x="2306680" y="458719"/>
                </a:lnTo>
                <a:lnTo>
                  <a:pt x="2307652" y="537683"/>
                </a:lnTo>
                <a:lnTo>
                  <a:pt x="2308651" y="618081"/>
                </a:lnTo>
                <a:lnTo>
                  <a:pt x="2309623" y="696615"/>
                </a:lnTo>
                <a:lnTo>
                  <a:pt x="2310541" y="765030"/>
                </a:lnTo>
                <a:lnTo>
                  <a:pt x="2311459" y="826507"/>
                </a:lnTo>
                <a:lnTo>
                  <a:pt x="2312377" y="878769"/>
                </a:lnTo>
                <a:lnTo>
                  <a:pt x="2313268" y="919912"/>
                </a:lnTo>
                <a:lnTo>
                  <a:pt x="2315239" y="964199"/>
                </a:lnTo>
                <a:lnTo>
                  <a:pt x="2316211" y="961450"/>
                </a:lnTo>
                <a:lnTo>
                  <a:pt x="2318101" y="909318"/>
                </a:lnTo>
                <a:lnTo>
                  <a:pt x="2319019" y="863898"/>
                </a:lnTo>
                <a:lnTo>
                  <a:pt x="2319937" y="807127"/>
                </a:lnTo>
                <a:lnTo>
                  <a:pt x="2320855" y="740972"/>
                </a:lnTo>
                <a:lnTo>
                  <a:pt x="2321827" y="661876"/>
                </a:lnTo>
                <a:lnTo>
                  <a:pt x="2322826" y="577798"/>
                </a:lnTo>
                <a:lnTo>
                  <a:pt x="2323797" y="492195"/>
                </a:lnTo>
                <a:lnTo>
                  <a:pt x="2324769" y="408574"/>
                </a:lnTo>
                <a:lnTo>
                  <a:pt x="2325687" y="335731"/>
                </a:lnTo>
                <a:lnTo>
                  <a:pt x="2326605" y="270270"/>
                </a:lnTo>
                <a:lnTo>
                  <a:pt x="2327523" y="214625"/>
                </a:lnTo>
                <a:lnTo>
                  <a:pt x="2328414" y="170816"/>
                </a:lnTo>
                <a:lnTo>
                  <a:pt x="2330385" y="123660"/>
                </a:lnTo>
                <a:lnTo>
                  <a:pt x="2331357" y="126589"/>
                </a:lnTo>
                <a:lnTo>
                  <a:pt x="2333274" y="182096"/>
                </a:lnTo>
                <a:lnTo>
                  <a:pt x="2334165" y="230457"/>
                </a:lnTo>
                <a:lnTo>
                  <a:pt x="2335083" y="290905"/>
                </a:lnTo>
                <a:lnTo>
                  <a:pt x="2336001" y="361345"/>
                </a:lnTo>
                <a:lnTo>
                  <a:pt x="2336973" y="445566"/>
                </a:lnTo>
                <a:lnTo>
                  <a:pt x="2337972" y="535083"/>
                </a:lnTo>
                <a:lnTo>
                  <a:pt x="2338944" y="626232"/>
                </a:lnTo>
                <a:lnTo>
                  <a:pt x="2339916" y="715269"/>
                </a:lnTo>
                <a:lnTo>
                  <a:pt x="2340834" y="792831"/>
                </a:lnTo>
                <a:lnTo>
                  <a:pt x="2341752" y="862529"/>
                </a:lnTo>
                <a:lnTo>
                  <a:pt x="2342670" y="921775"/>
                </a:lnTo>
                <a:lnTo>
                  <a:pt x="2343561" y="968424"/>
                </a:lnTo>
                <a:lnTo>
                  <a:pt x="2345532" y="1018631"/>
                </a:lnTo>
                <a:lnTo>
                  <a:pt x="2346504" y="1015516"/>
                </a:lnTo>
                <a:lnTo>
                  <a:pt x="2348420" y="956412"/>
                </a:lnTo>
                <a:lnTo>
                  <a:pt x="2349311" y="904917"/>
                </a:lnTo>
                <a:lnTo>
                  <a:pt x="2350229" y="840557"/>
                </a:lnTo>
                <a:lnTo>
                  <a:pt x="2351147" y="765554"/>
                </a:lnTo>
                <a:lnTo>
                  <a:pt x="2352119" y="675883"/>
                </a:lnTo>
                <a:lnTo>
                  <a:pt x="2353118" y="580566"/>
                </a:lnTo>
                <a:lnTo>
                  <a:pt x="2354090" y="483515"/>
                </a:lnTo>
                <a:lnTo>
                  <a:pt x="2355062" y="388714"/>
                </a:lnTo>
                <a:lnTo>
                  <a:pt x="2355980" y="306127"/>
                </a:lnTo>
                <a:lnTo>
                  <a:pt x="2356898" y="231915"/>
                </a:lnTo>
                <a:lnTo>
                  <a:pt x="2357816" y="168835"/>
                </a:lnTo>
                <a:lnTo>
                  <a:pt x="2358707" y="119165"/>
                </a:lnTo>
                <a:lnTo>
                  <a:pt x="2360678" y="65704"/>
                </a:lnTo>
                <a:lnTo>
                  <a:pt x="2361650" y="69025"/>
                </a:lnTo>
                <a:lnTo>
                  <a:pt x="2363567" y="131954"/>
                </a:lnTo>
                <a:lnTo>
                  <a:pt x="2364458" y="186781"/>
                </a:lnTo>
                <a:lnTo>
                  <a:pt x="2365376" y="255309"/>
                </a:lnTo>
                <a:lnTo>
                  <a:pt x="2366294" y="335170"/>
                </a:lnTo>
                <a:lnTo>
                  <a:pt x="2367266" y="430651"/>
                </a:lnTo>
                <a:lnTo>
                  <a:pt x="2368265" y="532138"/>
                </a:lnTo>
                <a:lnTo>
                  <a:pt x="2369237" y="635473"/>
                </a:lnTo>
                <a:lnTo>
                  <a:pt x="2370209" y="736414"/>
                </a:lnTo>
                <a:lnTo>
                  <a:pt x="2371127" y="824347"/>
                </a:lnTo>
                <a:lnTo>
                  <a:pt x="2372045" y="903368"/>
                </a:lnTo>
                <a:lnTo>
                  <a:pt x="2372963" y="970533"/>
                </a:lnTo>
                <a:lnTo>
                  <a:pt x="2373853" y="1023418"/>
                </a:lnTo>
                <a:lnTo>
                  <a:pt x="2374852" y="1062210"/>
                </a:lnTo>
                <a:lnTo>
                  <a:pt x="2375824" y="1080341"/>
                </a:lnTo>
                <a:lnTo>
                  <a:pt x="2376796" y="1076806"/>
                </a:lnTo>
                <a:lnTo>
                  <a:pt x="2378713" y="1009803"/>
                </a:lnTo>
                <a:lnTo>
                  <a:pt x="2379604" y="951423"/>
                </a:lnTo>
                <a:lnTo>
                  <a:pt x="2380522" y="878456"/>
                </a:lnTo>
                <a:lnTo>
                  <a:pt x="2381440" y="793425"/>
                </a:lnTo>
                <a:lnTo>
                  <a:pt x="2382412" y="691763"/>
                </a:lnTo>
                <a:lnTo>
                  <a:pt x="2383411" y="583700"/>
                </a:lnTo>
                <a:lnTo>
                  <a:pt x="2384383" y="473674"/>
                </a:lnTo>
                <a:lnTo>
                  <a:pt x="2385355" y="366197"/>
                </a:lnTo>
                <a:lnTo>
                  <a:pt x="2386273" y="272570"/>
                </a:lnTo>
                <a:lnTo>
                  <a:pt x="2387191" y="188433"/>
                </a:lnTo>
                <a:lnTo>
                  <a:pt x="2388109" y="116916"/>
                </a:lnTo>
                <a:lnTo>
                  <a:pt x="2389000" y="60607"/>
                </a:lnTo>
                <a:lnTo>
                  <a:pt x="2389999" y="19304"/>
                </a:lnTo>
                <a:lnTo>
                  <a:pt x="2390971" y="0"/>
                </a:lnTo>
                <a:lnTo>
                  <a:pt x="2391943" y="3763"/>
                </a:lnTo>
                <a:lnTo>
                  <a:pt x="2393860" y="75105"/>
                </a:lnTo>
                <a:lnTo>
                  <a:pt x="2394751" y="137265"/>
                </a:lnTo>
                <a:lnTo>
                  <a:pt x="2395669" y="214957"/>
                </a:lnTo>
                <a:lnTo>
                  <a:pt x="2396587" y="305495"/>
                </a:lnTo>
                <a:lnTo>
                  <a:pt x="2397559" y="413742"/>
                </a:lnTo>
                <a:lnTo>
                  <a:pt x="2398558" y="528801"/>
                </a:lnTo>
                <a:lnTo>
                  <a:pt x="2399529" y="645952"/>
                </a:lnTo>
                <a:lnTo>
                  <a:pt x="2400501" y="760389"/>
                </a:lnTo>
                <a:lnTo>
                  <a:pt x="2401419" y="860080"/>
                </a:lnTo>
                <a:lnTo>
                  <a:pt x="2402337" y="949665"/>
                </a:lnTo>
                <a:lnTo>
                  <a:pt x="2403255" y="1025813"/>
                </a:lnTo>
                <a:lnTo>
                  <a:pt x="2404146" y="1085767"/>
                </a:lnTo>
                <a:lnTo>
                  <a:pt x="2405145" y="1129746"/>
                </a:lnTo>
                <a:lnTo>
                  <a:pt x="2406117" y="1150301"/>
                </a:lnTo>
                <a:lnTo>
                  <a:pt x="2407116" y="1146294"/>
                </a:lnTo>
                <a:lnTo>
                  <a:pt x="2408088" y="1117791"/>
                </a:lnTo>
                <a:lnTo>
                  <a:pt x="2408682" y="1089021"/>
                </a:lnTo>
                <a:lnTo>
                  <a:pt x="2409276" y="1051997"/>
                </a:lnTo>
                <a:lnTo>
                  <a:pt x="2409870" y="1007241"/>
                </a:lnTo>
                <a:lnTo>
                  <a:pt x="2410464" y="95539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309194" y="2751423"/>
            <a:ext cx="3838575" cy="349885"/>
          </a:xfrm>
          <a:prstGeom prst="rect">
            <a:avLst/>
          </a:prstGeom>
        </p:spPr>
        <p:txBody>
          <a:bodyPr wrap="square" lIns="0" tIns="3111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245"/>
              </a:spcBef>
            </a:pPr>
            <a:r>
              <a:rPr dirty="0" sz="1000" spc="-5">
                <a:solidFill>
                  <a:srgbClr val="3333B2"/>
                </a:solidFill>
                <a:latin typeface="Microsoft Sans Serif"/>
                <a:cs typeface="Microsoft Sans Serif"/>
              </a:rPr>
              <a:t>Figure:</a:t>
            </a:r>
            <a:r>
              <a:rPr dirty="0" sz="1000" spc="10">
                <a:solidFill>
                  <a:srgbClr val="3333B2"/>
                </a:solidFill>
                <a:latin typeface="Microsoft Sans Serif"/>
                <a:cs typeface="Microsoft Sans Serif"/>
              </a:rPr>
              <a:t> </a:t>
            </a:r>
            <a:r>
              <a:rPr dirty="0" sz="900" spc="-5">
                <a:latin typeface="Microsoft Sans Serif"/>
                <a:cs typeface="Microsoft Sans Serif"/>
              </a:rPr>
              <a:t>Exponentially</a:t>
            </a:r>
            <a:r>
              <a:rPr dirty="0" sz="900" spc="15">
                <a:latin typeface="Microsoft Sans Serif"/>
                <a:cs typeface="Microsoft Sans Serif"/>
              </a:rPr>
              <a:t> </a:t>
            </a:r>
            <a:r>
              <a:rPr dirty="0" sz="900" spc="-10">
                <a:latin typeface="Microsoft Sans Serif"/>
                <a:cs typeface="Microsoft Sans Serif"/>
              </a:rPr>
              <a:t>growing</a:t>
            </a:r>
            <a:r>
              <a:rPr dirty="0" sz="900" spc="10">
                <a:latin typeface="Microsoft Sans Serif"/>
                <a:cs typeface="Microsoft Sans Serif"/>
              </a:rPr>
              <a:t> </a:t>
            </a:r>
            <a:r>
              <a:rPr dirty="0" sz="900" spc="-5">
                <a:latin typeface="Microsoft Sans Serif"/>
                <a:cs typeface="Microsoft Sans Serif"/>
              </a:rPr>
              <a:t>density</a:t>
            </a:r>
            <a:r>
              <a:rPr dirty="0" sz="900" spc="15">
                <a:latin typeface="Microsoft Sans Serif"/>
                <a:cs typeface="Microsoft Sans Serif"/>
              </a:rPr>
              <a:t> </a:t>
            </a:r>
            <a:r>
              <a:rPr dirty="0" sz="900">
                <a:latin typeface="Microsoft Sans Serif"/>
                <a:cs typeface="Microsoft Sans Serif"/>
              </a:rPr>
              <a:t>perturbation</a:t>
            </a:r>
            <a:r>
              <a:rPr dirty="0" sz="900" spc="10">
                <a:latin typeface="Microsoft Sans Serif"/>
                <a:cs typeface="Microsoft Sans Serif"/>
              </a:rPr>
              <a:t> </a:t>
            </a:r>
            <a:r>
              <a:rPr dirty="0" sz="900" spc="-25" i="1">
                <a:latin typeface="Arial"/>
                <a:cs typeface="Arial"/>
              </a:rPr>
              <a:t>ϱ</a:t>
            </a:r>
            <a:r>
              <a:rPr dirty="0" sz="900" spc="-25">
                <a:latin typeface="Microsoft Sans Serif"/>
                <a:cs typeface="Microsoft Sans Serif"/>
              </a:rPr>
              <a:t>,</a:t>
            </a:r>
            <a:r>
              <a:rPr dirty="0" sz="900" spc="10">
                <a:latin typeface="Microsoft Sans Serif"/>
                <a:cs typeface="Microsoft Sans Serif"/>
              </a:rPr>
              <a:t> </a:t>
            </a:r>
            <a:r>
              <a:rPr dirty="0" sz="900" spc="-15">
                <a:latin typeface="Microsoft Sans Serif"/>
                <a:cs typeface="Microsoft Sans Serif"/>
              </a:rPr>
              <a:t>for</a:t>
            </a:r>
            <a:r>
              <a:rPr dirty="0" sz="900" spc="15">
                <a:latin typeface="Microsoft Sans Serif"/>
                <a:cs typeface="Microsoft Sans Serif"/>
              </a:rPr>
              <a:t> </a:t>
            </a:r>
            <a:r>
              <a:rPr dirty="0" sz="900" spc="-5" i="1">
                <a:latin typeface="Arial"/>
                <a:cs typeface="Arial"/>
              </a:rPr>
              <a:t>R</a:t>
            </a:r>
            <a:r>
              <a:rPr dirty="0" baseline="-9259" sz="900" spc="-7">
                <a:latin typeface="Microsoft Sans Serif"/>
                <a:cs typeface="Microsoft Sans Serif"/>
              </a:rPr>
              <a:t>1  </a:t>
            </a:r>
            <a:r>
              <a:rPr dirty="0" sz="900" spc="60">
                <a:latin typeface="Tahoma"/>
                <a:cs typeface="Tahoma"/>
              </a:rPr>
              <a:t>=</a:t>
            </a:r>
            <a:r>
              <a:rPr dirty="0" sz="900" spc="-25">
                <a:latin typeface="Tahoma"/>
                <a:cs typeface="Tahoma"/>
              </a:rPr>
              <a:t> </a:t>
            </a:r>
            <a:r>
              <a:rPr dirty="0" sz="900" spc="-5">
                <a:latin typeface="Microsoft Sans Serif"/>
                <a:cs typeface="Microsoft Sans Serif"/>
              </a:rPr>
              <a:t>2</a:t>
            </a:r>
            <a:r>
              <a:rPr dirty="0" sz="900" spc="-30">
                <a:latin typeface="Microsoft Sans Serif"/>
                <a:cs typeface="Microsoft Sans Serif"/>
              </a:rPr>
              <a:t> </a:t>
            </a:r>
            <a:r>
              <a:rPr dirty="0" sz="900" i="1">
                <a:latin typeface="Georgia"/>
                <a:cs typeface="Georgia"/>
              </a:rPr>
              <a:t>·</a:t>
            </a:r>
            <a:r>
              <a:rPr dirty="0" sz="900" spc="-10" i="1">
                <a:latin typeface="Georgia"/>
                <a:cs typeface="Georgia"/>
              </a:rPr>
              <a:t> </a:t>
            </a:r>
            <a:r>
              <a:rPr dirty="0" sz="900" spc="40">
                <a:latin typeface="Microsoft Sans Serif"/>
                <a:cs typeface="Microsoft Sans Serif"/>
              </a:rPr>
              <a:t>10</a:t>
            </a:r>
            <a:r>
              <a:rPr dirty="0" baseline="37037" sz="900" spc="60" i="1">
                <a:latin typeface="Times New Roman"/>
                <a:cs typeface="Times New Roman"/>
              </a:rPr>
              <a:t>−</a:t>
            </a:r>
            <a:r>
              <a:rPr dirty="0" baseline="37037" sz="900" spc="60">
                <a:latin typeface="Microsoft Sans Serif"/>
                <a:cs typeface="Microsoft Sans Serif"/>
              </a:rPr>
              <a:t>3</a:t>
            </a:r>
            <a:r>
              <a:rPr dirty="0" sz="900" spc="40">
                <a:latin typeface="Microsoft Sans Serif"/>
                <a:cs typeface="Microsoft Sans Serif"/>
              </a:rPr>
              <a:t>,</a:t>
            </a:r>
            <a:endParaRPr sz="900">
              <a:latin typeface="Microsoft Sans Serif"/>
              <a:cs typeface="Microsoft Sans Serif"/>
            </a:endParaRPr>
          </a:p>
          <a:p>
            <a:pPr marL="50800">
              <a:lnSpc>
                <a:spcPct val="100000"/>
              </a:lnSpc>
              <a:spcBef>
                <a:spcPts val="130"/>
              </a:spcBef>
            </a:pPr>
            <a:r>
              <a:rPr dirty="0" sz="900" spc="-5" i="1">
                <a:latin typeface="Arial"/>
                <a:cs typeface="Arial"/>
              </a:rPr>
              <a:t>R</a:t>
            </a:r>
            <a:r>
              <a:rPr dirty="0" baseline="-9259" sz="900" spc="-7">
                <a:latin typeface="Microsoft Sans Serif"/>
                <a:cs typeface="Microsoft Sans Serif"/>
              </a:rPr>
              <a:t>2</a:t>
            </a:r>
            <a:r>
              <a:rPr dirty="0" baseline="-9259" sz="900" spc="217">
                <a:latin typeface="Microsoft Sans Serif"/>
                <a:cs typeface="Microsoft Sans Serif"/>
              </a:rPr>
              <a:t> </a:t>
            </a:r>
            <a:r>
              <a:rPr dirty="0" sz="900" spc="60">
                <a:latin typeface="Tahoma"/>
                <a:cs typeface="Tahoma"/>
              </a:rPr>
              <a:t>=</a:t>
            </a:r>
            <a:r>
              <a:rPr dirty="0" sz="900" spc="-25">
                <a:latin typeface="Tahoma"/>
                <a:cs typeface="Tahoma"/>
              </a:rPr>
              <a:t> </a:t>
            </a:r>
            <a:r>
              <a:rPr dirty="0" sz="900">
                <a:latin typeface="Microsoft Sans Serif"/>
                <a:cs typeface="Microsoft Sans Serif"/>
              </a:rPr>
              <a:t>0</a:t>
            </a:r>
            <a:r>
              <a:rPr dirty="0" sz="900" i="1">
                <a:latin typeface="Arial"/>
                <a:cs typeface="Arial"/>
              </a:rPr>
              <a:t>.</a:t>
            </a:r>
            <a:r>
              <a:rPr dirty="0" sz="900">
                <a:latin typeface="Microsoft Sans Serif"/>
                <a:cs typeface="Microsoft Sans Serif"/>
              </a:rPr>
              <a:t>2,</a:t>
            </a:r>
            <a:r>
              <a:rPr dirty="0" sz="900" spc="10">
                <a:latin typeface="Microsoft Sans Serif"/>
                <a:cs typeface="Microsoft Sans Serif"/>
              </a:rPr>
              <a:t> </a:t>
            </a:r>
            <a:r>
              <a:rPr dirty="0" sz="900" spc="30" i="1">
                <a:latin typeface="Arial"/>
                <a:cs typeface="Arial"/>
              </a:rPr>
              <a:t>ε</a:t>
            </a:r>
            <a:r>
              <a:rPr dirty="0" sz="900" spc="5" i="1">
                <a:latin typeface="Arial"/>
                <a:cs typeface="Arial"/>
              </a:rPr>
              <a:t> </a:t>
            </a:r>
            <a:r>
              <a:rPr dirty="0" sz="900" spc="60">
                <a:latin typeface="Tahoma"/>
                <a:cs typeface="Tahoma"/>
              </a:rPr>
              <a:t>=</a:t>
            </a:r>
            <a:r>
              <a:rPr dirty="0" sz="900" spc="-25">
                <a:latin typeface="Tahoma"/>
                <a:cs typeface="Tahoma"/>
              </a:rPr>
              <a:t> </a:t>
            </a:r>
            <a:r>
              <a:rPr dirty="0" sz="900" spc="-5">
                <a:latin typeface="Microsoft Sans Serif"/>
                <a:cs typeface="Microsoft Sans Serif"/>
              </a:rPr>
              <a:t>0,</a:t>
            </a:r>
            <a:r>
              <a:rPr dirty="0" sz="900" spc="10">
                <a:latin typeface="Microsoft Sans Serif"/>
                <a:cs typeface="Microsoft Sans Serif"/>
              </a:rPr>
              <a:t> </a:t>
            </a:r>
            <a:r>
              <a:rPr dirty="0" sz="900" spc="-5" i="1">
                <a:latin typeface="Arial"/>
                <a:cs typeface="Arial"/>
              </a:rPr>
              <a:t>k</a:t>
            </a:r>
            <a:r>
              <a:rPr dirty="0" baseline="-9259" sz="900" spc="-7" i="1">
                <a:latin typeface="Arial"/>
                <a:cs typeface="Arial"/>
              </a:rPr>
              <a:t>y</a:t>
            </a:r>
            <a:r>
              <a:rPr dirty="0" baseline="-9259" sz="900" spc="-89" i="1">
                <a:latin typeface="Arial"/>
                <a:cs typeface="Arial"/>
              </a:rPr>
              <a:t> </a:t>
            </a:r>
            <a:r>
              <a:rPr dirty="0" sz="900" spc="5">
                <a:latin typeface="Tahoma"/>
                <a:cs typeface="Tahoma"/>
              </a:rPr>
              <a:t>(</a:t>
            </a:r>
            <a:r>
              <a:rPr dirty="0" sz="900" spc="5">
                <a:latin typeface="Microsoft Sans Serif"/>
                <a:cs typeface="Microsoft Sans Serif"/>
              </a:rPr>
              <a:t>0</a:t>
            </a:r>
            <a:r>
              <a:rPr dirty="0" sz="900" spc="5">
                <a:latin typeface="Tahoma"/>
                <a:cs typeface="Tahoma"/>
              </a:rPr>
              <a:t>)</a:t>
            </a:r>
            <a:r>
              <a:rPr dirty="0" sz="900" spc="-30">
                <a:latin typeface="Tahoma"/>
                <a:cs typeface="Tahoma"/>
              </a:rPr>
              <a:t> </a:t>
            </a:r>
            <a:r>
              <a:rPr dirty="0" sz="900" spc="60">
                <a:latin typeface="Tahoma"/>
                <a:cs typeface="Tahoma"/>
              </a:rPr>
              <a:t>=</a:t>
            </a:r>
            <a:r>
              <a:rPr dirty="0" sz="900" spc="-25">
                <a:latin typeface="Tahoma"/>
                <a:cs typeface="Tahoma"/>
              </a:rPr>
              <a:t> </a:t>
            </a:r>
            <a:r>
              <a:rPr dirty="0" sz="900">
                <a:latin typeface="Microsoft Sans Serif"/>
                <a:cs typeface="Microsoft Sans Serif"/>
              </a:rPr>
              <a:t>0</a:t>
            </a:r>
            <a:r>
              <a:rPr dirty="0" sz="900" i="1">
                <a:latin typeface="Arial"/>
                <a:cs typeface="Arial"/>
              </a:rPr>
              <a:t>.</a:t>
            </a:r>
            <a:r>
              <a:rPr dirty="0" sz="900">
                <a:latin typeface="Microsoft Sans Serif"/>
                <a:cs typeface="Microsoft Sans Serif"/>
              </a:rPr>
              <a:t>1,</a:t>
            </a:r>
            <a:r>
              <a:rPr dirty="0" sz="900" spc="10">
                <a:latin typeface="Microsoft Sans Serif"/>
                <a:cs typeface="Microsoft Sans Serif"/>
              </a:rPr>
              <a:t> </a:t>
            </a:r>
            <a:r>
              <a:rPr dirty="0" sz="900" spc="-5" i="1">
                <a:latin typeface="Arial"/>
                <a:cs typeface="Arial"/>
              </a:rPr>
              <a:t>C</a:t>
            </a:r>
            <a:r>
              <a:rPr dirty="0" sz="900" spc="65" i="1">
                <a:latin typeface="Arial"/>
                <a:cs typeface="Arial"/>
              </a:rPr>
              <a:t> </a:t>
            </a:r>
            <a:r>
              <a:rPr dirty="0" sz="900" spc="60">
                <a:latin typeface="Tahoma"/>
                <a:cs typeface="Tahoma"/>
              </a:rPr>
              <a:t>=</a:t>
            </a:r>
            <a:r>
              <a:rPr dirty="0" sz="900" spc="-25">
                <a:latin typeface="Tahoma"/>
                <a:cs typeface="Tahoma"/>
              </a:rPr>
              <a:t> </a:t>
            </a:r>
            <a:r>
              <a:rPr dirty="0" sz="900" spc="-5">
                <a:latin typeface="Microsoft Sans Serif"/>
                <a:cs typeface="Microsoft Sans Serif"/>
              </a:rPr>
              <a:t>0,</a:t>
            </a:r>
            <a:r>
              <a:rPr dirty="0" sz="900" spc="10">
                <a:latin typeface="Microsoft Sans Serif"/>
                <a:cs typeface="Microsoft Sans Serif"/>
              </a:rPr>
              <a:t> </a:t>
            </a:r>
            <a:r>
              <a:rPr dirty="0" sz="900" spc="-5" i="1">
                <a:latin typeface="Arial"/>
                <a:cs typeface="Arial"/>
              </a:rPr>
              <a:t>W</a:t>
            </a:r>
            <a:r>
              <a:rPr dirty="0" sz="900" spc="125" i="1">
                <a:latin typeface="Arial"/>
                <a:cs typeface="Arial"/>
              </a:rPr>
              <a:t> </a:t>
            </a:r>
            <a:r>
              <a:rPr dirty="0" sz="900" spc="60">
                <a:latin typeface="Tahoma"/>
                <a:cs typeface="Tahoma"/>
              </a:rPr>
              <a:t>=</a:t>
            </a:r>
            <a:r>
              <a:rPr dirty="0" sz="900" spc="-25">
                <a:latin typeface="Tahoma"/>
                <a:cs typeface="Tahoma"/>
              </a:rPr>
              <a:t> </a:t>
            </a:r>
            <a:r>
              <a:rPr dirty="0" sz="900" spc="-5">
                <a:latin typeface="Microsoft Sans Serif"/>
                <a:cs typeface="Microsoft Sans Serif"/>
              </a:rPr>
              <a:t>1,</a:t>
            </a:r>
            <a:r>
              <a:rPr dirty="0" sz="900" spc="10">
                <a:latin typeface="Microsoft Sans Serif"/>
                <a:cs typeface="Microsoft Sans Serif"/>
              </a:rPr>
              <a:t> </a:t>
            </a:r>
            <a:r>
              <a:rPr dirty="0" sz="900" spc="5">
                <a:latin typeface="Tahoma"/>
                <a:cs typeface="Tahoma"/>
              </a:rPr>
              <a:t>Ψ(</a:t>
            </a:r>
            <a:r>
              <a:rPr dirty="0" sz="900" spc="5">
                <a:latin typeface="Microsoft Sans Serif"/>
                <a:cs typeface="Microsoft Sans Serif"/>
              </a:rPr>
              <a:t>0</a:t>
            </a:r>
            <a:r>
              <a:rPr dirty="0" sz="900" spc="5">
                <a:latin typeface="Tahoma"/>
                <a:cs typeface="Tahoma"/>
              </a:rPr>
              <a:t>)</a:t>
            </a:r>
            <a:r>
              <a:rPr dirty="0" sz="900" spc="-25">
                <a:latin typeface="Tahoma"/>
                <a:cs typeface="Tahoma"/>
              </a:rPr>
              <a:t> </a:t>
            </a:r>
            <a:r>
              <a:rPr dirty="0" sz="900" spc="60">
                <a:latin typeface="Tahoma"/>
                <a:cs typeface="Tahoma"/>
              </a:rPr>
              <a:t>=</a:t>
            </a:r>
            <a:r>
              <a:rPr dirty="0" sz="900" spc="-30">
                <a:latin typeface="Tahoma"/>
                <a:cs typeface="Tahoma"/>
              </a:rPr>
              <a:t> </a:t>
            </a:r>
            <a:r>
              <a:rPr dirty="0" sz="900" spc="40">
                <a:latin typeface="Microsoft Sans Serif"/>
                <a:cs typeface="Microsoft Sans Serif"/>
              </a:rPr>
              <a:t>10</a:t>
            </a:r>
            <a:r>
              <a:rPr dirty="0" baseline="37037" sz="900" spc="60" i="1">
                <a:latin typeface="Times New Roman"/>
                <a:cs typeface="Times New Roman"/>
              </a:rPr>
              <a:t>−</a:t>
            </a:r>
            <a:r>
              <a:rPr dirty="0" baseline="37037" sz="900" spc="60">
                <a:latin typeface="Microsoft Sans Serif"/>
                <a:cs typeface="Microsoft Sans Serif"/>
              </a:rPr>
              <a:t>2</a:t>
            </a:r>
            <a:r>
              <a:rPr dirty="0" sz="900" spc="40">
                <a:latin typeface="Microsoft Sans Serif"/>
                <a:cs typeface="Microsoft Sans Serif"/>
              </a:rPr>
              <a:t>,</a:t>
            </a:r>
            <a:r>
              <a:rPr dirty="0" sz="900" spc="10">
                <a:latin typeface="Microsoft Sans Serif"/>
                <a:cs typeface="Microsoft Sans Serif"/>
              </a:rPr>
              <a:t> </a:t>
            </a:r>
            <a:r>
              <a:rPr dirty="0" sz="900" spc="-5">
                <a:latin typeface="Microsoft Sans Serif"/>
                <a:cs typeface="Microsoft Sans Serif"/>
              </a:rPr>
              <a:t>and</a:t>
            </a:r>
            <a:r>
              <a:rPr dirty="0" sz="900" spc="15">
                <a:latin typeface="Microsoft Sans Serif"/>
                <a:cs typeface="Microsoft Sans Serif"/>
              </a:rPr>
              <a:t> </a:t>
            </a:r>
            <a:r>
              <a:rPr dirty="0" sz="900" spc="60">
                <a:latin typeface="Tahoma"/>
                <a:cs typeface="Tahoma"/>
              </a:rPr>
              <a:t>Ψ</a:t>
            </a:r>
            <a:r>
              <a:rPr dirty="0" baseline="72222" sz="750" spc="89" i="1">
                <a:latin typeface="Arial"/>
                <a:cs typeface="Arial"/>
              </a:rPr>
              <a:t>′</a:t>
            </a:r>
            <a:r>
              <a:rPr dirty="0" baseline="72222" sz="750" spc="-60" i="1">
                <a:latin typeface="Arial"/>
                <a:cs typeface="Arial"/>
              </a:rPr>
              <a:t> </a:t>
            </a:r>
            <a:r>
              <a:rPr dirty="0" sz="900" spc="5">
                <a:latin typeface="Tahoma"/>
                <a:cs typeface="Tahoma"/>
              </a:rPr>
              <a:t>(</a:t>
            </a:r>
            <a:r>
              <a:rPr dirty="0" sz="900" spc="5">
                <a:latin typeface="Microsoft Sans Serif"/>
                <a:cs typeface="Microsoft Sans Serif"/>
              </a:rPr>
              <a:t>0</a:t>
            </a:r>
            <a:r>
              <a:rPr dirty="0" sz="900" spc="5">
                <a:latin typeface="Tahoma"/>
                <a:cs typeface="Tahoma"/>
              </a:rPr>
              <a:t>)</a:t>
            </a:r>
            <a:r>
              <a:rPr dirty="0" sz="900" spc="-25">
                <a:latin typeface="Tahoma"/>
                <a:cs typeface="Tahoma"/>
              </a:rPr>
              <a:t> </a:t>
            </a:r>
            <a:r>
              <a:rPr dirty="0" sz="900" spc="60">
                <a:latin typeface="Tahoma"/>
                <a:cs typeface="Tahoma"/>
              </a:rPr>
              <a:t>=</a:t>
            </a:r>
            <a:r>
              <a:rPr dirty="0" sz="900" spc="-30">
                <a:latin typeface="Tahoma"/>
                <a:cs typeface="Tahoma"/>
              </a:rPr>
              <a:t> </a:t>
            </a:r>
            <a:r>
              <a:rPr dirty="0" sz="900" spc="-5">
                <a:latin typeface="Microsoft Sans Serif"/>
                <a:cs typeface="Microsoft Sans Serif"/>
              </a:rPr>
              <a:t>0.</a:t>
            </a:r>
            <a:endParaRPr sz="900">
              <a:latin typeface="Microsoft Sans Serif"/>
              <a:cs typeface="Microsoft Sans Serif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0" y="3183495"/>
            <a:ext cx="4608195" cy="273050"/>
            <a:chOff x="0" y="3183495"/>
            <a:chExt cx="4608195" cy="273050"/>
          </a:xfrm>
        </p:grpSpPr>
        <p:sp>
          <p:nvSpPr>
            <p:cNvPr id="33" name="object 33"/>
            <p:cNvSpPr/>
            <p:nvPr/>
          </p:nvSpPr>
          <p:spPr>
            <a:xfrm>
              <a:off x="0" y="3258007"/>
              <a:ext cx="4608195" cy="198120"/>
            </a:xfrm>
            <a:custGeom>
              <a:avLst/>
              <a:gdLst/>
              <a:ahLst/>
              <a:cxnLst/>
              <a:rect l="l" t="t" r="r" b="b"/>
              <a:pathLst>
                <a:path w="4608195" h="198120">
                  <a:moveTo>
                    <a:pt x="4608004" y="0"/>
                  </a:moveTo>
                  <a:lnTo>
                    <a:pt x="0" y="0"/>
                  </a:lnTo>
                  <a:lnTo>
                    <a:pt x="0" y="197992"/>
                  </a:lnTo>
                  <a:lnTo>
                    <a:pt x="4608004" y="197992"/>
                  </a:lnTo>
                  <a:lnTo>
                    <a:pt x="4608004" y="0"/>
                  </a:lnTo>
                  <a:close/>
                </a:path>
              </a:pathLst>
            </a:custGeom>
            <a:solidFill>
              <a:srgbClr val="1C8CA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4" name="object 3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13073" y="3183495"/>
              <a:ext cx="611999" cy="218504"/>
            </a:xfrm>
            <a:prstGeom prst="rect">
              <a:avLst/>
            </a:prstGeom>
          </p:spPr>
        </p:pic>
      </p:grpSp>
      <p:sp>
        <p:nvSpPr>
          <p:cNvPr id="35" name="object 35"/>
          <p:cNvSpPr txBox="1"/>
          <p:nvPr/>
        </p:nvSpPr>
        <p:spPr>
          <a:xfrm>
            <a:off x="176491" y="3280778"/>
            <a:ext cx="374015" cy="166370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55"/>
              </a:spcBef>
            </a:pP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</a:rPr>
              <a:t>11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</a:rPr>
              <a:t>/14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952886" y="3280778"/>
            <a:ext cx="2734310" cy="166370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Langmuir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modes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in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kinematically</a:t>
            </a:r>
            <a:r>
              <a:rPr dirty="0" sz="900" spc="1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complex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shear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flows</a:t>
            </a:r>
            <a:endParaRPr sz="9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197993"/>
            <a:ext cx="4608195" cy="740410"/>
          </a:xfrm>
          <a:prstGeom prst="rect"/>
          <a:solidFill>
            <a:srgbClr val="DBE8EF"/>
          </a:solidFill>
        </p:spPr>
        <p:txBody>
          <a:bodyPr wrap="square" lIns="0" tIns="33655" rIns="0" bIns="0" rtlCol="0" vert="horz">
            <a:spAutoFit/>
          </a:bodyPr>
          <a:lstStyle/>
          <a:p>
            <a:pPr marL="109220" marR="680720">
              <a:lnSpc>
                <a:spcPct val="107400"/>
              </a:lnSpc>
              <a:spcBef>
                <a:spcPts val="265"/>
              </a:spcBef>
            </a:pPr>
            <a:r>
              <a:rPr dirty="0" spc="-10"/>
              <a:t>Possible</a:t>
            </a:r>
            <a:r>
              <a:rPr dirty="0" spc="20"/>
              <a:t> </a:t>
            </a:r>
            <a:r>
              <a:rPr dirty="0" spc="5"/>
              <a:t>regimes</a:t>
            </a:r>
            <a:r>
              <a:rPr dirty="0" spc="25"/>
              <a:t> </a:t>
            </a:r>
            <a:r>
              <a:rPr dirty="0" spc="5"/>
              <a:t>of</a:t>
            </a:r>
            <a:r>
              <a:rPr dirty="0" spc="25"/>
              <a:t> </a:t>
            </a:r>
            <a:r>
              <a:rPr dirty="0" spc="5"/>
              <a:t>Langmuir</a:t>
            </a:r>
            <a:r>
              <a:rPr dirty="0" spc="20"/>
              <a:t> </a:t>
            </a:r>
            <a:r>
              <a:rPr dirty="0" spc="10"/>
              <a:t>modes</a:t>
            </a:r>
            <a:r>
              <a:rPr dirty="0" spc="25"/>
              <a:t> </a:t>
            </a:r>
            <a:r>
              <a:rPr dirty="0"/>
              <a:t>in </a:t>
            </a:r>
            <a:r>
              <a:rPr dirty="0" spc="-434"/>
              <a:t> </a:t>
            </a:r>
            <a:r>
              <a:rPr dirty="0" spc="5"/>
              <a:t>kinematically</a:t>
            </a:r>
            <a:r>
              <a:rPr dirty="0" spc="20"/>
              <a:t> </a:t>
            </a:r>
            <a:r>
              <a:rPr dirty="0"/>
              <a:t>complex</a:t>
            </a:r>
            <a:r>
              <a:rPr dirty="0" spc="20"/>
              <a:t> </a:t>
            </a:r>
            <a:r>
              <a:rPr dirty="0" spc="10"/>
              <a:t>shear</a:t>
            </a:r>
            <a:r>
              <a:rPr dirty="0" spc="20"/>
              <a:t> </a:t>
            </a:r>
            <a:r>
              <a:rPr dirty="0"/>
              <a:t>flows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1894" y="993672"/>
            <a:ext cx="111696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dirty="0" sz="1100" spc="-10" b="1">
                <a:latin typeface="Arial"/>
                <a:cs typeface="Arial"/>
              </a:rPr>
              <a:t>The</a:t>
            </a:r>
            <a:r>
              <a:rPr dirty="0" sz="1100" spc="-20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case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Λ</a:t>
            </a:r>
            <a:r>
              <a:rPr dirty="0" baseline="27777" sz="1200">
                <a:latin typeface="Microsoft Sans Serif"/>
                <a:cs typeface="Microsoft Sans Serif"/>
              </a:rPr>
              <a:t>2</a:t>
            </a:r>
            <a:r>
              <a:rPr dirty="0" baseline="27777" sz="1200" spc="195">
                <a:latin typeface="Microsoft Sans Serif"/>
                <a:cs typeface="Microsoft Sans Serif"/>
              </a:rPr>
              <a:t> </a:t>
            </a:r>
            <a:r>
              <a:rPr dirty="0" sz="1100" spc="204" i="1">
                <a:latin typeface="Arial"/>
                <a:cs typeface="Arial"/>
              </a:rPr>
              <a:t>&lt;</a:t>
            </a:r>
            <a:r>
              <a:rPr dirty="0" sz="1100" spc="-20" i="1">
                <a:latin typeface="Arial"/>
                <a:cs typeface="Arial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0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53775" y="1326416"/>
            <a:ext cx="2410460" cy="1223645"/>
          </a:xfrm>
          <a:custGeom>
            <a:avLst/>
            <a:gdLst/>
            <a:ahLst/>
            <a:cxnLst/>
            <a:rect l="l" t="t" r="r" b="b"/>
            <a:pathLst>
              <a:path w="2410460" h="1223645">
                <a:moveTo>
                  <a:pt x="0" y="1223051"/>
                </a:moveTo>
                <a:lnTo>
                  <a:pt x="2410464" y="1223051"/>
                </a:lnTo>
              </a:path>
              <a:path w="2410460" h="1223645">
                <a:moveTo>
                  <a:pt x="0" y="1223051"/>
                </a:moveTo>
                <a:lnTo>
                  <a:pt x="0" y="1198946"/>
                </a:lnTo>
              </a:path>
              <a:path w="2410460" h="1223645">
                <a:moveTo>
                  <a:pt x="344352" y="1223051"/>
                </a:moveTo>
                <a:lnTo>
                  <a:pt x="344352" y="1198946"/>
                </a:lnTo>
              </a:path>
              <a:path w="2410460" h="1223645">
                <a:moveTo>
                  <a:pt x="688704" y="1223051"/>
                </a:moveTo>
                <a:lnTo>
                  <a:pt x="688704" y="1198946"/>
                </a:lnTo>
              </a:path>
              <a:path w="2410460" h="1223645">
                <a:moveTo>
                  <a:pt x="1033057" y="1223051"/>
                </a:moveTo>
                <a:lnTo>
                  <a:pt x="1033057" y="1198946"/>
                </a:lnTo>
              </a:path>
              <a:path w="2410460" h="1223645">
                <a:moveTo>
                  <a:pt x="1377407" y="1223051"/>
                </a:moveTo>
                <a:lnTo>
                  <a:pt x="1377407" y="1198946"/>
                </a:lnTo>
              </a:path>
              <a:path w="2410460" h="1223645">
                <a:moveTo>
                  <a:pt x="1721759" y="1223051"/>
                </a:moveTo>
                <a:lnTo>
                  <a:pt x="1721759" y="1198946"/>
                </a:lnTo>
              </a:path>
              <a:path w="2410460" h="1223645">
                <a:moveTo>
                  <a:pt x="2066112" y="1223051"/>
                </a:moveTo>
                <a:lnTo>
                  <a:pt x="2066112" y="1198946"/>
                </a:lnTo>
              </a:path>
              <a:path w="2410460" h="1223645">
                <a:moveTo>
                  <a:pt x="2410464" y="1223051"/>
                </a:moveTo>
                <a:lnTo>
                  <a:pt x="2410464" y="1198946"/>
                </a:lnTo>
              </a:path>
              <a:path w="2410460" h="1223645">
                <a:moveTo>
                  <a:pt x="0" y="0"/>
                </a:moveTo>
                <a:lnTo>
                  <a:pt x="2410464" y="0"/>
                </a:lnTo>
              </a:path>
              <a:path w="2410460" h="1223645">
                <a:moveTo>
                  <a:pt x="0" y="0"/>
                </a:moveTo>
                <a:lnTo>
                  <a:pt x="0" y="24104"/>
                </a:lnTo>
              </a:path>
              <a:path w="2410460" h="1223645">
                <a:moveTo>
                  <a:pt x="344352" y="0"/>
                </a:moveTo>
                <a:lnTo>
                  <a:pt x="344352" y="24104"/>
                </a:lnTo>
              </a:path>
              <a:path w="2410460" h="1223645">
                <a:moveTo>
                  <a:pt x="688704" y="0"/>
                </a:moveTo>
                <a:lnTo>
                  <a:pt x="688704" y="24104"/>
                </a:lnTo>
              </a:path>
              <a:path w="2410460" h="1223645">
                <a:moveTo>
                  <a:pt x="1033057" y="0"/>
                </a:moveTo>
                <a:lnTo>
                  <a:pt x="1033057" y="24104"/>
                </a:lnTo>
              </a:path>
              <a:path w="2410460" h="1223645">
                <a:moveTo>
                  <a:pt x="1377407" y="0"/>
                </a:moveTo>
                <a:lnTo>
                  <a:pt x="1377407" y="24104"/>
                </a:lnTo>
              </a:path>
              <a:path w="2410460" h="1223645">
                <a:moveTo>
                  <a:pt x="1721759" y="0"/>
                </a:moveTo>
                <a:lnTo>
                  <a:pt x="1721759" y="24104"/>
                </a:lnTo>
              </a:path>
              <a:path w="2410460" h="1223645">
                <a:moveTo>
                  <a:pt x="2066112" y="0"/>
                </a:moveTo>
                <a:lnTo>
                  <a:pt x="2066112" y="24104"/>
                </a:lnTo>
              </a:path>
              <a:path w="2410460" h="1223645">
                <a:moveTo>
                  <a:pt x="2410464" y="0"/>
                </a:moveTo>
                <a:lnTo>
                  <a:pt x="2410464" y="24104"/>
                </a:lnTo>
              </a:path>
            </a:pathLst>
          </a:custGeom>
          <a:ln w="3175">
            <a:solidFill>
              <a:srgbClr val="2525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32976" y="2549726"/>
            <a:ext cx="40640" cy="5841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0" spc="5">
                <a:solidFill>
                  <a:srgbClr val="252525"/>
                </a:solidFill>
                <a:latin typeface="Arial MT"/>
                <a:cs typeface="Arial MT"/>
              </a:rPr>
              <a:t>0</a:t>
            </a:r>
            <a:endParaRPr sz="2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61940" y="2549726"/>
            <a:ext cx="70485" cy="5841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0" spc="5">
                <a:solidFill>
                  <a:srgbClr val="252525"/>
                </a:solidFill>
                <a:latin typeface="Arial MT"/>
                <a:cs typeface="Arial MT"/>
              </a:rPr>
              <a:t>100</a:t>
            </a:r>
            <a:endParaRPr sz="2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06291" y="2549726"/>
            <a:ext cx="70485" cy="5841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0" spc="5">
                <a:solidFill>
                  <a:srgbClr val="252525"/>
                </a:solidFill>
                <a:latin typeface="Arial MT"/>
                <a:cs typeface="Arial MT"/>
              </a:rPr>
              <a:t>200</a:t>
            </a:r>
            <a:endParaRPr sz="2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50642" y="2549726"/>
            <a:ext cx="70485" cy="5841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0" spc="5">
                <a:solidFill>
                  <a:srgbClr val="252525"/>
                </a:solidFill>
                <a:latin typeface="Arial MT"/>
                <a:cs typeface="Arial MT"/>
              </a:rPr>
              <a:t>300</a:t>
            </a:r>
            <a:endParaRPr sz="2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94994" y="2549726"/>
            <a:ext cx="70485" cy="5841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0" spc="5">
                <a:solidFill>
                  <a:srgbClr val="252525"/>
                </a:solidFill>
                <a:latin typeface="Arial MT"/>
                <a:cs typeface="Arial MT"/>
              </a:rPr>
              <a:t>400</a:t>
            </a:r>
            <a:endParaRPr sz="20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39345" y="2549726"/>
            <a:ext cx="70485" cy="5841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0" spc="5">
                <a:solidFill>
                  <a:srgbClr val="252525"/>
                </a:solidFill>
                <a:latin typeface="Arial MT"/>
                <a:cs typeface="Arial MT"/>
              </a:rPr>
              <a:t>500</a:t>
            </a:r>
            <a:endParaRPr sz="2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183696" y="2549726"/>
            <a:ext cx="70485" cy="5841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0" spc="5">
                <a:solidFill>
                  <a:srgbClr val="252525"/>
                </a:solidFill>
                <a:latin typeface="Arial MT"/>
                <a:cs typeface="Arial MT"/>
              </a:rPr>
              <a:t>600</a:t>
            </a:r>
            <a:endParaRPr sz="20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528047" y="2549726"/>
            <a:ext cx="70485" cy="5841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0" spc="5">
                <a:solidFill>
                  <a:srgbClr val="252525"/>
                </a:solidFill>
                <a:latin typeface="Arial MT"/>
                <a:cs typeface="Arial MT"/>
              </a:rPr>
              <a:t>700</a:t>
            </a:r>
            <a:endParaRPr sz="200"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313909" y="2586986"/>
            <a:ext cx="91440" cy="61594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00" spc="15">
                <a:solidFill>
                  <a:srgbClr val="252525"/>
                </a:solidFill>
                <a:latin typeface="Arial MT"/>
                <a:cs typeface="Arial MT"/>
              </a:rPr>
              <a:t>Time</a:t>
            </a:r>
            <a:endParaRPr sz="200">
              <a:latin typeface="Arial MT"/>
              <a:cs typeface="Arial MT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153775" y="1326416"/>
            <a:ext cx="2410460" cy="1223645"/>
          </a:xfrm>
          <a:custGeom>
            <a:avLst/>
            <a:gdLst/>
            <a:ahLst/>
            <a:cxnLst/>
            <a:rect l="l" t="t" r="r" b="b"/>
            <a:pathLst>
              <a:path w="2410460" h="1223645">
                <a:moveTo>
                  <a:pt x="0" y="1223051"/>
                </a:moveTo>
                <a:lnTo>
                  <a:pt x="0" y="0"/>
                </a:lnTo>
              </a:path>
              <a:path w="2410460" h="1223645">
                <a:moveTo>
                  <a:pt x="2410464" y="1223051"/>
                </a:moveTo>
                <a:lnTo>
                  <a:pt x="2410464" y="0"/>
                </a:lnTo>
              </a:path>
              <a:path w="2410460" h="1223645">
                <a:moveTo>
                  <a:pt x="0" y="1223051"/>
                </a:moveTo>
                <a:lnTo>
                  <a:pt x="24104" y="1223051"/>
                </a:lnTo>
              </a:path>
              <a:path w="2410460" h="1223645">
                <a:moveTo>
                  <a:pt x="0" y="978441"/>
                </a:moveTo>
                <a:lnTo>
                  <a:pt x="24104" y="978441"/>
                </a:lnTo>
              </a:path>
              <a:path w="2410460" h="1223645">
                <a:moveTo>
                  <a:pt x="0" y="733830"/>
                </a:moveTo>
                <a:lnTo>
                  <a:pt x="24104" y="733830"/>
                </a:lnTo>
              </a:path>
              <a:path w="2410460" h="1223645">
                <a:moveTo>
                  <a:pt x="0" y="489220"/>
                </a:moveTo>
                <a:lnTo>
                  <a:pt x="24104" y="489220"/>
                </a:lnTo>
              </a:path>
              <a:path w="2410460" h="1223645">
                <a:moveTo>
                  <a:pt x="0" y="244610"/>
                </a:moveTo>
                <a:lnTo>
                  <a:pt x="24104" y="244610"/>
                </a:lnTo>
              </a:path>
              <a:path w="2410460" h="1223645">
                <a:moveTo>
                  <a:pt x="0" y="0"/>
                </a:moveTo>
                <a:lnTo>
                  <a:pt x="24104" y="0"/>
                </a:lnTo>
              </a:path>
              <a:path w="2410460" h="1223645">
                <a:moveTo>
                  <a:pt x="2410464" y="1223051"/>
                </a:moveTo>
                <a:lnTo>
                  <a:pt x="2386354" y="1223051"/>
                </a:lnTo>
              </a:path>
              <a:path w="2410460" h="1223645">
                <a:moveTo>
                  <a:pt x="2410464" y="978441"/>
                </a:moveTo>
                <a:lnTo>
                  <a:pt x="2386354" y="978441"/>
                </a:lnTo>
              </a:path>
              <a:path w="2410460" h="1223645">
                <a:moveTo>
                  <a:pt x="2410464" y="733830"/>
                </a:moveTo>
                <a:lnTo>
                  <a:pt x="2386354" y="733830"/>
                </a:lnTo>
              </a:path>
              <a:path w="2410460" h="1223645">
                <a:moveTo>
                  <a:pt x="2410464" y="489220"/>
                </a:moveTo>
                <a:lnTo>
                  <a:pt x="2386354" y="489220"/>
                </a:lnTo>
              </a:path>
              <a:path w="2410460" h="1223645">
                <a:moveTo>
                  <a:pt x="2410464" y="244610"/>
                </a:moveTo>
                <a:lnTo>
                  <a:pt x="2386354" y="244610"/>
                </a:lnTo>
              </a:path>
              <a:path w="2410460" h="1223645">
                <a:moveTo>
                  <a:pt x="2410464" y="0"/>
                </a:moveTo>
                <a:lnTo>
                  <a:pt x="2386354" y="0"/>
                </a:lnTo>
              </a:path>
            </a:pathLst>
          </a:custGeom>
          <a:ln w="3175">
            <a:solidFill>
              <a:srgbClr val="2525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114077" y="2521107"/>
            <a:ext cx="40640" cy="5841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0" spc="5">
                <a:solidFill>
                  <a:srgbClr val="252525"/>
                </a:solidFill>
                <a:latin typeface="Arial MT"/>
                <a:cs typeface="Arial MT"/>
              </a:rPr>
              <a:t>0</a:t>
            </a:r>
            <a:endParaRPr sz="200">
              <a:latin typeface="Arial MT"/>
              <a:cs typeface="Arial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75198" y="2276497"/>
            <a:ext cx="78105" cy="5841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0" spc="5">
                <a:solidFill>
                  <a:srgbClr val="252525"/>
                </a:solidFill>
                <a:latin typeface="Arial MT"/>
                <a:cs typeface="Arial MT"/>
              </a:rPr>
              <a:t>0.05</a:t>
            </a:r>
            <a:endParaRPr sz="200">
              <a:latin typeface="Arial MT"/>
              <a:cs typeface="Arial M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091397" y="2031887"/>
            <a:ext cx="63500" cy="5841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0" spc="5">
                <a:solidFill>
                  <a:srgbClr val="252525"/>
                </a:solidFill>
                <a:latin typeface="Arial MT"/>
                <a:cs typeface="Arial MT"/>
              </a:rPr>
              <a:t>0.1</a:t>
            </a:r>
            <a:endParaRPr sz="200">
              <a:latin typeface="Arial MT"/>
              <a:cs typeface="Arial M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75198" y="1787276"/>
            <a:ext cx="78105" cy="5841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0" spc="5">
                <a:solidFill>
                  <a:srgbClr val="252525"/>
                </a:solidFill>
                <a:latin typeface="Arial MT"/>
                <a:cs typeface="Arial MT"/>
              </a:rPr>
              <a:t>0.15</a:t>
            </a:r>
            <a:endParaRPr sz="200">
              <a:latin typeface="Arial MT"/>
              <a:cs typeface="Arial MT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91397" y="1542666"/>
            <a:ext cx="63500" cy="5841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0" spc="5">
                <a:solidFill>
                  <a:srgbClr val="252525"/>
                </a:solidFill>
                <a:latin typeface="Arial MT"/>
                <a:cs typeface="Arial MT"/>
              </a:rPr>
              <a:t>0.2</a:t>
            </a:r>
            <a:endParaRPr sz="200">
              <a:latin typeface="Arial MT"/>
              <a:cs typeface="Arial M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075198" y="1298056"/>
            <a:ext cx="78105" cy="5841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0" spc="5">
                <a:solidFill>
                  <a:srgbClr val="252525"/>
                </a:solidFill>
                <a:latin typeface="Arial MT"/>
                <a:cs typeface="Arial MT"/>
              </a:rPr>
              <a:t>0.25</a:t>
            </a:r>
            <a:endParaRPr sz="200">
              <a:latin typeface="Arial MT"/>
              <a:cs typeface="Arial MT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037757" y="1875636"/>
            <a:ext cx="55244" cy="124460"/>
          </a:xfrm>
          <a:prstGeom prst="rect">
            <a:avLst/>
          </a:prstGeom>
        </p:spPr>
        <p:txBody>
          <a:bodyPr wrap="square" lIns="0" tIns="10160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dirty="0" sz="200">
                <a:solidFill>
                  <a:srgbClr val="252525"/>
                </a:solidFill>
                <a:latin typeface="Arial MT"/>
                <a:cs typeface="Arial MT"/>
              </a:rPr>
              <a:t>Density</a:t>
            </a:r>
            <a:endParaRPr sz="200">
              <a:latin typeface="Arial MT"/>
              <a:cs typeface="Arial MT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287993" y="1273083"/>
            <a:ext cx="144780" cy="61594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00" spc="15" b="1">
                <a:latin typeface="Arial"/>
                <a:cs typeface="Arial"/>
              </a:rPr>
              <a:t>Solution</a:t>
            </a:r>
            <a:endParaRPr sz="2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153775" y="1358301"/>
            <a:ext cx="2410460" cy="1146810"/>
          </a:xfrm>
          <a:custGeom>
            <a:avLst/>
            <a:gdLst/>
            <a:ahLst/>
            <a:cxnLst/>
            <a:rect l="l" t="t" r="r" b="b"/>
            <a:pathLst>
              <a:path w="2410460" h="1146810">
                <a:moveTo>
                  <a:pt x="0" y="568489"/>
                </a:moveTo>
                <a:lnTo>
                  <a:pt x="3607" y="524284"/>
                </a:lnTo>
                <a:lnTo>
                  <a:pt x="5896" y="481129"/>
                </a:lnTo>
                <a:lnTo>
                  <a:pt x="8078" y="429399"/>
                </a:lnTo>
                <a:lnTo>
                  <a:pt x="10162" y="374602"/>
                </a:lnTo>
                <a:lnTo>
                  <a:pt x="11204" y="346790"/>
                </a:lnTo>
                <a:lnTo>
                  <a:pt x="13099" y="298227"/>
                </a:lnTo>
                <a:lnTo>
                  <a:pt x="14989" y="254637"/>
                </a:lnTo>
                <a:lnTo>
                  <a:pt x="17376" y="208798"/>
                </a:lnTo>
                <a:lnTo>
                  <a:pt x="20856" y="157617"/>
                </a:lnTo>
                <a:lnTo>
                  <a:pt x="23046" y="129667"/>
                </a:lnTo>
                <a:lnTo>
                  <a:pt x="24139" y="115671"/>
                </a:lnTo>
                <a:lnTo>
                  <a:pt x="25111" y="102941"/>
                </a:lnTo>
                <a:lnTo>
                  <a:pt x="26083" y="89917"/>
                </a:lnTo>
                <a:lnTo>
                  <a:pt x="27055" y="76687"/>
                </a:lnTo>
                <a:lnTo>
                  <a:pt x="28027" y="63458"/>
                </a:lnTo>
                <a:lnTo>
                  <a:pt x="31615" y="20602"/>
                </a:lnTo>
                <a:lnTo>
                  <a:pt x="35203" y="4581"/>
                </a:lnTo>
                <a:lnTo>
                  <a:pt x="36016" y="6706"/>
                </a:lnTo>
                <a:lnTo>
                  <a:pt x="39961" y="49842"/>
                </a:lnTo>
                <a:lnTo>
                  <a:pt x="42280" y="95462"/>
                </a:lnTo>
                <a:lnTo>
                  <a:pt x="44712" y="150124"/>
                </a:lnTo>
                <a:lnTo>
                  <a:pt x="45609" y="170274"/>
                </a:lnTo>
                <a:lnTo>
                  <a:pt x="47396" y="208466"/>
                </a:lnTo>
                <a:lnTo>
                  <a:pt x="49537" y="248565"/>
                </a:lnTo>
                <a:lnTo>
                  <a:pt x="52021" y="287606"/>
                </a:lnTo>
                <a:lnTo>
                  <a:pt x="54294" y="319888"/>
                </a:lnTo>
                <a:lnTo>
                  <a:pt x="55320" y="335040"/>
                </a:lnTo>
                <a:lnTo>
                  <a:pt x="58468" y="389540"/>
                </a:lnTo>
                <a:lnTo>
                  <a:pt x="60650" y="437028"/>
                </a:lnTo>
                <a:lnTo>
                  <a:pt x="62850" y="491245"/>
                </a:lnTo>
                <a:lnTo>
                  <a:pt x="63957" y="519386"/>
                </a:lnTo>
                <a:lnTo>
                  <a:pt x="65067" y="546960"/>
                </a:lnTo>
                <a:lnTo>
                  <a:pt x="67246" y="596257"/>
                </a:lnTo>
                <a:lnTo>
                  <a:pt x="70464" y="647869"/>
                </a:lnTo>
                <a:lnTo>
                  <a:pt x="75993" y="682298"/>
                </a:lnTo>
                <a:lnTo>
                  <a:pt x="76782" y="685799"/>
                </a:lnTo>
                <a:lnTo>
                  <a:pt x="81731" y="732810"/>
                </a:lnTo>
                <a:lnTo>
                  <a:pt x="84482" y="780728"/>
                </a:lnTo>
                <a:lnTo>
                  <a:pt x="85400" y="798244"/>
                </a:lnTo>
                <a:lnTo>
                  <a:pt x="86315" y="815532"/>
                </a:lnTo>
                <a:lnTo>
                  <a:pt x="89109" y="860383"/>
                </a:lnTo>
                <a:lnTo>
                  <a:pt x="93065" y="885186"/>
                </a:lnTo>
                <a:lnTo>
                  <a:pt x="93759" y="884563"/>
                </a:lnTo>
                <a:lnTo>
                  <a:pt x="96504" y="873709"/>
                </a:lnTo>
                <a:lnTo>
                  <a:pt x="97053" y="870988"/>
                </a:lnTo>
                <a:lnTo>
                  <a:pt x="97603" y="868455"/>
                </a:lnTo>
                <a:lnTo>
                  <a:pt x="98151" y="866263"/>
                </a:lnTo>
                <a:lnTo>
                  <a:pt x="98818" y="864270"/>
                </a:lnTo>
                <a:lnTo>
                  <a:pt x="99480" y="863228"/>
                </a:lnTo>
                <a:lnTo>
                  <a:pt x="100147" y="863339"/>
                </a:lnTo>
                <a:lnTo>
                  <a:pt x="105012" y="905722"/>
                </a:lnTo>
                <a:lnTo>
                  <a:pt x="107404" y="945443"/>
                </a:lnTo>
                <a:lnTo>
                  <a:pt x="108211" y="958769"/>
                </a:lnTo>
                <a:lnTo>
                  <a:pt x="111386" y="997691"/>
                </a:lnTo>
                <a:lnTo>
                  <a:pt x="112901" y="1004165"/>
                </a:lnTo>
                <a:lnTo>
                  <a:pt x="113660" y="1004028"/>
                </a:lnTo>
                <a:lnTo>
                  <a:pt x="117969" y="971813"/>
                </a:lnTo>
                <a:lnTo>
                  <a:pt x="118609" y="965192"/>
                </a:lnTo>
                <a:lnTo>
                  <a:pt x="122140" y="942551"/>
                </a:lnTo>
                <a:lnTo>
                  <a:pt x="122907" y="943013"/>
                </a:lnTo>
                <a:lnTo>
                  <a:pt x="127488" y="991044"/>
                </a:lnTo>
                <a:lnTo>
                  <a:pt x="129011" y="1016925"/>
                </a:lnTo>
                <a:lnTo>
                  <a:pt x="129767" y="1029501"/>
                </a:lnTo>
                <a:lnTo>
                  <a:pt x="133118" y="1068026"/>
                </a:lnTo>
                <a:lnTo>
                  <a:pt x="134036" y="1070974"/>
                </a:lnTo>
                <a:lnTo>
                  <a:pt x="134956" y="1070129"/>
                </a:lnTo>
                <a:lnTo>
                  <a:pt x="138933" y="1031475"/>
                </a:lnTo>
                <a:lnTo>
                  <a:pt x="139614" y="1021950"/>
                </a:lnTo>
                <a:lnTo>
                  <a:pt x="140291" y="1012592"/>
                </a:lnTo>
                <a:lnTo>
                  <a:pt x="144028" y="980984"/>
                </a:lnTo>
                <a:lnTo>
                  <a:pt x="144760" y="981219"/>
                </a:lnTo>
                <a:lnTo>
                  <a:pt x="149147" y="1029285"/>
                </a:lnTo>
                <a:lnTo>
                  <a:pt x="150621" y="1055439"/>
                </a:lnTo>
                <a:lnTo>
                  <a:pt x="151361" y="1068247"/>
                </a:lnTo>
                <a:lnTo>
                  <a:pt x="154601" y="1106445"/>
                </a:lnTo>
                <a:lnTo>
                  <a:pt x="155481" y="1109099"/>
                </a:lnTo>
                <a:lnTo>
                  <a:pt x="156358" y="1107930"/>
                </a:lnTo>
                <a:lnTo>
                  <a:pt x="160281" y="1064281"/>
                </a:lnTo>
                <a:lnTo>
                  <a:pt x="160975" y="1052974"/>
                </a:lnTo>
                <a:lnTo>
                  <a:pt x="161666" y="1041726"/>
                </a:lnTo>
                <a:lnTo>
                  <a:pt x="165398" y="1000944"/>
                </a:lnTo>
                <a:lnTo>
                  <a:pt x="166113" y="999748"/>
                </a:lnTo>
                <a:lnTo>
                  <a:pt x="166826" y="1001141"/>
                </a:lnTo>
                <a:lnTo>
                  <a:pt x="170392" y="1042269"/>
                </a:lnTo>
                <a:lnTo>
                  <a:pt x="171831" y="1068490"/>
                </a:lnTo>
                <a:lnTo>
                  <a:pt x="172560" y="1081793"/>
                </a:lnTo>
                <a:lnTo>
                  <a:pt x="175700" y="1124473"/>
                </a:lnTo>
                <a:lnTo>
                  <a:pt x="177385" y="1129629"/>
                </a:lnTo>
                <a:lnTo>
                  <a:pt x="178155" y="1127064"/>
                </a:lnTo>
                <a:lnTo>
                  <a:pt x="181835" y="1080159"/>
                </a:lnTo>
                <a:lnTo>
                  <a:pt x="182523" y="1067899"/>
                </a:lnTo>
                <a:lnTo>
                  <a:pt x="183212" y="1055679"/>
                </a:lnTo>
                <a:lnTo>
                  <a:pt x="186181" y="1014911"/>
                </a:lnTo>
                <a:lnTo>
                  <a:pt x="187566" y="1008361"/>
                </a:lnTo>
                <a:lnTo>
                  <a:pt x="188260" y="1008871"/>
                </a:lnTo>
                <a:lnTo>
                  <a:pt x="192426" y="1058328"/>
                </a:lnTo>
                <a:lnTo>
                  <a:pt x="193838" y="1084584"/>
                </a:lnTo>
                <a:lnTo>
                  <a:pt x="194543" y="1097282"/>
                </a:lnTo>
                <a:lnTo>
                  <a:pt x="198361" y="1137801"/>
                </a:lnTo>
                <a:lnTo>
                  <a:pt x="199130" y="1137414"/>
                </a:lnTo>
                <a:lnTo>
                  <a:pt x="202672" y="1098893"/>
                </a:lnTo>
                <a:lnTo>
                  <a:pt x="204773" y="1060488"/>
                </a:lnTo>
                <a:lnTo>
                  <a:pt x="205491" y="1047798"/>
                </a:lnTo>
                <a:lnTo>
                  <a:pt x="209463" y="1009886"/>
                </a:lnTo>
                <a:lnTo>
                  <a:pt x="210165" y="1011261"/>
                </a:lnTo>
                <a:lnTo>
                  <a:pt x="213680" y="1052267"/>
                </a:lnTo>
                <a:lnTo>
                  <a:pt x="215084" y="1077735"/>
                </a:lnTo>
                <a:lnTo>
                  <a:pt x="215818" y="1090941"/>
                </a:lnTo>
                <a:lnTo>
                  <a:pt x="218820" y="1130667"/>
                </a:lnTo>
                <a:lnTo>
                  <a:pt x="220438" y="1135387"/>
                </a:lnTo>
                <a:lnTo>
                  <a:pt x="221245" y="1132510"/>
                </a:lnTo>
                <a:lnTo>
                  <a:pt x="224871" y="1084619"/>
                </a:lnTo>
                <a:lnTo>
                  <a:pt x="226283" y="1058393"/>
                </a:lnTo>
                <a:lnTo>
                  <a:pt x="226990" y="1045763"/>
                </a:lnTo>
                <a:lnTo>
                  <a:pt x="230730" y="1005720"/>
                </a:lnTo>
                <a:lnTo>
                  <a:pt x="231418" y="1005523"/>
                </a:lnTo>
                <a:lnTo>
                  <a:pt x="232104" y="1007789"/>
                </a:lnTo>
                <a:lnTo>
                  <a:pt x="235541" y="1048954"/>
                </a:lnTo>
                <a:lnTo>
                  <a:pt x="236950" y="1073193"/>
                </a:lnTo>
                <a:lnTo>
                  <a:pt x="237658" y="1084938"/>
                </a:lnTo>
                <a:lnTo>
                  <a:pt x="241521" y="1121826"/>
                </a:lnTo>
                <a:lnTo>
                  <a:pt x="242304" y="1120910"/>
                </a:lnTo>
                <a:lnTo>
                  <a:pt x="246049" y="1078507"/>
                </a:lnTo>
                <a:lnTo>
                  <a:pt x="247442" y="1053422"/>
                </a:lnTo>
                <a:lnTo>
                  <a:pt x="248184" y="1040069"/>
                </a:lnTo>
                <a:lnTo>
                  <a:pt x="251322" y="998277"/>
                </a:lnTo>
                <a:lnTo>
                  <a:pt x="253133" y="992812"/>
                </a:lnTo>
                <a:lnTo>
                  <a:pt x="254041" y="996079"/>
                </a:lnTo>
                <a:lnTo>
                  <a:pt x="257828" y="1041259"/>
                </a:lnTo>
                <a:lnTo>
                  <a:pt x="258522" y="1051916"/>
                </a:lnTo>
                <a:lnTo>
                  <a:pt x="259216" y="1062183"/>
                </a:lnTo>
                <a:lnTo>
                  <a:pt x="263031" y="1094008"/>
                </a:lnTo>
                <a:lnTo>
                  <a:pt x="263860" y="1092728"/>
                </a:lnTo>
                <a:lnTo>
                  <a:pt x="267786" y="1048330"/>
                </a:lnTo>
                <a:lnTo>
                  <a:pt x="269214" y="1023499"/>
                </a:lnTo>
                <a:lnTo>
                  <a:pt x="269970" y="1010623"/>
                </a:lnTo>
                <a:lnTo>
                  <a:pt x="273180" y="971086"/>
                </a:lnTo>
                <a:lnTo>
                  <a:pt x="275081" y="966586"/>
                </a:lnTo>
                <a:lnTo>
                  <a:pt x="276031" y="970136"/>
                </a:lnTo>
                <a:lnTo>
                  <a:pt x="279808" y="1009265"/>
                </a:lnTo>
                <a:lnTo>
                  <a:pt x="280489" y="1017600"/>
                </a:lnTo>
                <a:lnTo>
                  <a:pt x="284239" y="1044567"/>
                </a:lnTo>
                <a:lnTo>
                  <a:pt x="285035" y="1043670"/>
                </a:lnTo>
                <a:lnTo>
                  <a:pt x="289061" y="1002219"/>
                </a:lnTo>
                <a:lnTo>
                  <a:pt x="290543" y="977617"/>
                </a:lnTo>
                <a:lnTo>
                  <a:pt x="291283" y="965217"/>
                </a:lnTo>
                <a:lnTo>
                  <a:pt x="294401" y="923582"/>
                </a:lnTo>
                <a:lnTo>
                  <a:pt x="296696" y="912882"/>
                </a:lnTo>
                <a:lnTo>
                  <a:pt x="297460" y="913549"/>
                </a:lnTo>
                <a:lnTo>
                  <a:pt x="301135" y="936490"/>
                </a:lnTo>
                <a:lnTo>
                  <a:pt x="301756" y="941506"/>
                </a:lnTo>
                <a:lnTo>
                  <a:pt x="305160" y="957444"/>
                </a:lnTo>
                <a:lnTo>
                  <a:pt x="305884" y="956474"/>
                </a:lnTo>
                <a:lnTo>
                  <a:pt x="309909" y="918033"/>
                </a:lnTo>
                <a:lnTo>
                  <a:pt x="312248" y="878466"/>
                </a:lnTo>
                <a:lnTo>
                  <a:pt x="313052" y="864492"/>
                </a:lnTo>
                <a:lnTo>
                  <a:pt x="316419" y="816671"/>
                </a:lnTo>
                <a:lnTo>
                  <a:pt x="320636" y="798010"/>
                </a:lnTo>
                <a:lnTo>
                  <a:pt x="321300" y="798425"/>
                </a:lnTo>
                <a:lnTo>
                  <a:pt x="321967" y="799216"/>
                </a:lnTo>
                <a:lnTo>
                  <a:pt x="322634" y="800137"/>
                </a:lnTo>
                <a:lnTo>
                  <a:pt x="323301" y="800920"/>
                </a:lnTo>
                <a:lnTo>
                  <a:pt x="323965" y="801314"/>
                </a:lnTo>
                <a:lnTo>
                  <a:pt x="324632" y="801079"/>
                </a:lnTo>
                <a:lnTo>
                  <a:pt x="325396" y="799767"/>
                </a:lnTo>
                <a:lnTo>
                  <a:pt x="330604" y="747208"/>
                </a:lnTo>
                <a:lnTo>
                  <a:pt x="333326" y="692949"/>
                </a:lnTo>
                <a:lnTo>
                  <a:pt x="334203" y="674093"/>
                </a:lnTo>
                <a:lnTo>
                  <a:pt x="335078" y="655380"/>
                </a:lnTo>
                <a:lnTo>
                  <a:pt x="337737" y="603712"/>
                </a:lnTo>
                <a:lnTo>
                  <a:pt x="340980" y="557895"/>
                </a:lnTo>
                <a:lnTo>
                  <a:pt x="344322" y="525034"/>
                </a:lnTo>
                <a:lnTo>
                  <a:pt x="345310" y="515180"/>
                </a:lnTo>
                <a:lnTo>
                  <a:pt x="348359" y="475397"/>
                </a:lnTo>
                <a:lnTo>
                  <a:pt x="350500" y="434833"/>
                </a:lnTo>
                <a:lnTo>
                  <a:pt x="352619" y="384310"/>
                </a:lnTo>
                <a:lnTo>
                  <a:pt x="354722" y="327737"/>
                </a:lnTo>
                <a:lnTo>
                  <a:pt x="355775" y="298683"/>
                </a:lnTo>
                <a:lnTo>
                  <a:pt x="356717" y="273040"/>
                </a:lnTo>
                <a:lnTo>
                  <a:pt x="358607" y="224879"/>
                </a:lnTo>
                <a:lnTo>
                  <a:pt x="360697" y="179173"/>
                </a:lnTo>
                <a:lnTo>
                  <a:pt x="362992" y="140213"/>
                </a:lnTo>
                <a:lnTo>
                  <a:pt x="366291" y="101340"/>
                </a:lnTo>
                <a:lnTo>
                  <a:pt x="370198" y="66582"/>
                </a:lnTo>
                <a:lnTo>
                  <a:pt x="371076" y="58957"/>
                </a:lnTo>
                <a:lnTo>
                  <a:pt x="376562" y="18912"/>
                </a:lnTo>
                <a:lnTo>
                  <a:pt x="378257" y="15675"/>
                </a:lnTo>
                <a:lnTo>
                  <a:pt x="378821" y="16326"/>
                </a:lnTo>
                <a:lnTo>
                  <a:pt x="383441" y="61238"/>
                </a:lnTo>
                <a:lnTo>
                  <a:pt x="385852" y="111030"/>
                </a:lnTo>
                <a:lnTo>
                  <a:pt x="387510" y="151631"/>
                </a:lnTo>
                <a:lnTo>
                  <a:pt x="389216" y="195150"/>
                </a:lnTo>
                <a:lnTo>
                  <a:pt x="390069" y="216512"/>
                </a:lnTo>
                <a:lnTo>
                  <a:pt x="391981" y="261179"/>
                </a:lnTo>
                <a:lnTo>
                  <a:pt x="393890" y="299366"/>
                </a:lnTo>
                <a:lnTo>
                  <a:pt x="396681" y="343240"/>
                </a:lnTo>
                <a:lnTo>
                  <a:pt x="398542" y="367636"/>
                </a:lnTo>
                <a:lnTo>
                  <a:pt x="399470" y="379680"/>
                </a:lnTo>
                <a:lnTo>
                  <a:pt x="402302" y="421307"/>
                </a:lnTo>
                <a:lnTo>
                  <a:pt x="405221" y="478599"/>
                </a:lnTo>
                <a:lnTo>
                  <a:pt x="407605" y="535745"/>
                </a:lnTo>
                <a:lnTo>
                  <a:pt x="408801" y="565765"/>
                </a:lnTo>
                <a:lnTo>
                  <a:pt x="409992" y="595186"/>
                </a:lnTo>
                <a:lnTo>
                  <a:pt x="411965" y="639169"/>
                </a:lnTo>
                <a:lnTo>
                  <a:pt x="414754" y="684039"/>
                </a:lnTo>
                <a:lnTo>
                  <a:pt x="420473" y="712747"/>
                </a:lnTo>
                <a:lnTo>
                  <a:pt x="421194" y="714167"/>
                </a:lnTo>
                <a:lnTo>
                  <a:pt x="426334" y="752217"/>
                </a:lnTo>
                <a:lnTo>
                  <a:pt x="429212" y="801417"/>
                </a:lnTo>
                <a:lnTo>
                  <a:pt x="430155" y="819809"/>
                </a:lnTo>
                <a:lnTo>
                  <a:pt x="431100" y="838119"/>
                </a:lnTo>
                <a:lnTo>
                  <a:pt x="433675" y="881396"/>
                </a:lnTo>
                <a:lnTo>
                  <a:pt x="437595" y="907782"/>
                </a:lnTo>
                <a:lnTo>
                  <a:pt x="438146" y="907147"/>
                </a:lnTo>
                <a:lnTo>
                  <a:pt x="441470" y="889379"/>
                </a:lnTo>
                <a:lnTo>
                  <a:pt x="442026" y="885608"/>
                </a:lnTo>
                <a:lnTo>
                  <a:pt x="445528" y="874111"/>
                </a:lnTo>
                <a:lnTo>
                  <a:pt x="446589" y="877967"/>
                </a:lnTo>
                <a:lnTo>
                  <a:pt x="450417" y="924397"/>
                </a:lnTo>
                <a:lnTo>
                  <a:pt x="452132" y="954984"/>
                </a:lnTo>
                <a:lnTo>
                  <a:pt x="452912" y="968929"/>
                </a:lnTo>
                <a:lnTo>
                  <a:pt x="456036" y="1011298"/>
                </a:lnTo>
                <a:lnTo>
                  <a:pt x="458350" y="1019093"/>
                </a:lnTo>
                <a:lnTo>
                  <a:pt x="459124" y="1016623"/>
                </a:lnTo>
                <a:lnTo>
                  <a:pt x="463390" y="973562"/>
                </a:lnTo>
                <a:lnTo>
                  <a:pt x="464041" y="965983"/>
                </a:lnTo>
                <a:lnTo>
                  <a:pt x="467702" y="944800"/>
                </a:lnTo>
                <a:lnTo>
                  <a:pt x="468461" y="947135"/>
                </a:lnTo>
                <a:lnTo>
                  <a:pt x="472238" y="993344"/>
                </a:lnTo>
                <a:lnTo>
                  <a:pt x="473744" y="1021021"/>
                </a:lnTo>
                <a:lnTo>
                  <a:pt x="474492" y="1034669"/>
                </a:lnTo>
                <a:lnTo>
                  <a:pt x="477775" y="1077670"/>
                </a:lnTo>
                <a:lnTo>
                  <a:pt x="479555" y="1081709"/>
                </a:lnTo>
                <a:lnTo>
                  <a:pt x="480400" y="1078218"/>
                </a:lnTo>
                <a:lnTo>
                  <a:pt x="483615" y="1040158"/>
                </a:lnTo>
                <a:lnTo>
                  <a:pt x="484979" y="1018669"/>
                </a:lnTo>
                <a:lnTo>
                  <a:pt x="485662" y="1008450"/>
                </a:lnTo>
                <a:lnTo>
                  <a:pt x="489396" y="978981"/>
                </a:lnTo>
                <a:lnTo>
                  <a:pt x="490122" y="980757"/>
                </a:lnTo>
                <a:lnTo>
                  <a:pt x="493745" y="1025570"/>
                </a:lnTo>
                <a:lnTo>
                  <a:pt x="495203" y="1053592"/>
                </a:lnTo>
                <a:lnTo>
                  <a:pt x="495940" y="1067699"/>
                </a:lnTo>
                <a:lnTo>
                  <a:pt x="499121" y="1112723"/>
                </a:lnTo>
                <a:lnTo>
                  <a:pt x="500838" y="1117769"/>
                </a:lnTo>
                <a:lnTo>
                  <a:pt x="501623" y="1114778"/>
                </a:lnTo>
                <a:lnTo>
                  <a:pt x="505355" y="1064740"/>
                </a:lnTo>
                <a:lnTo>
                  <a:pt x="506040" y="1052237"/>
                </a:lnTo>
                <a:lnTo>
                  <a:pt x="506729" y="1039920"/>
                </a:lnTo>
                <a:lnTo>
                  <a:pt x="509699" y="1000558"/>
                </a:lnTo>
                <a:lnTo>
                  <a:pt x="511108" y="995790"/>
                </a:lnTo>
                <a:lnTo>
                  <a:pt x="511810" y="997540"/>
                </a:lnTo>
                <a:lnTo>
                  <a:pt x="515328" y="1042493"/>
                </a:lnTo>
                <a:lnTo>
                  <a:pt x="516759" y="1070915"/>
                </a:lnTo>
                <a:lnTo>
                  <a:pt x="517472" y="1085162"/>
                </a:lnTo>
                <a:lnTo>
                  <a:pt x="520542" y="1130959"/>
                </a:lnTo>
                <a:lnTo>
                  <a:pt x="522086" y="1137203"/>
                </a:lnTo>
                <a:lnTo>
                  <a:pt x="522847" y="1135245"/>
                </a:lnTo>
                <a:lnTo>
                  <a:pt x="526376" y="1089328"/>
                </a:lnTo>
                <a:lnTo>
                  <a:pt x="527769" y="1062181"/>
                </a:lnTo>
                <a:lnTo>
                  <a:pt x="528490" y="1048311"/>
                </a:lnTo>
                <a:lnTo>
                  <a:pt x="531635" y="1006269"/>
                </a:lnTo>
                <a:lnTo>
                  <a:pt x="532483" y="1003139"/>
                </a:lnTo>
                <a:lnTo>
                  <a:pt x="533334" y="1004209"/>
                </a:lnTo>
                <a:lnTo>
                  <a:pt x="536614" y="1043595"/>
                </a:lnTo>
                <a:lnTo>
                  <a:pt x="538731" y="1085813"/>
                </a:lnTo>
                <a:lnTo>
                  <a:pt x="539438" y="1099668"/>
                </a:lnTo>
                <a:lnTo>
                  <a:pt x="542478" y="1140756"/>
                </a:lnTo>
                <a:lnTo>
                  <a:pt x="543231" y="1143840"/>
                </a:lnTo>
                <a:lnTo>
                  <a:pt x="543987" y="1143573"/>
                </a:lnTo>
                <a:lnTo>
                  <a:pt x="547481" y="1103069"/>
                </a:lnTo>
                <a:lnTo>
                  <a:pt x="549574" y="1061341"/>
                </a:lnTo>
                <a:lnTo>
                  <a:pt x="550292" y="1047364"/>
                </a:lnTo>
                <a:lnTo>
                  <a:pt x="553421" y="1006417"/>
                </a:lnTo>
                <a:lnTo>
                  <a:pt x="554225" y="1003893"/>
                </a:lnTo>
                <a:lnTo>
                  <a:pt x="555103" y="1005413"/>
                </a:lnTo>
                <a:lnTo>
                  <a:pt x="558426" y="1046832"/>
                </a:lnTo>
                <a:lnTo>
                  <a:pt x="559828" y="1074187"/>
                </a:lnTo>
                <a:lnTo>
                  <a:pt x="560527" y="1088018"/>
                </a:lnTo>
                <a:lnTo>
                  <a:pt x="563502" y="1133024"/>
                </a:lnTo>
                <a:lnTo>
                  <a:pt x="565049" y="1140225"/>
                </a:lnTo>
                <a:lnTo>
                  <a:pt x="565824" y="1138599"/>
                </a:lnTo>
                <a:lnTo>
                  <a:pt x="569229" y="1095490"/>
                </a:lnTo>
                <a:lnTo>
                  <a:pt x="570646" y="1067219"/>
                </a:lnTo>
                <a:lnTo>
                  <a:pt x="571356" y="1052942"/>
                </a:lnTo>
                <a:lnTo>
                  <a:pt x="573605" y="1014827"/>
                </a:lnTo>
                <a:lnTo>
                  <a:pt x="575833" y="998666"/>
                </a:lnTo>
                <a:lnTo>
                  <a:pt x="576521" y="999214"/>
                </a:lnTo>
                <a:lnTo>
                  <a:pt x="580647" y="1049472"/>
                </a:lnTo>
                <a:lnTo>
                  <a:pt x="581357" y="1062691"/>
                </a:lnTo>
                <a:lnTo>
                  <a:pt x="582067" y="1075850"/>
                </a:lnTo>
                <a:lnTo>
                  <a:pt x="585099" y="1118594"/>
                </a:lnTo>
                <a:lnTo>
                  <a:pt x="586711" y="1124610"/>
                </a:lnTo>
                <a:lnTo>
                  <a:pt x="587477" y="1122467"/>
                </a:lnTo>
                <a:lnTo>
                  <a:pt x="591171" y="1073598"/>
                </a:lnTo>
                <a:lnTo>
                  <a:pt x="592569" y="1046243"/>
                </a:lnTo>
                <a:lnTo>
                  <a:pt x="593317" y="1031909"/>
                </a:lnTo>
                <a:lnTo>
                  <a:pt x="596460" y="989294"/>
                </a:lnTo>
                <a:lnTo>
                  <a:pt x="597356" y="985261"/>
                </a:lnTo>
                <a:lnTo>
                  <a:pt x="598255" y="985544"/>
                </a:lnTo>
                <a:lnTo>
                  <a:pt x="602124" y="1027220"/>
                </a:lnTo>
                <a:lnTo>
                  <a:pt x="602818" y="1038681"/>
                </a:lnTo>
                <a:lnTo>
                  <a:pt x="603515" y="1050163"/>
                </a:lnTo>
                <a:lnTo>
                  <a:pt x="607265" y="1092597"/>
                </a:lnTo>
                <a:lnTo>
                  <a:pt x="608053" y="1094042"/>
                </a:lnTo>
                <a:lnTo>
                  <a:pt x="608871" y="1092208"/>
                </a:lnTo>
                <a:lnTo>
                  <a:pt x="612762" y="1043568"/>
                </a:lnTo>
                <a:lnTo>
                  <a:pt x="614193" y="1016844"/>
                </a:lnTo>
                <a:lnTo>
                  <a:pt x="614946" y="1003039"/>
                </a:lnTo>
                <a:lnTo>
                  <a:pt x="618156" y="961326"/>
                </a:lnTo>
                <a:lnTo>
                  <a:pt x="620043" y="957060"/>
                </a:lnTo>
                <a:lnTo>
                  <a:pt x="620988" y="961048"/>
                </a:lnTo>
                <a:lnTo>
                  <a:pt x="624730" y="1002759"/>
                </a:lnTo>
                <a:lnTo>
                  <a:pt x="625408" y="1011655"/>
                </a:lnTo>
                <a:lnTo>
                  <a:pt x="629161" y="1040185"/>
                </a:lnTo>
                <a:lnTo>
                  <a:pt x="629960" y="1039118"/>
                </a:lnTo>
                <a:lnTo>
                  <a:pt x="633972" y="994621"/>
                </a:lnTo>
                <a:lnTo>
                  <a:pt x="635449" y="968251"/>
                </a:lnTo>
                <a:lnTo>
                  <a:pt x="636192" y="954962"/>
                </a:lnTo>
                <a:lnTo>
                  <a:pt x="639315" y="910339"/>
                </a:lnTo>
                <a:lnTo>
                  <a:pt x="641610" y="898794"/>
                </a:lnTo>
                <a:lnTo>
                  <a:pt x="642377" y="899472"/>
                </a:lnTo>
                <a:lnTo>
                  <a:pt x="646054" y="923582"/>
                </a:lnTo>
                <a:lnTo>
                  <a:pt x="646670" y="928811"/>
                </a:lnTo>
                <a:lnTo>
                  <a:pt x="650066" y="945170"/>
                </a:lnTo>
                <a:lnTo>
                  <a:pt x="650787" y="944028"/>
                </a:lnTo>
                <a:lnTo>
                  <a:pt x="654829" y="902204"/>
                </a:lnTo>
                <a:lnTo>
                  <a:pt x="657178" y="859564"/>
                </a:lnTo>
                <a:lnTo>
                  <a:pt x="657982" y="844550"/>
                </a:lnTo>
                <a:lnTo>
                  <a:pt x="660399" y="805056"/>
                </a:lnTo>
                <a:lnTo>
                  <a:pt x="665601" y="772563"/>
                </a:lnTo>
                <a:lnTo>
                  <a:pt x="666276" y="772828"/>
                </a:lnTo>
                <a:lnTo>
                  <a:pt x="666951" y="773465"/>
                </a:lnTo>
                <a:lnTo>
                  <a:pt x="667624" y="774199"/>
                </a:lnTo>
                <a:lnTo>
                  <a:pt x="668299" y="774742"/>
                </a:lnTo>
                <a:lnTo>
                  <a:pt x="674776" y="728047"/>
                </a:lnTo>
                <a:lnTo>
                  <a:pt x="677602" y="670688"/>
                </a:lnTo>
                <a:lnTo>
                  <a:pt x="679352" y="630300"/>
                </a:lnTo>
                <a:lnTo>
                  <a:pt x="680227" y="610297"/>
                </a:lnTo>
                <a:lnTo>
                  <a:pt x="682019" y="572145"/>
                </a:lnTo>
                <a:lnTo>
                  <a:pt x="684784" y="525050"/>
                </a:lnTo>
                <a:lnTo>
                  <a:pt x="688683" y="480246"/>
                </a:lnTo>
                <a:lnTo>
                  <a:pt x="689657" y="470113"/>
                </a:lnTo>
                <a:lnTo>
                  <a:pt x="693621" y="415429"/>
                </a:lnTo>
                <a:lnTo>
                  <a:pt x="695638" y="374024"/>
                </a:lnTo>
                <a:lnTo>
                  <a:pt x="697822" y="319254"/>
                </a:lnTo>
                <a:lnTo>
                  <a:pt x="700003" y="258644"/>
                </a:lnTo>
                <a:lnTo>
                  <a:pt x="700948" y="232422"/>
                </a:lnTo>
                <a:lnTo>
                  <a:pt x="702836" y="182896"/>
                </a:lnTo>
                <a:lnTo>
                  <a:pt x="704879" y="137173"/>
                </a:lnTo>
                <a:lnTo>
                  <a:pt x="708176" y="86572"/>
                </a:lnTo>
                <a:lnTo>
                  <a:pt x="714667" y="47734"/>
                </a:lnTo>
                <a:lnTo>
                  <a:pt x="721165" y="32252"/>
                </a:lnTo>
                <a:lnTo>
                  <a:pt x="722010" y="33497"/>
                </a:lnTo>
                <a:lnTo>
                  <a:pt x="727162" y="82762"/>
                </a:lnTo>
                <a:lnTo>
                  <a:pt x="729754" y="137710"/>
                </a:lnTo>
                <a:lnTo>
                  <a:pt x="731473" y="182075"/>
                </a:lnTo>
                <a:lnTo>
                  <a:pt x="733245" y="230265"/>
                </a:lnTo>
                <a:lnTo>
                  <a:pt x="734130" y="254097"/>
                </a:lnTo>
                <a:lnTo>
                  <a:pt x="736036" y="302196"/>
                </a:lnTo>
                <a:lnTo>
                  <a:pt x="738075" y="345848"/>
                </a:lnTo>
                <a:lnTo>
                  <a:pt x="740856" y="390469"/>
                </a:lnTo>
                <a:lnTo>
                  <a:pt x="743493" y="422352"/>
                </a:lnTo>
                <a:lnTo>
                  <a:pt x="744374" y="432574"/>
                </a:lnTo>
                <a:lnTo>
                  <a:pt x="748037" y="484906"/>
                </a:lnTo>
                <a:lnTo>
                  <a:pt x="751107" y="548418"/>
                </a:lnTo>
                <a:lnTo>
                  <a:pt x="753434" y="604959"/>
                </a:lnTo>
                <a:lnTo>
                  <a:pt x="754601" y="633168"/>
                </a:lnTo>
                <a:lnTo>
                  <a:pt x="756526" y="675499"/>
                </a:lnTo>
                <a:lnTo>
                  <a:pt x="759263" y="718608"/>
                </a:lnTo>
                <a:lnTo>
                  <a:pt x="764933" y="740804"/>
                </a:lnTo>
                <a:lnTo>
                  <a:pt x="765624" y="740899"/>
                </a:lnTo>
                <a:lnTo>
                  <a:pt x="772218" y="790736"/>
                </a:lnTo>
                <a:lnTo>
                  <a:pt x="774998" y="842612"/>
                </a:lnTo>
                <a:lnTo>
                  <a:pt x="775838" y="858979"/>
                </a:lnTo>
                <a:lnTo>
                  <a:pt x="778354" y="901494"/>
                </a:lnTo>
                <a:lnTo>
                  <a:pt x="782277" y="926676"/>
                </a:lnTo>
                <a:lnTo>
                  <a:pt x="782855" y="925523"/>
                </a:lnTo>
                <a:lnTo>
                  <a:pt x="786316" y="902652"/>
                </a:lnTo>
                <a:lnTo>
                  <a:pt x="786945" y="897592"/>
                </a:lnTo>
                <a:lnTo>
                  <a:pt x="787577" y="892968"/>
                </a:lnTo>
                <a:lnTo>
                  <a:pt x="788209" y="889050"/>
                </a:lnTo>
                <a:lnTo>
                  <a:pt x="788841" y="886088"/>
                </a:lnTo>
                <a:lnTo>
                  <a:pt x="789694" y="883963"/>
                </a:lnTo>
                <a:lnTo>
                  <a:pt x="790550" y="884414"/>
                </a:lnTo>
                <a:lnTo>
                  <a:pt x="794662" y="925493"/>
                </a:lnTo>
                <a:lnTo>
                  <a:pt x="797000" y="967890"/>
                </a:lnTo>
                <a:lnTo>
                  <a:pt x="797767" y="981880"/>
                </a:lnTo>
                <a:lnTo>
                  <a:pt x="801106" y="1025864"/>
                </a:lnTo>
                <a:lnTo>
                  <a:pt x="802616" y="1031159"/>
                </a:lnTo>
                <a:lnTo>
                  <a:pt x="803272" y="1030208"/>
                </a:lnTo>
                <a:lnTo>
                  <a:pt x="807891" y="983576"/>
                </a:lnTo>
                <a:lnTo>
                  <a:pt x="808580" y="974639"/>
                </a:lnTo>
                <a:lnTo>
                  <a:pt x="812446" y="948175"/>
                </a:lnTo>
                <a:lnTo>
                  <a:pt x="813280" y="950740"/>
                </a:lnTo>
                <a:lnTo>
                  <a:pt x="817006" y="998296"/>
                </a:lnTo>
                <a:lnTo>
                  <a:pt x="818461" y="1026145"/>
                </a:lnTo>
                <a:lnTo>
                  <a:pt x="819190" y="1039977"/>
                </a:lnTo>
                <a:lnTo>
                  <a:pt x="822298" y="1083896"/>
                </a:lnTo>
                <a:lnTo>
                  <a:pt x="823602" y="1089937"/>
                </a:lnTo>
                <a:lnTo>
                  <a:pt x="824255" y="1089624"/>
                </a:lnTo>
                <a:lnTo>
                  <a:pt x="828200" y="1047696"/>
                </a:lnTo>
                <a:lnTo>
                  <a:pt x="828880" y="1036262"/>
                </a:lnTo>
                <a:lnTo>
                  <a:pt x="829566" y="1024755"/>
                </a:lnTo>
                <a:lnTo>
                  <a:pt x="832479" y="985944"/>
                </a:lnTo>
                <a:lnTo>
                  <a:pt x="833942" y="979329"/>
                </a:lnTo>
                <a:lnTo>
                  <a:pt x="834663" y="980225"/>
                </a:lnTo>
                <a:lnTo>
                  <a:pt x="838265" y="1023048"/>
                </a:lnTo>
                <a:lnTo>
                  <a:pt x="840444" y="1066468"/>
                </a:lnTo>
                <a:lnTo>
                  <a:pt x="841173" y="1080594"/>
                </a:lnTo>
                <a:lnTo>
                  <a:pt x="844396" y="1121599"/>
                </a:lnTo>
                <a:lnTo>
                  <a:pt x="845228" y="1123730"/>
                </a:lnTo>
                <a:lnTo>
                  <a:pt x="846003" y="1122177"/>
                </a:lnTo>
                <a:lnTo>
                  <a:pt x="849691" y="1075294"/>
                </a:lnTo>
                <a:lnTo>
                  <a:pt x="851052" y="1049324"/>
                </a:lnTo>
                <a:lnTo>
                  <a:pt x="851786" y="1035670"/>
                </a:lnTo>
                <a:lnTo>
                  <a:pt x="855377" y="994937"/>
                </a:lnTo>
                <a:lnTo>
                  <a:pt x="856073" y="994667"/>
                </a:lnTo>
                <a:lnTo>
                  <a:pt x="856767" y="997219"/>
                </a:lnTo>
                <a:lnTo>
                  <a:pt x="860248" y="1046065"/>
                </a:lnTo>
                <a:lnTo>
                  <a:pt x="861654" y="1075370"/>
                </a:lnTo>
                <a:lnTo>
                  <a:pt x="862359" y="1089889"/>
                </a:lnTo>
                <a:lnTo>
                  <a:pt x="864635" y="1128015"/>
                </a:lnTo>
                <a:lnTo>
                  <a:pt x="866930" y="1141326"/>
                </a:lnTo>
                <a:lnTo>
                  <a:pt x="867697" y="1138796"/>
                </a:lnTo>
                <a:lnTo>
                  <a:pt x="871069" y="1092453"/>
                </a:lnTo>
                <a:lnTo>
                  <a:pt x="872486" y="1063560"/>
                </a:lnTo>
                <a:lnTo>
                  <a:pt x="873194" y="1049286"/>
                </a:lnTo>
                <a:lnTo>
                  <a:pt x="876255" y="1005124"/>
                </a:lnTo>
                <a:lnTo>
                  <a:pt x="877041" y="1001258"/>
                </a:lnTo>
                <a:lnTo>
                  <a:pt x="877908" y="1001260"/>
                </a:lnTo>
                <a:lnTo>
                  <a:pt x="881218" y="1039704"/>
                </a:lnTo>
                <a:lnTo>
                  <a:pt x="883318" y="1082908"/>
                </a:lnTo>
                <a:lnTo>
                  <a:pt x="884058" y="1098163"/>
                </a:lnTo>
                <a:lnTo>
                  <a:pt x="887055" y="1142258"/>
                </a:lnTo>
                <a:lnTo>
                  <a:pt x="888610" y="1146705"/>
                </a:lnTo>
                <a:lnTo>
                  <a:pt x="889387" y="1143368"/>
                </a:lnTo>
                <a:lnTo>
                  <a:pt x="892217" y="1104542"/>
                </a:lnTo>
                <a:lnTo>
                  <a:pt x="894326" y="1060912"/>
                </a:lnTo>
                <a:lnTo>
                  <a:pt x="895025" y="1046632"/>
                </a:lnTo>
                <a:lnTo>
                  <a:pt x="898065" y="1004227"/>
                </a:lnTo>
                <a:lnTo>
                  <a:pt x="899439" y="1001069"/>
                </a:lnTo>
                <a:lnTo>
                  <a:pt x="900128" y="1003798"/>
                </a:lnTo>
                <a:lnTo>
                  <a:pt x="903567" y="1052637"/>
                </a:lnTo>
                <a:lnTo>
                  <a:pt x="904987" y="1081714"/>
                </a:lnTo>
                <a:lnTo>
                  <a:pt x="905698" y="1095876"/>
                </a:lnTo>
                <a:lnTo>
                  <a:pt x="908784" y="1138357"/>
                </a:lnTo>
                <a:lnTo>
                  <a:pt x="909575" y="1141462"/>
                </a:lnTo>
                <a:lnTo>
                  <a:pt x="910312" y="1140984"/>
                </a:lnTo>
                <a:lnTo>
                  <a:pt x="913884" y="1097249"/>
                </a:lnTo>
                <a:lnTo>
                  <a:pt x="915984" y="1053887"/>
                </a:lnTo>
                <a:lnTo>
                  <a:pt x="916718" y="1039151"/>
                </a:lnTo>
                <a:lnTo>
                  <a:pt x="919931" y="996940"/>
                </a:lnTo>
                <a:lnTo>
                  <a:pt x="920803" y="994727"/>
                </a:lnTo>
                <a:lnTo>
                  <a:pt x="921675" y="996973"/>
                </a:lnTo>
                <a:lnTo>
                  <a:pt x="924867" y="1037096"/>
                </a:lnTo>
                <a:lnTo>
                  <a:pt x="926265" y="1063539"/>
                </a:lnTo>
                <a:lnTo>
                  <a:pt x="926962" y="1076771"/>
                </a:lnTo>
                <a:lnTo>
                  <a:pt x="929951" y="1118921"/>
                </a:lnTo>
                <a:lnTo>
                  <a:pt x="931490" y="1124320"/>
                </a:lnTo>
                <a:lnTo>
                  <a:pt x="932262" y="1121952"/>
                </a:lnTo>
                <a:lnTo>
                  <a:pt x="935874" y="1072670"/>
                </a:lnTo>
                <a:lnTo>
                  <a:pt x="937297" y="1043986"/>
                </a:lnTo>
                <a:lnTo>
                  <a:pt x="938029" y="1029442"/>
                </a:lnTo>
                <a:lnTo>
                  <a:pt x="941204" y="984618"/>
                </a:lnTo>
                <a:lnTo>
                  <a:pt x="942910" y="980344"/>
                </a:lnTo>
                <a:lnTo>
                  <a:pt x="943769" y="984051"/>
                </a:lnTo>
                <a:lnTo>
                  <a:pt x="947030" y="1025557"/>
                </a:lnTo>
                <a:lnTo>
                  <a:pt x="947716" y="1037196"/>
                </a:lnTo>
                <a:lnTo>
                  <a:pt x="948404" y="1048754"/>
                </a:lnTo>
                <a:lnTo>
                  <a:pt x="952074" y="1089987"/>
                </a:lnTo>
                <a:lnTo>
                  <a:pt x="952902" y="1091207"/>
                </a:lnTo>
                <a:lnTo>
                  <a:pt x="953729" y="1088831"/>
                </a:lnTo>
                <a:lnTo>
                  <a:pt x="957517" y="1039175"/>
                </a:lnTo>
                <a:lnTo>
                  <a:pt x="958969" y="1011223"/>
                </a:lnTo>
                <a:lnTo>
                  <a:pt x="959712" y="997267"/>
                </a:lnTo>
                <a:lnTo>
                  <a:pt x="962933" y="954234"/>
                </a:lnTo>
                <a:lnTo>
                  <a:pt x="964669" y="949560"/>
                </a:lnTo>
                <a:lnTo>
                  <a:pt x="965335" y="951536"/>
                </a:lnTo>
                <a:lnTo>
                  <a:pt x="969353" y="993925"/>
                </a:lnTo>
                <a:lnTo>
                  <a:pt x="970020" y="1002834"/>
                </a:lnTo>
                <a:lnTo>
                  <a:pt x="973767" y="1033141"/>
                </a:lnTo>
                <a:lnTo>
                  <a:pt x="974677" y="1032179"/>
                </a:lnTo>
                <a:lnTo>
                  <a:pt x="978789" y="984842"/>
                </a:lnTo>
                <a:lnTo>
                  <a:pt x="980306" y="956877"/>
                </a:lnTo>
                <a:lnTo>
                  <a:pt x="981062" y="942943"/>
                </a:lnTo>
                <a:lnTo>
                  <a:pt x="984291" y="896769"/>
                </a:lnTo>
                <a:lnTo>
                  <a:pt x="986608" y="886420"/>
                </a:lnTo>
                <a:lnTo>
                  <a:pt x="987213" y="887122"/>
                </a:lnTo>
                <a:lnTo>
                  <a:pt x="990833" y="910390"/>
                </a:lnTo>
                <a:lnTo>
                  <a:pt x="991462" y="915582"/>
                </a:lnTo>
                <a:lnTo>
                  <a:pt x="994924" y="930480"/>
                </a:lnTo>
                <a:lnTo>
                  <a:pt x="995709" y="928477"/>
                </a:lnTo>
                <a:lnTo>
                  <a:pt x="999770" y="881682"/>
                </a:lnTo>
                <a:lnTo>
                  <a:pt x="1002135" y="836615"/>
                </a:lnTo>
                <a:lnTo>
                  <a:pt x="1002923" y="821407"/>
                </a:lnTo>
                <a:lnTo>
                  <a:pt x="1005413" y="779958"/>
                </a:lnTo>
                <a:lnTo>
                  <a:pt x="1011304" y="746955"/>
                </a:lnTo>
                <a:lnTo>
                  <a:pt x="1012149" y="747176"/>
                </a:lnTo>
                <a:lnTo>
                  <a:pt x="1012991" y="747235"/>
                </a:lnTo>
                <a:lnTo>
                  <a:pt x="1019231" y="699512"/>
                </a:lnTo>
                <a:lnTo>
                  <a:pt x="1021383" y="656168"/>
                </a:lnTo>
                <a:lnTo>
                  <a:pt x="1023348" y="609492"/>
                </a:lnTo>
                <a:lnTo>
                  <a:pt x="1024334" y="585479"/>
                </a:lnTo>
                <a:lnTo>
                  <a:pt x="1025214" y="564466"/>
                </a:lnTo>
                <a:lnTo>
                  <a:pt x="1026971" y="525458"/>
                </a:lnTo>
                <a:lnTo>
                  <a:pt x="1030057" y="471485"/>
                </a:lnTo>
                <a:lnTo>
                  <a:pt x="1033308" y="431710"/>
                </a:lnTo>
                <a:lnTo>
                  <a:pt x="1034350" y="419917"/>
                </a:lnTo>
                <a:lnTo>
                  <a:pt x="1037423" y="378039"/>
                </a:lnTo>
                <a:lnTo>
                  <a:pt x="1040401" y="318795"/>
                </a:lnTo>
                <a:lnTo>
                  <a:pt x="1042582" y="263695"/>
                </a:lnTo>
                <a:lnTo>
                  <a:pt x="1044764" y="203804"/>
                </a:lnTo>
                <a:lnTo>
                  <a:pt x="1045709" y="178225"/>
                </a:lnTo>
                <a:lnTo>
                  <a:pt x="1047596" y="130839"/>
                </a:lnTo>
                <a:lnTo>
                  <a:pt x="1049696" y="87965"/>
                </a:lnTo>
                <a:lnTo>
                  <a:pt x="1053149" y="46511"/>
                </a:lnTo>
                <a:lnTo>
                  <a:pt x="1056765" y="36232"/>
                </a:lnTo>
                <a:lnTo>
                  <a:pt x="1057488" y="36642"/>
                </a:lnTo>
                <a:lnTo>
                  <a:pt x="1068984" y="82889"/>
                </a:lnTo>
                <a:lnTo>
                  <a:pt x="1072165" y="134554"/>
                </a:lnTo>
                <a:lnTo>
                  <a:pt x="1074068" y="178419"/>
                </a:lnTo>
                <a:lnTo>
                  <a:pt x="1075974" y="229148"/>
                </a:lnTo>
                <a:lnTo>
                  <a:pt x="1076887" y="254645"/>
                </a:lnTo>
                <a:lnTo>
                  <a:pt x="1077802" y="280203"/>
                </a:lnTo>
                <a:lnTo>
                  <a:pt x="1079627" y="329368"/>
                </a:lnTo>
                <a:lnTo>
                  <a:pt x="1081749" y="379440"/>
                </a:lnTo>
                <a:lnTo>
                  <a:pt x="1083872" y="418696"/>
                </a:lnTo>
                <a:lnTo>
                  <a:pt x="1087309" y="462470"/>
                </a:lnTo>
                <a:lnTo>
                  <a:pt x="1088167" y="471420"/>
                </a:lnTo>
                <a:lnTo>
                  <a:pt x="1089028" y="480400"/>
                </a:lnTo>
                <a:lnTo>
                  <a:pt x="1092595" y="526481"/>
                </a:lnTo>
                <a:lnTo>
                  <a:pt x="1095616" y="584559"/>
                </a:lnTo>
                <a:lnTo>
                  <a:pt x="1097960" y="638711"/>
                </a:lnTo>
                <a:lnTo>
                  <a:pt x="1099131" y="666071"/>
                </a:lnTo>
                <a:lnTo>
                  <a:pt x="1101024" y="706502"/>
                </a:lnTo>
                <a:lnTo>
                  <a:pt x="1103729" y="748302"/>
                </a:lnTo>
                <a:lnTo>
                  <a:pt x="1107790" y="768489"/>
                </a:lnTo>
                <a:lnTo>
                  <a:pt x="1108603" y="768192"/>
                </a:lnTo>
                <a:lnTo>
                  <a:pt x="1109415" y="767412"/>
                </a:lnTo>
                <a:lnTo>
                  <a:pt x="1110088" y="766756"/>
                </a:lnTo>
                <a:lnTo>
                  <a:pt x="1110763" y="766391"/>
                </a:lnTo>
                <a:lnTo>
                  <a:pt x="1117248" y="816223"/>
                </a:lnTo>
                <a:lnTo>
                  <a:pt x="1119907" y="865178"/>
                </a:lnTo>
                <a:lnTo>
                  <a:pt x="1120739" y="880850"/>
                </a:lnTo>
                <a:lnTo>
                  <a:pt x="1123374" y="922591"/>
                </a:lnTo>
                <a:lnTo>
                  <a:pt x="1126298" y="942124"/>
                </a:lnTo>
                <a:lnTo>
                  <a:pt x="1126892" y="942062"/>
                </a:lnTo>
                <a:lnTo>
                  <a:pt x="1131058" y="915601"/>
                </a:lnTo>
                <a:lnTo>
                  <a:pt x="1131700" y="910136"/>
                </a:lnTo>
                <a:lnTo>
                  <a:pt x="1132345" y="905152"/>
                </a:lnTo>
                <a:lnTo>
                  <a:pt x="1132988" y="900940"/>
                </a:lnTo>
                <a:lnTo>
                  <a:pt x="1133631" y="897754"/>
                </a:lnTo>
                <a:lnTo>
                  <a:pt x="1134511" y="895451"/>
                </a:lnTo>
                <a:lnTo>
                  <a:pt x="1135394" y="895951"/>
                </a:lnTo>
                <a:lnTo>
                  <a:pt x="1139549" y="938264"/>
                </a:lnTo>
                <a:lnTo>
                  <a:pt x="1141879" y="980174"/>
                </a:lnTo>
                <a:lnTo>
                  <a:pt x="1142643" y="993779"/>
                </a:lnTo>
                <a:lnTo>
                  <a:pt x="1146002" y="1035381"/>
                </a:lnTo>
                <a:lnTo>
                  <a:pt x="1147527" y="1039075"/>
                </a:lnTo>
                <a:lnTo>
                  <a:pt x="1148186" y="1037393"/>
                </a:lnTo>
                <a:lnTo>
                  <a:pt x="1152157" y="996706"/>
                </a:lnTo>
                <a:lnTo>
                  <a:pt x="1152851" y="987286"/>
                </a:lnTo>
                <a:lnTo>
                  <a:pt x="1153545" y="978319"/>
                </a:lnTo>
                <a:lnTo>
                  <a:pt x="1154242" y="970252"/>
                </a:lnTo>
                <a:lnTo>
                  <a:pt x="1154935" y="963486"/>
                </a:lnTo>
                <a:lnTo>
                  <a:pt x="1155805" y="957368"/>
                </a:lnTo>
                <a:lnTo>
                  <a:pt x="1156671" y="954395"/>
                </a:lnTo>
                <a:lnTo>
                  <a:pt x="1157541" y="954944"/>
                </a:lnTo>
                <a:lnTo>
                  <a:pt x="1161348" y="996781"/>
                </a:lnTo>
                <a:lnTo>
                  <a:pt x="1163537" y="1037857"/>
                </a:lnTo>
                <a:lnTo>
                  <a:pt x="1164269" y="1051254"/>
                </a:lnTo>
                <a:lnTo>
                  <a:pt x="1167422" y="1090875"/>
                </a:lnTo>
                <a:lnTo>
                  <a:pt x="1168745" y="1094006"/>
                </a:lnTo>
                <a:lnTo>
                  <a:pt x="1169410" y="1092155"/>
                </a:lnTo>
                <a:lnTo>
                  <a:pt x="1173411" y="1043292"/>
                </a:lnTo>
                <a:lnTo>
                  <a:pt x="1174107" y="1031550"/>
                </a:lnTo>
                <a:lnTo>
                  <a:pt x="1174804" y="1020114"/>
                </a:lnTo>
                <a:lnTo>
                  <a:pt x="1178619" y="983085"/>
                </a:lnTo>
                <a:lnTo>
                  <a:pt x="1179340" y="983733"/>
                </a:lnTo>
                <a:lnTo>
                  <a:pt x="1182941" y="1025219"/>
                </a:lnTo>
                <a:lnTo>
                  <a:pt x="1185120" y="1068088"/>
                </a:lnTo>
                <a:lnTo>
                  <a:pt x="1185860" y="1082289"/>
                </a:lnTo>
                <a:lnTo>
                  <a:pt x="1189016" y="1122811"/>
                </a:lnTo>
                <a:lnTo>
                  <a:pt x="1189856" y="1125346"/>
                </a:lnTo>
                <a:lnTo>
                  <a:pt x="1190696" y="1123889"/>
                </a:lnTo>
                <a:lnTo>
                  <a:pt x="1194454" y="1076385"/>
                </a:lnTo>
                <a:lnTo>
                  <a:pt x="1195839" y="1050142"/>
                </a:lnTo>
                <a:lnTo>
                  <a:pt x="1196533" y="1037423"/>
                </a:lnTo>
                <a:lnTo>
                  <a:pt x="1200421" y="996889"/>
                </a:lnTo>
                <a:lnTo>
                  <a:pt x="1201298" y="998566"/>
                </a:lnTo>
                <a:lnTo>
                  <a:pt x="1204457" y="1037814"/>
                </a:lnTo>
                <a:lnTo>
                  <a:pt x="1206595" y="1081015"/>
                </a:lnTo>
                <a:lnTo>
                  <a:pt x="1207327" y="1095638"/>
                </a:lnTo>
                <a:lnTo>
                  <a:pt x="1210421" y="1138061"/>
                </a:lnTo>
                <a:lnTo>
                  <a:pt x="1211239" y="1141189"/>
                </a:lnTo>
                <a:lnTo>
                  <a:pt x="1212054" y="1140364"/>
                </a:lnTo>
                <a:lnTo>
                  <a:pt x="1215659" y="1095437"/>
                </a:lnTo>
                <a:lnTo>
                  <a:pt x="1217044" y="1067761"/>
                </a:lnTo>
                <a:lnTo>
                  <a:pt x="1217732" y="1053878"/>
                </a:lnTo>
                <a:lnTo>
                  <a:pt x="1220724" y="1008736"/>
                </a:lnTo>
                <a:lnTo>
                  <a:pt x="1222095" y="1002356"/>
                </a:lnTo>
                <a:lnTo>
                  <a:pt x="1222784" y="1003369"/>
                </a:lnTo>
                <a:lnTo>
                  <a:pt x="1226215" y="1045768"/>
                </a:lnTo>
                <a:lnTo>
                  <a:pt x="1227627" y="1074314"/>
                </a:lnTo>
                <a:lnTo>
                  <a:pt x="1228332" y="1088870"/>
                </a:lnTo>
                <a:lnTo>
                  <a:pt x="1230562" y="1128181"/>
                </a:lnTo>
                <a:lnTo>
                  <a:pt x="1232835" y="1145502"/>
                </a:lnTo>
                <a:lnTo>
                  <a:pt x="1233583" y="1144634"/>
                </a:lnTo>
                <a:lnTo>
                  <a:pt x="1237066" y="1101344"/>
                </a:lnTo>
                <a:lnTo>
                  <a:pt x="1238451" y="1073212"/>
                </a:lnTo>
                <a:lnTo>
                  <a:pt x="1239172" y="1058331"/>
                </a:lnTo>
                <a:lnTo>
                  <a:pt x="1241424" y="1018801"/>
                </a:lnTo>
                <a:lnTo>
                  <a:pt x="1243867" y="1001730"/>
                </a:lnTo>
                <a:lnTo>
                  <a:pt x="1244567" y="1003215"/>
                </a:lnTo>
                <a:lnTo>
                  <a:pt x="1248068" y="1048001"/>
                </a:lnTo>
                <a:lnTo>
                  <a:pt x="1249470" y="1075807"/>
                </a:lnTo>
                <a:lnTo>
                  <a:pt x="1250198" y="1090252"/>
                </a:lnTo>
                <a:lnTo>
                  <a:pt x="1253187" y="1133564"/>
                </a:lnTo>
                <a:lnTo>
                  <a:pt x="1254775" y="1138802"/>
                </a:lnTo>
                <a:lnTo>
                  <a:pt x="1255571" y="1135846"/>
                </a:lnTo>
                <a:lnTo>
                  <a:pt x="1258479" y="1097699"/>
                </a:lnTo>
                <a:lnTo>
                  <a:pt x="1260596" y="1055058"/>
                </a:lnTo>
                <a:lnTo>
                  <a:pt x="1261300" y="1041046"/>
                </a:lnTo>
                <a:lnTo>
                  <a:pt x="1264351" y="998811"/>
                </a:lnTo>
                <a:lnTo>
                  <a:pt x="1265715" y="994861"/>
                </a:lnTo>
                <a:lnTo>
                  <a:pt x="1266398" y="996870"/>
                </a:lnTo>
                <a:lnTo>
                  <a:pt x="1269805" y="1039542"/>
                </a:lnTo>
                <a:lnTo>
                  <a:pt x="1271212" y="1065512"/>
                </a:lnTo>
                <a:lnTo>
                  <a:pt x="1271911" y="1078234"/>
                </a:lnTo>
                <a:lnTo>
                  <a:pt x="1274948" y="1116768"/>
                </a:lnTo>
                <a:lnTo>
                  <a:pt x="1275726" y="1119797"/>
                </a:lnTo>
                <a:lnTo>
                  <a:pt x="1276506" y="1119493"/>
                </a:lnTo>
                <a:lnTo>
                  <a:pt x="1280229" y="1076236"/>
                </a:lnTo>
                <a:lnTo>
                  <a:pt x="1282362" y="1034569"/>
                </a:lnTo>
                <a:lnTo>
                  <a:pt x="1283102" y="1020605"/>
                </a:lnTo>
                <a:lnTo>
                  <a:pt x="1286369" y="980536"/>
                </a:lnTo>
                <a:lnTo>
                  <a:pt x="1287263" y="978419"/>
                </a:lnTo>
                <a:lnTo>
                  <a:pt x="1288156" y="980490"/>
                </a:lnTo>
                <a:lnTo>
                  <a:pt x="1292077" y="1027282"/>
                </a:lnTo>
                <a:lnTo>
                  <a:pt x="1292765" y="1038481"/>
                </a:lnTo>
                <a:lnTo>
                  <a:pt x="1293453" y="1049359"/>
                </a:lnTo>
                <a:lnTo>
                  <a:pt x="1297206" y="1084522"/>
                </a:lnTo>
                <a:lnTo>
                  <a:pt x="1298041" y="1083796"/>
                </a:lnTo>
                <a:lnTo>
                  <a:pt x="1301980" y="1038014"/>
                </a:lnTo>
                <a:lnTo>
                  <a:pt x="1303419" y="1011180"/>
                </a:lnTo>
                <a:lnTo>
                  <a:pt x="1304172" y="997127"/>
                </a:lnTo>
                <a:lnTo>
                  <a:pt x="1307358" y="952298"/>
                </a:lnTo>
                <a:lnTo>
                  <a:pt x="1309213" y="944940"/>
                </a:lnTo>
                <a:lnTo>
                  <a:pt x="1310142" y="947176"/>
                </a:lnTo>
                <a:lnTo>
                  <a:pt x="1314032" y="986030"/>
                </a:lnTo>
                <a:lnTo>
                  <a:pt x="1314702" y="994416"/>
                </a:lnTo>
                <a:lnTo>
                  <a:pt x="1318365" y="1022633"/>
                </a:lnTo>
                <a:lnTo>
                  <a:pt x="1319140" y="1022182"/>
                </a:lnTo>
                <a:lnTo>
                  <a:pt x="1323263" y="978503"/>
                </a:lnTo>
                <a:lnTo>
                  <a:pt x="1324761" y="951636"/>
                </a:lnTo>
                <a:lnTo>
                  <a:pt x="1325512" y="937918"/>
                </a:lnTo>
                <a:lnTo>
                  <a:pt x="1328641" y="890767"/>
                </a:lnTo>
                <a:lnTo>
                  <a:pt x="1331846" y="876080"/>
                </a:lnTo>
                <a:lnTo>
                  <a:pt x="1332429" y="877341"/>
                </a:lnTo>
                <a:lnTo>
                  <a:pt x="1335340" y="894617"/>
                </a:lnTo>
                <a:lnTo>
                  <a:pt x="1335923" y="898872"/>
                </a:lnTo>
                <a:lnTo>
                  <a:pt x="1338990" y="912771"/>
                </a:lnTo>
                <a:lnTo>
                  <a:pt x="1340021" y="911481"/>
                </a:lnTo>
                <a:lnTo>
                  <a:pt x="1343987" y="870199"/>
                </a:lnTo>
                <a:lnTo>
                  <a:pt x="1346598" y="821250"/>
                </a:lnTo>
                <a:lnTo>
                  <a:pt x="1347408" y="805367"/>
                </a:lnTo>
                <a:lnTo>
                  <a:pt x="1349843" y="762827"/>
                </a:lnTo>
                <a:lnTo>
                  <a:pt x="1354428" y="722917"/>
                </a:lnTo>
                <a:lnTo>
                  <a:pt x="1356615" y="718997"/>
                </a:lnTo>
                <a:lnTo>
                  <a:pt x="1357344" y="718085"/>
                </a:lnTo>
                <a:lnTo>
                  <a:pt x="1363203" y="674457"/>
                </a:lnTo>
                <a:lnTo>
                  <a:pt x="1366202" y="614287"/>
                </a:lnTo>
                <a:lnTo>
                  <a:pt x="1368089" y="568030"/>
                </a:lnTo>
                <a:lnTo>
                  <a:pt x="1368978" y="545761"/>
                </a:lnTo>
                <a:lnTo>
                  <a:pt x="1369863" y="523852"/>
                </a:lnTo>
                <a:lnTo>
                  <a:pt x="1371699" y="481509"/>
                </a:lnTo>
                <a:lnTo>
                  <a:pt x="1374539" y="428122"/>
                </a:lnTo>
                <a:lnTo>
                  <a:pt x="1377388" y="388279"/>
                </a:lnTo>
                <a:lnTo>
                  <a:pt x="1378338" y="376429"/>
                </a:lnTo>
                <a:lnTo>
                  <a:pt x="1379286" y="364445"/>
                </a:lnTo>
                <a:lnTo>
                  <a:pt x="1382134" y="322734"/>
                </a:lnTo>
                <a:lnTo>
                  <a:pt x="1384518" y="276574"/>
                </a:lnTo>
                <a:lnTo>
                  <a:pt x="1386902" y="219571"/>
                </a:lnTo>
                <a:lnTo>
                  <a:pt x="1389027" y="164380"/>
                </a:lnTo>
                <a:lnTo>
                  <a:pt x="1390088" y="137208"/>
                </a:lnTo>
                <a:lnTo>
                  <a:pt x="1392124" y="89811"/>
                </a:lnTo>
                <a:lnTo>
                  <a:pt x="1395040" y="40914"/>
                </a:lnTo>
                <a:lnTo>
                  <a:pt x="1398784" y="19225"/>
                </a:lnTo>
                <a:lnTo>
                  <a:pt x="1399370" y="19622"/>
                </a:lnTo>
                <a:lnTo>
                  <a:pt x="1406417" y="61228"/>
                </a:lnTo>
                <a:lnTo>
                  <a:pt x="1412006" y="108295"/>
                </a:lnTo>
                <a:lnTo>
                  <a:pt x="1415192" y="153316"/>
                </a:lnTo>
                <a:lnTo>
                  <a:pt x="1417319" y="196519"/>
                </a:lnTo>
                <a:lnTo>
                  <a:pt x="1419452" y="249251"/>
                </a:lnTo>
                <a:lnTo>
                  <a:pt x="1421582" y="307731"/>
                </a:lnTo>
                <a:lnTo>
                  <a:pt x="1422535" y="334187"/>
                </a:lnTo>
                <a:lnTo>
                  <a:pt x="1424439" y="384702"/>
                </a:lnTo>
                <a:lnTo>
                  <a:pt x="1426402" y="430006"/>
                </a:lnTo>
                <a:lnTo>
                  <a:pt x="1429420" y="481717"/>
                </a:lnTo>
                <a:lnTo>
                  <a:pt x="1433446" y="524864"/>
                </a:lnTo>
                <a:lnTo>
                  <a:pt x="1434288" y="533026"/>
                </a:lnTo>
                <a:lnTo>
                  <a:pt x="1437884" y="578052"/>
                </a:lnTo>
                <a:lnTo>
                  <a:pt x="1440036" y="616652"/>
                </a:lnTo>
                <a:lnTo>
                  <a:pt x="1442150" y="661503"/>
                </a:lnTo>
                <a:lnTo>
                  <a:pt x="1443190" y="684425"/>
                </a:lnTo>
                <a:lnTo>
                  <a:pt x="1444226" y="706848"/>
                </a:lnTo>
                <a:lnTo>
                  <a:pt x="1446270" y="746307"/>
                </a:lnTo>
                <a:lnTo>
                  <a:pt x="1450004" y="789146"/>
                </a:lnTo>
                <a:lnTo>
                  <a:pt x="1452175" y="795145"/>
                </a:lnTo>
                <a:lnTo>
                  <a:pt x="1452898" y="794980"/>
                </a:lnTo>
                <a:lnTo>
                  <a:pt x="1453622" y="794211"/>
                </a:lnTo>
                <a:lnTo>
                  <a:pt x="1454345" y="793163"/>
                </a:lnTo>
                <a:lnTo>
                  <a:pt x="1455069" y="792178"/>
                </a:lnTo>
                <a:lnTo>
                  <a:pt x="1455706" y="791622"/>
                </a:lnTo>
                <a:lnTo>
                  <a:pt x="1456343" y="791595"/>
                </a:lnTo>
                <a:lnTo>
                  <a:pt x="1456981" y="792294"/>
                </a:lnTo>
                <a:lnTo>
                  <a:pt x="1462237" y="839178"/>
                </a:lnTo>
                <a:lnTo>
                  <a:pt x="1465010" y="887630"/>
                </a:lnTo>
                <a:lnTo>
                  <a:pt x="1465836" y="902142"/>
                </a:lnTo>
                <a:lnTo>
                  <a:pt x="1469095" y="945734"/>
                </a:lnTo>
                <a:lnTo>
                  <a:pt x="1471455" y="955111"/>
                </a:lnTo>
                <a:lnTo>
                  <a:pt x="1472054" y="954271"/>
                </a:lnTo>
                <a:lnTo>
                  <a:pt x="1475658" y="930858"/>
                </a:lnTo>
                <a:lnTo>
                  <a:pt x="1476258" y="925787"/>
                </a:lnTo>
                <a:lnTo>
                  <a:pt x="1479708" y="908743"/>
                </a:lnTo>
                <a:lnTo>
                  <a:pt x="1480526" y="910023"/>
                </a:lnTo>
                <a:lnTo>
                  <a:pt x="1484622" y="952584"/>
                </a:lnTo>
                <a:lnTo>
                  <a:pt x="1486204" y="979599"/>
                </a:lnTo>
                <a:lnTo>
                  <a:pt x="1486971" y="992820"/>
                </a:lnTo>
                <a:lnTo>
                  <a:pt x="1490265" y="1036866"/>
                </a:lnTo>
                <a:lnTo>
                  <a:pt x="1492036" y="1044321"/>
                </a:lnTo>
                <a:lnTo>
                  <a:pt x="1492700" y="1043622"/>
                </a:lnTo>
                <a:lnTo>
                  <a:pt x="1497347" y="999222"/>
                </a:lnTo>
                <a:lnTo>
                  <a:pt x="1498051" y="990291"/>
                </a:lnTo>
                <a:lnTo>
                  <a:pt x="1502036" y="963103"/>
                </a:lnTo>
                <a:lnTo>
                  <a:pt x="1502976" y="965965"/>
                </a:lnTo>
                <a:lnTo>
                  <a:pt x="1506937" y="1015829"/>
                </a:lnTo>
                <a:lnTo>
                  <a:pt x="1507674" y="1029091"/>
                </a:lnTo>
                <a:lnTo>
                  <a:pt x="1508414" y="1042372"/>
                </a:lnTo>
                <a:lnTo>
                  <a:pt x="1511578" y="1087043"/>
                </a:lnTo>
                <a:lnTo>
                  <a:pt x="1513263" y="1094909"/>
                </a:lnTo>
                <a:lnTo>
                  <a:pt x="1514105" y="1093681"/>
                </a:lnTo>
                <a:lnTo>
                  <a:pt x="1517982" y="1051289"/>
                </a:lnTo>
                <a:lnTo>
                  <a:pt x="1518660" y="1040484"/>
                </a:lnTo>
                <a:lnTo>
                  <a:pt x="1519340" y="1029750"/>
                </a:lnTo>
                <a:lnTo>
                  <a:pt x="1522990" y="990960"/>
                </a:lnTo>
                <a:lnTo>
                  <a:pt x="1523708" y="989815"/>
                </a:lnTo>
                <a:lnTo>
                  <a:pt x="1524427" y="991295"/>
                </a:lnTo>
                <a:lnTo>
                  <a:pt x="1528017" y="1033438"/>
                </a:lnTo>
                <a:lnTo>
                  <a:pt x="1529457" y="1060099"/>
                </a:lnTo>
                <a:lnTo>
                  <a:pt x="1530175" y="1073520"/>
                </a:lnTo>
                <a:lnTo>
                  <a:pt x="1533255" y="1117105"/>
                </a:lnTo>
                <a:lnTo>
                  <a:pt x="1534837" y="1123549"/>
                </a:lnTo>
                <a:lnTo>
                  <a:pt x="1535631" y="1121805"/>
                </a:lnTo>
                <a:lnTo>
                  <a:pt x="1539227" y="1078747"/>
                </a:lnTo>
                <a:lnTo>
                  <a:pt x="1540621" y="1054013"/>
                </a:lnTo>
                <a:lnTo>
                  <a:pt x="1541341" y="1041521"/>
                </a:lnTo>
                <a:lnTo>
                  <a:pt x="1545364" y="1002678"/>
                </a:lnTo>
                <a:lnTo>
                  <a:pt x="1546226" y="1004646"/>
                </a:lnTo>
                <a:lnTo>
                  <a:pt x="1549409" y="1042714"/>
                </a:lnTo>
                <a:lnTo>
                  <a:pt x="1551536" y="1083062"/>
                </a:lnTo>
                <a:lnTo>
                  <a:pt x="1552246" y="1096215"/>
                </a:lnTo>
                <a:lnTo>
                  <a:pt x="1555308" y="1134787"/>
                </a:lnTo>
                <a:lnTo>
                  <a:pt x="1556075" y="1137513"/>
                </a:lnTo>
                <a:lnTo>
                  <a:pt x="1556844" y="1136944"/>
                </a:lnTo>
                <a:lnTo>
                  <a:pt x="1560378" y="1097008"/>
                </a:lnTo>
                <a:lnTo>
                  <a:pt x="1561758" y="1071295"/>
                </a:lnTo>
                <a:lnTo>
                  <a:pt x="1562476" y="1057756"/>
                </a:lnTo>
                <a:lnTo>
                  <a:pt x="1565543" y="1013696"/>
                </a:lnTo>
                <a:lnTo>
                  <a:pt x="1567179" y="1007492"/>
                </a:lnTo>
                <a:lnTo>
                  <a:pt x="1567884" y="1009365"/>
                </a:lnTo>
                <a:lnTo>
                  <a:pt x="1571413" y="1054030"/>
                </a:lnTo>
                <a:lnTo>
                  <a:pt x="1572822" y="1081010"/>
                </a:lnTo>
                <a:lnTo>
                  <a:pt x="1573559" y="1094917"/>
                </a:lnTo>
                <a:lnTo>
                  <a:pt x="1576564" y="1135844"/>
                </a:lnTo>
                <a:lnTo>
                  <a:pt x="1578154" y="1140249"/>
                </a:lnTo>
                <a:lnTo>
                  <a:pt x="1578951" y="1137142"/>
                </a:lnTo>
                <a:lnTo>
                  <a:pt x="1582526" y="1087849"/>
                </a:lnTo>
                <a:lnTo>
                  <a:pt x="1583930" y="1060682"/>
                </a:lnTo>
                <a:lnTo>
                  <a:pt x="1584634" y="1047604"/>
                </a:lnTo>
                <a:lnTo>
                  <a:pt x="1587682" y="1009052"/>
                </a:lnTo>
                <a:lnTo>
                  <a:pt x="1589059" y="1006358"/>
                </a:lnTo>
                <a:lnTo>
                  <a:pt x="1589748" y="1008941"/>
                </a:lnTo>
                <a:lnTo>
                  <a:pt x="1593193" y="1053614"/>
                </a:lnTo>
                <a:lnTo>
                  <a:pt x="1594613" y="1079819"/>
                </a:lnTo>
                <a:lnTo>
                  <a:pt x="1595323" y="1092515"/>
                </a:lnTo>
                <a:lnTo>
                  <a:pt x="1599211" y="1132457"/>
                </a:lnTo>
                <a:lnTo>
                  <a:pt x="1599970" y="1131592"/>
                </a:lnTo>
                <a:lnTo>
                  <a:pt x="1603628" y="1088675"/>
                </a:lnTo>
                <a:lnTo>
                  <a:pt x="1605008" y="1062648"/>
                </a:lnTo>
                <a:lnTo>
                  <a:pt x="1605747" y="1048624"/>
                </a:lnTo>
                <a:lnTo>
                  <a:pt x="1608852" y="1004306"/>
                </a:lnTo>
                <a:lnTo>
                  <a:pt x="1610626" y="998037"/>
                </a:lnTo>
                <a:lnTo>
                  <a:pt x="1611514" y="1001120"/>
                </a:lnTo>
                <a:lnTo>
                  <a:pt x="1615313" y="1049804"/>
                </a:lnTo>
                <a:lnTo>
                  <a:pt x="1616010" y="1061716"/>
                </a:lnTo>
                <a:lnTo>
                  <a:pt x="1616706" y="1073328"/>
                </a:lnTo>
                <a:lnTo>
                  <a:pt x="1620500" y="1111849"/>
                </a:lnTo>
                <a:lnTo>
                  <a:pt x="1621299" y="1111703"/>
                </a:lnTo>
                <a:lnTo>
                  <a:pt x="1625098" y="1070726"/>
                </a:lnTo>
                <a:lnTo>
                  <a:pt x="1626499" y="1045341"/>
                </a:lnTo>
                <a:lnTo>
                  <a:pt x="1627241" y="1031704"/>
                </a:lnTo>
                <a:lnTo>
                  <a:pt x="1630368" y="987353"/>
                </a:lnTo>
                <a:lnTo>
                  <a:pt x="1632163" y="979577"/>
                </a:lnTo>
                <a:lnTo>
                  <a:pt x="1633065" y="981532"/>
                </a:lnTo>
                <a:lnTo>
                  <a:pt x="1636980" y="1024182"/>
                </a:lnTo>
                <a:lnTo>
                  <a:pt x="1637666" y="1034245"/>
                </a:lnTo>
                <a:lnTo>
                  <a:pt x="1638351" y="1043975"/>
                </a:lnTo>
                <a:lnTo>
                  <a:pt x="1642107" y="1074549"/>
                </a:lnTo>
                <a:lnTo>
                  <a:pt x="1642965" y="1073361"/>
                </a:lnTo>
                <a:lnTo>
                  <a:pt x="1646988" y="1027662"/>
                </a:lnTo>
                <a:lnTo>
                  <a:pt x="1648444" y="1002151"/>
                </a:lnTo>
                <a:lnTo>
                  <a:pt x="1649202" y="989024"/>
                </a:lnTo>
                <a:lnTo>
                  <a:pt x="1652439" y="948132"/>
                </a:lnTo>
                <a:lnTo>
                  <a:pt x="1654359" y="942513"/>
                </a:lnTo>
                <a:lnTo>
                  <a:pt x="1655317" y="945378"/>
                </a:lnTo>
                <a:lnTo>
                  <a:pt x="1659151" y="980660"/>
                </a:lnTo>
                <a:lnTo>
                  <a:pt x="1659813" y="987769"/>
                </a:lnTo>
                <a:lnTo>
                  <a:pt x="1663522" y="1008690"/>
                </a:lnTo>
                <a:lnTo>
                  <a:pt x="1664316" y="1006765"/>
                </a:lnTo>
                <a:lnTo>
                  <a:pt x="1668139" y="964971"/>
                </a:lnTo>
                <a:lnTo>
                  <a:pt x="1670391" y="926357"/>
                </a:lnTo>
                <a:lnTo>
                  <a:pt x="1671179" y="913087"/>
                </a:lnTo>
                <a:lnTo>
                  <a:pt x="1674368" y="873674"/>
                </a:lnTo>
                <a:lnTo>
                  <a:pt x="1676811" y="865496"/>
                </a:lnTo>
                <a:lnTo>
                  <a:pt x="1677357" y="866209"/>
                </a:lnTo>
                <a:lnTo>
                  <a:pt x="1680089" y="878283"/>
                </a:lnTo>
                <a:lnTo>
                  <a:pt x="1680637" y="881350"/>
                </a:lnTo>
                <a:lnTo>
                  <a:pt x="1683607" y="891275"/>
                </a:lnTo>
                <a:lnTo>
                  <a:pt x="1684671" y="889512"/>
                </a:lnTo>
                <a:lnTo>
                  <a:pt x="1688775" y="847075"/>
                </a:lnTo>
                <a:lnTo>
                  <a:pt x="1691504" y="796787"/>
                </a:lnTo>
                <a:lnTo>
                  <a:pt x="1692328" y="780933"/>
                </a:lnTo>
                <a:lnTo>
                  <a:pt x="1694801" y="738169"/>
                </a:lnTo>
                <a:lnTo>
                  <a:pt x="1698710" y="698170"/>
                </a:lnTo>
                <a:lnTo>
                  <a:pt x="1701807" y="685921"/>
                </a:lnTo>
                <a:lnTo>
                  <a:pt x="1702579" y="683175"/>
                </a:lnTo>
                <a:lnTo>
                  <a:pt x="1708165" y="629072"/>
                </a:lnTo>
                <a:lnTo>
                  <a:pt x="1710271" y="586732"/>
                </a:lnTo>
                <a:lnTo>
                  <a:pt x="1712312" y="537551"/>
                </a:lnTo>
                <a:lnTo>
                  <a:pt x="1713333" y="511589"/>
                </a:lnTo>
                <a:lnTo>
                  <a:pt x="1714237" y="488669"/>
                </a:lnTo>
                <a:lnTo>
                  <a:pt x="1716043" y="444815"/>
                </a:lnTo>
                <a:lnTo>
                  <a:pt x="1717995" y="402842"/>
                </a:lnTo>
                <a:lnTo>
                  <a:pt x="1721144" y="349169"/>
                </a:lnTo>
                <a:lnTo>
                  <a:pt x="1723490" y="316165"/>
                </a:lnTo>
                <a:lnTo>
                  <a:pt x="1724667" y="299731"/>
                </a:lnTo>
                <a:lnTo>
                  <a:pt x="1727820" y="248638"/>
                </a:lnTo>
                <a:lnTo>
                  <a:pt x="1729799" y="208790"/>
                </a:lnTo>
                <a:lnTo>
                  <a:pt x="1732159" y="154990"/>
                </a:lnTo>
                <a:lnTo>
                  <a:pt x="1733336" y="127116"/>
                </a:lnTo>
                <a:lnTo>
                  <a:pt x="1734516" y="99958"/>
                </a:lnTo>
                <a:lnTo>
                  <a:pt x="1736447" y="60034"/>
                </a:lnTo>
                <a:lnTo>
                  <a:pt x="1739217" y="19925"/>
                </a:lnTo>
                <a:lnTo>
                  <a:pt x="1741736" y="6377"/>
                </a:lnTo>
                <a:lnTo>
                  <a:pt x="1742394" y="6512"/>
                </a:lnTo>
                <a:lnTo>
                  <a:pt x="1747756" y="48560"/>
                </a:lnTo>
                <a:lnTo>
                  <a:pt x="1749968" y="75918"/>
                </a:lnTo>
                <a:lnTo>
                  <a:pt x="1750821" y="86496"/>
                </a:lnTo>
                <a:lnTo>
                  <a:pt x="1751674" y="96907"/>
                </a:lnTo>
                <a:lnTo>
                  <a:pt x="1752527" y="107126"/>
                </a:lnTo>
                <a:lnTo>
                  <a:pt x="1753380" y="117199"/>
                </a:lnTo>
                <a:lnTo>
                  <a:pt x="1754512" y="130510"/>
                </a:lnTo>
                <a:lnTo>
                  <a:pt x="1755640" y="144168"/>
                </a:lnTo>
                <a:lnTo>
                  <a:pt x="1759296" y="196644"/>
                </a:lnTo>
                <a:lnTo>
                  <a:pt x="1762087" y="252013"/>
                </a:lnTo>
                <a:lnTo>
                  <a:pt x="1764685" y="316287"/>
                </a:lnTo>
                <a:lnTo>
                  <a:pt x="1767088" y="381130"/>
                </a:lnTo>
                <a:lnTo>
                  <a:pt x="1768286" y="413026"/>
                </a:lnTo>
                <a:lnTo>
                  <a:pt x="1770292" y="461822"/>
                </a:lnTo>
                <a:lnTo>
                  <a:pt x="1772293" y="502055"/>
                </a:lnTo>
                <a:lnTo>
                  <a:pt x="1774934" y="540286"/>
                </a:lnTo>
                <a:lnTo>
                  <a:pt x="1778451" y="573338"/>
                </a:lnTo>
                <a:lnTo>
                  <a:pt x="1779332" y="580935"/>
                </a:lnTo>
                <a:lnTo>
                  <a:pt x="1783670" y="632973"/>
                </a:lnTo>
                <a:lnTo>
                  <a:pt x="1786616" y="687111"/>
                </a:lnTo>
                <a:lnTo>
                  <a:pt x="1788581" y="727302"/>
                </a:lnTo>
                <a:lnTo>
                  <a:pt x="1789562" y="746741"/>
                </a:lnTo>
                <a:lnTo>
                  <a:pt x="1792612" y="795985"/>
                </a:lnTo>
                <a:lnTo>
                  <a:pt x="1797478" y="821269"/>
                </a:lnTo>
                <a:lnTo>
                  <a:pt x="1798180" y="820562"/>
                </a:lnTo>
                <a:lnTo>
                  <a:pt x="1798879" y="819412"/>
                </a:lnTo>
                <a:lnTo>
                  <a:pt x="1799578" y="818110"/>
                </a:lnTo>
                <a:lnTo>
                  <a:pt x="1800277" y="816949"/>
                </a:lnTo>
                <a:lnTo>
                  <a:pt x="1800893" y="816272"/>
                </a:lnTo>
                <a:lnTo>
                  <a:pt x="1801506" y="816107"/>
                </a:lnTo>
                <a:lnTo>
                  <a:pt x="1802121" y="816628"/>
                </a:lnTo>
                <a:lnTo>
                  <a:pt x="1807289" y="859411"/>
                </a:lnTo>
                <a:lnTo>
                  <a:pt x="1810021" y="904121"/>
                </a:lnTo>
                <a:lnTo>
                  <a:pt x="1810842" y="917696"/>
                </a:lnTo>
                <a:lnTo>
                  <a:pt x="1814093" y="958718"/>
                </a:lnTo>
                <a:lnTo>
                  <a:pt x="1816461" y="967579"/>
                </a:lnTo>
                <a:lnTo>
                  <a:pt x="1817063" y="966739"/>
                </a:lnTo>
                <a:lnTo>
                  <a:pt x="1820699" y="943831"/>
                </a:lnTo>
                <a:lnTo>
                  <a:pt x="1821304" y="938874"/>
                </a:lnTo>
                <a:lnTo>
                  <a:pt x="1824771" y="922153"/>
                </a:lnTo>
                <a:lnTo>
                  <a:pt x="1825589" y="923279"/>
                </a:lnTo>
                <a:lnTo>
                  <a:pt x="1829668" y="962962"/>
                </a:lnTo>
                <a:lnTo>
                  <a:pt x="1831245" y="988279"/>
                </a:lnTo>
                <a:lnTo>
                  <a:pt x="1832007" y="1000691"/>
                </a:lnTo>
                <a:lnTo>
                  <a:pt x="1835292" y="1042107"/>
                </a:lnTo>
                <a:lnTo>
                  <a:pt x="1837055" y="1049202"/>
                </a:lnTo>
                <a:lnTo>
                  <a:pt x="1837722" y="1048581"/>
                </a:lnTo>
                <a:lnTo>
                  <a:pt x="1842377" y="1006620"/>
                </a:lnTo>
                <a:lnTo>
                  <a:pt x="1843082" y="998145"/>
                </a:lnTo>
                <a:lnTo>
                  <a:pt x="1847061" y="972026"/>
                </a:lnTo>
                <a:lnTo>
                  <a:pt x="1847993" y="974523"/>
                </a:lnTo>
                <a:lnTo>
                  <a:pt x="1851937" y="1020570"/>
                </a:lnTo>
                <a:lnTo>
                  <a:pt x="1853411" y="1045425"/>
                </a:lnTo>
                <a:lnTo>
                  <a:pt x="1854148" y="1057418"/>
                </a:lnTo>
                <a:lnTo>
                  <a:pt x="1858239" y="1095484"/>
                </a:lnTo>
                <a:lnTo>
                  <a:pt x="1859084" y="1094594"/>
                </a:lnTo>
                <a:lnTo>
                  <a:pt x="1862988" y="1055220"/>
                </a:lnTo>
                <a:lnTo>
                  <a:pt x="1863665" y="1045085"/>
                </a:lnTo>
                <a:lnTo>
                  <a:pt x="1864346" y="1034985"/>
                </a:lnTo>
                <a:lnTo>
                  <a:pt x="1868714" y="996768"/>
                </a:lnTo>
                <a:lnTo>
                  <a:pt x="1869432" y="997969"/>
                </a:lnTo>
                <a:lnTo>
                  <a:pt x="1873029" y="1036758"/>
                </a:lnTo>
                <a:lnTo>
                  <a:pt x="1874465" y="1061560"/>
                </a:lnTo>
                <a:lnTo>
                  <a:pt x="1875183" y="1074090"/>
                </a:lnTo>
                <a:lnTo>
                  <a:pt x="1878253" y="1115085"/>
                </a:lnTo>
                <a:lnTo>
                  <a:pt x="1879843" y="1121513"/>
                </a:lnTo>
                <a:lnTo>
                  <a:pt x="1880648" y="1120024"/>
                </a:lnTo>
                <a:lnTo>
                  <a:pt x="1884271" y="1079838"/>
                </a:lnTo>
                <a:lnTo>
                  <a:pt x="1885662" y="1056730"/>
                </a:lnTo>
                <a:lnTo>
                  <a:pt x="1886385" y="1045061"/>
                </a:lnTo>
                <a:lnTo>
                  <a:pt x="1890403" y="1008580"/>
                </a:lnTo>
                <a:lnTo>
                  <a:pt x="1891261" y="1010308"/>
                </a:lnTo>
                <a:lnTo>
                  <a:pt x="1895165" y="1057685"/>
                </a:lnTo>
                <a:lnTo>
                  <a:pt x="1896583" y="1083027"/>
                </a:lnTo>
                <a:lnTo>
                  <a:pt x="1897293" y="1095235"/>
                </a:lnTo>
                <a:lnTo>
                  <a:pt x="1901135" y="1133637"/>
                </a:lnTo>
                <a:lnTo>
                  <a:pt x="1901915" y="1133041"/>
                </a:lnTo>
                <a:lnTo>
                  <a:pt x="1905484" y="1095036"/>
                </a:lnTo>
                <a:lnTo>
                  <a:pt x="1906869" y="1070980"/>
                </a:lnTo>
                <a:lnTo>
                  <a:pt x="1907590" y="1058398"/>
                </a:lnTo>
                <a:lnTo>
                  <a:pt x="1910671" y="1017889"/>
                </a:lnTo>
                <a:lnTo>
                  <a:pt x="1912315" y="1012659"/>
                </a:lnTo>
                <a:lnTo>
                  <a:pt x="1913192" y="1015508"/>
                </a:lnTo>
                <a:lnTo>
                  <a:pt x="1916527" y="1056503"/>
                </a:lnTo>
                <a:lnTo>
                  <a:pt x="1917936" y="1081412"/>
                </a:lnTo>
                <a:lnTo>
                  <a:pt x="1918641" y="1093655"/>
                </a:lnTo>
                <a:lnTo>
                  <a:pt x="1922437" y="1134562"/>
                </a:lnTo>
                <a:lnTo>
                  <a:pt x="1923220" y="1134864"/>
                </a:lnTo>
                <a:lnTo>
                  <a:pt x="1924003" y="1131969"/>
                </a:lnTo>
                <a:lnTo>
                  <a:pt x="1927456" y="1088367"/>
                </a:lnTo>
                <a:lnTo>
                  <a:pt x="1928890" y="1062737"/>
                </a:lnTo>
                <a:lnTo>
                  <a:pt x="1929605" y="1050304"/>
                </a:lnTo>
                <a:lnTo>
                  <a:pt x="1933525" y="1010451"/>
                </a:lnTo>
                <a:lnTo>
                  <a:pt x="1934222" y="1010734"/>
                </a:lnTo>
                <a:lnTo>
                  <a:pt x="1938412" y="1056441"/>
                </a:lnTo>
                <a:lnTo>
                  <a:pt x="1939835" y="1080526"/>
                </a:lnTo>
                <a:lnTo>
                  <a:pt x="1940558" y="1092200"/>
                </a:lnTo>
                <a:lnTo>
                  <a:pt x="1944508" y="1125764"/>
                </a:lnTo>
                <a:lnTo>
                  <a:pt x="1945345" y="1123587"/>
                </a:lnTo>
                <a:lnTo>
                  <a:pt x="1949133" y="1077273"/>
                </a:lnTo>
                <a:lnTo>
                  <a:pt x="1950553" y="1052245"/>
                </a:lnTo>
                <a:lnTo>
                  <a:pt x="1951264" y="1040166"/>
                </a:lnTo>
                <a:lnTo>
                  <a:pt x="1955008" y="1001368"/>
                </a:lnTo>
                <a:lnTo>
                  <a:pt x="1955691" y="1000880"/>
                </a:lnTo>
                <a:lnTo>
                  <a:pt x="1956374" y="1002651"/>
                </a:lnTo>
                <a:lnTo>
                  <a:pt x="1960492" y="1049515"/>
                </a:lnTo>
                <a:lnTo>
                  <a:pt x="1961191" y="1060337"/>
                </a:lnTo>
                <a:lnTo>
                  <a:pt x="1961890" y="1070793"/>
                </a:lnTo>
                <a:lnTo>
                  <a:pt x="1965713" y="1103698"/>
                </a:lnTo>
                <a:lnTo>
                  <a:pt x="1966531" y="1102759"/>
                </a:lnTo>
                <a:lnTo>
                  <a:pt x="1970408" y="1060860"/>
                </a:lnTo>
                <a:lnTo>
                  <a:pt x="1971829" y="1036829"/>
                </a:lnTo>
                <a:lnTo>
                  <a:pt x="1972576" y="1024244"/>
                </a:lnTo>
                <a:lnTo>
                  <a:pt x="1975762" y="985163"/>
                </a:lnTo>
                <a:lnTo>
                  <a:pt x="1977639" y="980401"/>
                </a:lnTo>
                <a:lnTo>
                  <a:pt x="1978576" y="983741"/>
                </a:lnTo>
                <a:lnTo>
                  <a:pt x="1982369" y="1023821"/>
                </a:lnTo>
                <a:lnTo>
                  <a:pt x="1983055" y="1032682"/>
                </a:lnTo>
                <a:lnTo>
                  <a:pt x="1987591" y="1063333"/>
                </a:lnTo>
                <a:lnTo>
                  <a:pt x="1988455" y="1060342"/>
                </a:lnTo>
                <a:lnTo>
                  <a:pt x="1992521" y="1011487"/>
                </a:lnTo>
                <a:lnTo>
                  <a:pt x="1993255" y="999381"/>
                </a:lnTo>
                <a:lnTo>
                  <a:pt x="1993992" y="987380"/>
                </a:lnTo>
                <a:lnTo>
                  <a:pt x="1997086" y="947716"/>
                </a:lnTo>
                <a:lnTo>
                  <a:pt x="1999319" y="938566"/>
                </a:lnTo>
                <a:lnTo>
                  <a:pt x="2000061" y="939657"/>
                </a:lnTo>
                <a:lnTo>
                  <a:pt x="2004322" y="971540"/>
                </a:lnTo>
                <a:lnTo>
                  <a:pt x="2004967" y="977323"/>
                </a:lnTo>
                <a:lnTo>
                  <a:pt x="2008542" y="992972"/>
                </a:lnTo>
                <a:lnTo>
                  <a:pt x="2009411" y="990466"/>
                </a:lnTo>
                <a:lnTo>
                  <a:pt x="2013569" y="944120"/>
                </a:lnTo>
                <a:lnTo>
                  <a:pt x="2015113" y="918716"/>
                </a:lnTo>
                <a:lnTo>
                  <a:pt x="2015904" y="905819"/>
                </a:lnTo>
                <a:lnTo>
                  <a:pt x="2019255" y="863401"/>
                </a:lnTo>
                <a:lnTo>
                  <a:pt x="2022187" y="852078"/>
                </a:lnTo>
                <a:lnTo>
                  <a:pt x="2022759" y="852550"/>
                </a:lnTo>
                <a:lnTo>
                  <a:pt x="2025616" y="861584"/>
                </a:lnTo>
                <a:lnTo>
                  <a:pt x="2026188" y="863601"/>
                </a:lnTo>
                <a:lnTo>
                  <a:pt x="2026761" y="865299"/>
                </a:lnTo>
                <a:lnTo>
                  <a:pt x="2027403" y="866638"/>
                </a:lnTo>
                <a:lnTo>
                  <a:pt x="2028046" y="867170"/>
                </a:lnTo>
                <a:lnTo>
                  <a:pt x="2028688" y="866719"/>
                </a:lnTo>
                <a:lnTo>
                  <a:pt x="2034037" y="815618"/>
                </a:lnTo>
                <a:lnTo>
                  <a:pt x="2036648" y="767490"/>
                </a:lnTo>
                <a:lnTo>
                  <a:pt x="2037490" y="751431"/>
                </a:lnTo>
                <a:lnTo>
                  <a:pt x="2040020" y="707806"/>
                </a:lnTo>
                <a:lnTo>
                  <a:pt x="2043997" y="664238"/>
                </a:lnTo>
                <a:lnTo>
                  <a:pt x="2047094" y="646033"/>
                </a:lnTo>
                <a:lnTo>
                  <a:pt x="2048125" y="639745"/>
                </a:lnTo>
                <a:lnTo>
                  <a:pt x="2052442" y="592240"/>
                </a:lnTo>
                <a:lnTo>
                  <a:pt x="2055371" y="533469"/>
                </a:lnTo>
                <a:lnTo>
                  <a:pt x="2057323" y="485435"/>
                </a:lnTo>
                <a:lnTo>
                  <a:pt x="2059275" y="435074"/>
                </a:lnTo>
                <a:lnTo>
                  <a:pt x="2060210" y="411555"/>
                </a:lnTo>
                <a:lnTo>
                  <a:pt x="2062073" y="367533"/>
                </a:lnTo>
                <a:lnTo>
                  <a:pt x="2064184" y="324348"/>
                </a:lnTo>
                <a:lnTo>
                  <a:pt x="2066541" y="284431"/>
                </a:lnTo>
                <a:lnTo>
                  <a:pt x="2068817" y="250811"/>
                </a:lnTo>
                <a:lnTo>
                  <a:pt x="2069916" y="234785"/>
                </a:lnTo>
                <a:lnTo>
                  <a:pt x="2073185" y="182067"/>
                </a:lnTo>
                <a:lnTo>
                  <a:pt x="2075329" y="141614"/>
                </a:lnTo>
                <a:lnTo>
                  <a:pt x="2077524" y="97409"/>
                </a:lnTo>
                <a:lnTo>
                  <a:pt x="2078647" y="75275"/>
                </a:lnTo>
                <a:lnTo>
                  <a:pt x="2080891" y="36183"/>
                </a:lnTo>
                <a:lnTo>
                  <a:pt x="2085127" y="0"/>
                </a:lnTo>
                <a:lnTo>
                  <a:pt x="2085837" y="132"/>
                </a:lnTo>
                <a:lnTo>
                  <a:pt x="2090802" y="46049"/>
                </a:lnTo>
                <a:lnTo>
                  <a:pt x="2093850" y="96491"/>
                </a:lnTo>
                <a:lnTo>
                  <a:pt x="2094712" y="111165"/>
                </a:lnTo>
                <a:lnTo>
                  <a:pt x="2097293" y="152948"/>
                </a:lnTo>
                <a:lnTo>
                  <a:pt x="2100638" y="201412"/>
                </a:lnTo>
                <a:lnTo>
                  <a:pt x="2101750" y="217338"/>
                </a:lnTo>
                <a:lnTo>
                  <a:pt x="2105179" y="273199"/>
                </a:lnTo>
                <a:lnTo>
                  <a:pt x="2107358" y="318033"/>
                </a:lnTo>
                <a:lnTo>
                  <a:pt x="2109429" y="367801"/>
                </a:lnTo>
                <a:lnTo>
                  <a:pt x="2111502" y="421782"/>
                </a:lnTo>
                <a:lnTo>
                  <a:pt x="2112539" y="448913"/>
                </a:lnTo>
                <a:lnTo>
                  <a:pt x="2114612" y="500165"/>
                </a:lnTo>
                <a:lnTo>
                  <a:pt x="2116929" y="548153"/>
                </a:lnTo>
                <a:lnTo>
                  <a:pt x="2120061" y="591821"/>
                </a:lnTo>
                <a:lnTo>
                  <a:pt x="2123328" y="618235"/>
                </a:lnTo>
                <a:lnTo>
                  <a:pt x="2124143" y="623931"/>
                </a:lnTo>
                <a:lnTo>
                  <a:pt x="2128417" y="665877"/>
                </a:lnTo>
                <a:lnTo>
                  <a:pt x="2131584" y="718155"/>
                </a:lnTo>
                <a:lnTo>
                  <a:pt x="2133871" y="762414"/>
                </a:lnTo>
                <a:lnTo>
                  <a:pt x="2134791" y="779688"/>
                </a:lnTo>
                <a:lnTo>
                  <a:pt x="2137548" y="822616"/>
                </a:lnTo>
                <a:lnTo>
                  <a:pt x="2142119" y="847798"/>
                </a:lnTo>
                <a:lnTo>
                  <a:pt x="2142762" y="847161"/>
                </a:lnTo>
                <a:lnTo>
                  <a:pt x="2143404" y="845938"/>
                </a:lnTo>
                <a:lnTo>
                  <a:pt x="2144041" y="844337"/>
                </a:lnTo>
                <a:lnTo>
                  <a:pt x="2144684" y="842585"/>
                </a:lnTo>
                <a:lnTo>
                  <a:pt x="2145326" y="840911"/>
                </a:lnTo>
                <a:lnTo>
                  <a:pt x="2145966" y="839537"/>
                </a:lnTo>
                <a:lnTo>
                  <a:pt x="2146579" y="838697"/>
                </a:lnTo>
                <a:lnTo>
                  <a:pt x="2147192" y="838497"/>
                </a:lnTo>
                <a:lnTo>
                  <a:pt x="2147802" y="839086"/>
                </a:lnTo>
                <a:lnTo>
                  <a:pt x="2153010" y="884568"/>
                </a:lnTo>
                <a:lnTo>
                  <a:pt x="2155540" y="925237"/>
                </a:lnTo>
                <a:lnTo>
                  <a:pt x="2156364" y="938199"/>
                </a:lnTo>
                <a:lnTo>
                  <a:pt x="2160341" y="979410"/>
                </a:lnTo>
                <a:lnTo>
                  <a:pt x="2161852" y="981457"/>
                </a:lnTo>
                <a:lnTo>
                  <a:pt x="2162608" y="979621"/>
                </a:lnTo>
                <a:lnTo>
                  <a:pt x="2166116" y="954917"/>
                </a:lnTo>
                <a:lnTo>
                  <a:pt x="2166737" y="949687"/>
                </a:lnTo>
                <a:lnTo>
                  <a:pt x="2170214" y="933145"/>
                </a:lnTo>
                <a:lnTo>
                  <a:pt x="2171105" y="934748"/>
                </a:lnTo>
                <a:lnTo>
                  <a:pt x="2175301" y="977836"/>
                </a:lnTo>
                <a:lnTo>
                  <a:pt x="2176823" y="1002068"/>
                </a:lnTo>
                <a:lnTo>
                  <a:pt x="2177598" y="1014268"/>
                </a:lnTo>
                <a:lnTo>
                  <a:pt x="2181432" y="1054575"/>
                </a:lnTo>
                <a:lnTo>
                  <a:pt x="2182183" y="1056349"/>
                </a:lnTo>
                <a:lnTo>
                  <a:pt x="2182936" y="1055806"/>
                </a:lnTo>
                <a:lnTo>
                  <a:pt x="2187277" y="1017854"/>
                </a:lnTo>
                <a:lnTo>
                  <a:pt x="2187944" y="1009652"/>
                </a:lnTo>
                <a:lnTo>
                  <a:pt x="2188611" y="1001776"/>
                </a:lnTo>
                <a:lnTo>
                  <a:pt x="2192288" y="978279"/>
                </a:lnTo>
                <a:lnTo>
                  <a:pt x="2193031" y="979666"/>
                </a:lnTo>
                <a:lnTo>
                  <a:pt x="2196743" y="1018086"/>
                </a:lnTo>
                <a:lnTo>
                  <a:pt x="2198225" y="1042299"/>
                </a:lnTo>
                <a:lnTo>
                  <a:pt x="2198963" y="1054443"/>
                </a:lnTo>
                <a:lnTo>
                  <a:pt x="2202165" y="1093725"/>
                </a:lnTo>
                <a:lnTo>
                  <a:pt x="2203887" y="1098820"/>
                </a:lnTo>
                <a:lnTo>
                  <a:pt x="2204727" y="1096469"/>
                </a:lnTo>
                <a:lnTo>
                  <a:pt x="2208623" y="1053433"/>
                </a:lnTo>
                <a:lnTo>
                  <a:pt x="2209308" y="1043276"/>
                </a:lnTo>
                <a:lnTo>
                  <a:pt x="2209994" y="1033389"/>
                </a:lnTo>
                <a:lnTo>
                  <a:pt x="2213682" y="1001009"/>
                </a:lnTo>
                <a:lnTo>
                  <a:pt x="2214400" y="1001079"/>
                </a:lnTo>
                <a:lnTo>
                  <a:pt x="2218707" y="1046297"/>
                </a:lnTo>
                <a:lnTo>
                  <a:pt x="2220154" y="1071050"/>
                </a:lnTo>
                <a:lnTo>
                  <a:pt x="2220878" y="1083108"/>
                </a:lnTo>
                <a:lnTo>
                  <a:pt x="2224852" y="1122224"/>
                </a:lnTo>
                <a:lnTo>
                  <a:pt x="2225651" y="1121780"/>
                </a:lnTo>
                <a:lnTo>
                  <a:pt x="2229404" y="1083612"/>
                </a:lnTo>
                <a:lnTo>
                  <a:pt x="2230767" y="1061481"/>
                </a:lnTo>
                <a:lnTo>
                  <a:pt x="2231499" y="1049699"/>
                </a:lnTo>
                <a:lnTo>
                  <a:pt x="2235476" y="1011401"/>
                </a:lnTo>
                <a:lnTo>
                  <a:pt x="2236364" y="1012268"/>
                </a:lnTo>
                <a:lnTo>
                  <a:pt x="2240128" y="1053654"/>
                </a:lnTo>
                <a:lnTo>
                  <a:pt x="2241556" y="1078358"/>
                </a:lnTo>
                <a:lnTo>
                  <a:pt x="2242269" y="1090584"/>
                </a:lnTo>
                <a:lnTo>
                  <a:pt x="2245352" y="1128775"/>
                </a:lnTo>
                <a:lnTo>
                  <a:pt x="2246921" y="1132736"/>
                </a:lnTo>
                <a:lnTo>
                  <a:pt x="2247696" y="1130151"/>
                </a:lnTo>
                <a:lnTo>
                  <a:pt x="2251286" y="1086269"/>
                </a:lnTo>
                <a:lnTo>
                  <a:pt x="2252693" y="1062067"/>
                </a:lnTo>
                <a:lnTo>
                  <a:pt x="2253422" y="1050042"/>
                </a:lnTo>
                <a:lnTo>
                  <a:pt x="2257529" y="1014336"/>
                </a:lnTo>
                <a:lnTo>
                  <a:pt x="2258409" y="1016847"/>
                </a:lnTo>
                <a:lnTo>
                  <a:pt x="2262261" y="1064497"/>
                </a:lnTo>
                <a:lnTo>
                  <a:pt x="2262966" y="1076644"/>
                </a:lnTo>
                <a:lnTo>
                  <a:pt x="2263671" y="1088656"/>
                </a:lnTo>
                <a:lnTo>
                  <a:pt x="2266692" y="1127332"/>
                </a:lnTo>
                <a:lnTo>
                  <a:pt x="2268242" y="1132715"/>
                </a:lnTo>
                <a:lnTo>
                  <a:pt x="2269019" y="1130897"/>
                </a:lnTo>
                <a:lnTo>
                  <a:pt x="2272616" y="1089101"/>
                </a:lnTo>
                <a:lnTo>
                  <a:pt x="2274022" y="1064673"/>
                </a:lnTo>
                <a:lnTo>
                  <a:pt x="2274751" y="1052264"/>
                </a:lnTo>
                <a:lnTo>
                  <a:pt x="2278766" y="1011296"/>
                </a:lnTo>
                <a:lnTo>
                  <a:pt x="2279616" y="1011760"/>
                </a:lnTo>
                <a:lnTo>
                  <a:pt x="2283664" y="1054950"/>
                </a:lnTo>
                <a:lnTo>
                  <a:pt x="2285059" y="1077683"/>
                </a:lnTo>
                <a:lnTo>
                  <a:pt x="2285759" y="1088566"/>
                </a:lnTo>
                <a:lnTo>
                  <a:pt x="2289574" y="1121761"/>
                </a:lnTo>
                <a:lnTo>
                  <a:pt x="2290375" y="1120586"/>
                </a:lnTo>
                <a:lnTo>
                  <a:pt x="2294039" y="1080705"/>
                </a:lnTo>
                <a:lnTo>
                  <a:pt x="2295449" y="1056640"/>
                </a:lnTo>
                <a:lnTo>
                  <a:pt x="2296178" y="1044305"/>
                </a:lnTo>
                <a:lnTo>
                  <a:pt x="2299309" y="1005205"/>
                </a:lnTo>
                <a:lnTo>
                  <a:pt x="2301010" y="1000296"/>
                </a:lnTo>
                <a:lnTo>
                  <a:pt x="2301685" y="1002043"/>
                </a:lnTo>
                <a:lnTo>
                  <a:pt x="2305843" y="1047431"/>
                </a:lnTo>
                <a:lnTo>
                  <a:pt x="2306518" y="1057594"/>
                </a:lnTo>
                <a:lnTo>
                  <a:pt x="2307247" y="1067848"/>
                </a:lnTo>
                <a:lnTo>
                  <a:pt x="2311162" y="1097708"/>
                </a:lnTo>
                <a:lnTo>
                  <a:pt x="2311999" y="1095895"/>
                </a:lnTo>
                <a:lnTo>
                  <a:pt x="2315698" y="1055722"/>
                </a:lnTo>
                <a:lnTo>
                  <a:pt x="2317129" y="1031885"/>
                </a:lnTo>
                <a:lnTo>
                  <a:pt x="2317858" y="1020100"/>
                </a:lnTo>
                <a:lnTo>
                  <a:pt x="2321773" y="978587"/>
                </a:lnTo>
                <a:lnTo>
                  <a:pt x="2322448" y="977177"/>
                </a:lnTo>
                <a:lnTo>
                  <a:pt x="2323122" y="977679"/>
                </a:lnTo>
                <a:lnTo>
                  <a:pt x="2327874" y="1020324"/>
                </a:lnTo>
                <a:lnTo>
                  <a:pt x="2328549" y="1028545"/>
                </a:lnTo>
                <a:lnTo>
                  <a:pt x="2329251" y="1036148"/>
                </a:lnTo>
                <a:lnTo>
                  <a:pt x="2329926" y="1042782"/>
                </a:lnTo>
                <a:lnTo>
                  <a:pt x="2330736" y="1048889"/>
                </a:lnTo>
                <a:lnTo>
                  <a:pt x="2331546" y="1052823"/>
                </a:lnTo>
                <a:lnTo>
                  <a:pt x="2332356" y="1054273"/>
                </a:lnTo>
                <a:lnTo>
                  <a:pt x="2333166" y="1053098"/>
                </a:lnTo>
                <a:lnTo>
                  <a:pt x="2337135" y="1013277"/>
                </a:lnTo>
                <a:lnTo>
                  <a:pt x="2338593" y="990012"/>
                </a:lnTo>
                <a:lnTo>
                  <a:pt x="2339322" y="978360"/>
                </a:lnTo>
                <a:lnTo>
                  <a:pt x="2342454" y="939724"/>
                </a:lnTo>
                <a:lnTo>
                  <a:pt x="2344695" y="930774"/>
                </a:lnTo>
                <a:lnTo>
                  <a:pt x="2345451" y="931722"/>
                </a:lnTo>
                <a:lnTo>
                  <a:pt x="2349689" y="960314"/>
                </a:lnTo>
                <a:lnTo>
                  <a:pt x="2350310" y="965290"/>
                </a:lnTo>
                <a:lnTo>
                  <a:pt x="2350958" y="969720"/>
                </a:lnTo>
                <a:lnTo>
                  <a:pt x="2351687" y="973864"/>
                </a:lnTo>
                <a:lnTo>
                  <a:pt x="2352416" y="976664"/>
                </a:lnTo>
                <a:lnTo>
                  <a:pt x="2353145" y="977868"/>
                </a:lnTo>
                <a:lnTo>
                  <a:pt x="2353874" y="977307"/>
                </a:lnTo>
                <a:lnTo>
                  <a:pt x="2358680" y="930558"/>
                </a:lnTo>
                <a:lnTo>
                  <a:pt x="2359436" y="918195"/>
                </a:lnTo>
                <a:lnTo>
                  <a:pt x="2360219" y="905500"/>
                </a:lnTo>
                <a:lnTo>
                  <a:pt x="2363405" y="858571"/>
                </a:lnTo>
                <a:lnTo>
                  <a:pt x="2367860" y="833235"/>
                </a:lnTo>
                <a:lnTo>
                  <a:pt x="2368481" y="833564"/>
                </a:lnTo>
                <a:lnTo>
                  <a:pt x="2369129" y="834499"/>
                </a:lnTo>
                <a:lnTo>
                  <a:pt x="2369750" y="835838"/>
                </a:lnTo>
                <a:lnTo>
                  <a:pt x="2370398" y="837369"/>
                </a:lnTo>
                <a:lnTo>
                  <a:pt x="2371019" y="838875"/>
                </a:lnTo>
                <a:lnTo>
                  <a:pt x="2371667" y="840139"/>
                </a:lnTo>
                <a:lnTo>
                  <a:pt x="2372288" y="840951"/>
                </a:lnTo>
                <a:lnTo>
                  <a:pt x="2372963" y="841111"/>
                </a:lnTo>
                <a:lnTo>
                  <a:pt x="2373637" y="840357"/>
                </a:lnTo>
                <a:lnTo>
                  <a:pt x="2378740" y="793377"/>
                </a:lnTo>
                <a:lnTo>
                  <a:pt x="2381359" y="745426"/>
                </a:lnTo>
                <a:lnTo>
                  <a:pt x="2382250" y="728231"/>
                </a:lnTo>
                <a:lnTo>
                  <a:pt x="2384815" y="680278"/>
                </a:lnTo>
                <a:lnTo>
                  <a:pt x="2387758" y="638794"/>
                </a:lnTo>
                <a:lnTo>
                  <a:pt x="2391889" y="603310"/>
                </a:lnTo>
                <a:lnTo>
                  <a:pt x="2392942" y="595372"/>
                </a:lnTo>
                <a:lnTo>
                  <a:pt x="2396695" y="553488"/>
                </a:lnTo>
                <a:lnTo>
                  <a:pt x="2399853" y="492897"/>
                </a:lnTo>
                <a:lnTo>
                  <a:pt x="2402121" y="437074"/>
                </a:lnTo>
                <a:lnTo>
                  <a:pt x="2403066" y="411925"/>
                </a:lnTo>
                <a:lnTo>
                  <a:pt x="2404038" y="386578"/>
                </a:lnTo>
                <a:lnTo>
                  <a:pt x="2405955" y="337262"/>
                </a:lnTo>
                <a:lnTo>
                  <a:pt x="2407899" y="291215"/>
                </a:lnTo>
                <a:lnTo>
                  <a:pt x="2409870" y="251846"/>
                </a:lnTo>
                <a:lnTo>
                  <a:pt x="2410032" y="249181"/>
                </a:lnTo>
                <a:lnTo>
                  <a:pt x="2410167" y="246551"/>
                </a:lnTo>
                <a:lnTo>
                  <a:pt x="2410329" y="243956"/>
                </a:lnTo>
                <a:lnTo>
                  <a:pt x="2410464" y="24139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296494" y="2770319"/>
            <a:ext cx="3828415" cy="4794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63500" marR="3048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solidFill>
                  <a:srgbClr val="3333B2"/>
                </a:solidFill>
                <a:latin typeface="Microsoft Sans Serif"/>
                <a:cs typeface="Microsoft Sans Serif"/>
              </a:rPr>
              <a:t>Figure:</a:t>
            </a:r>
            <a:r>
              <a:rPr dirty="0" sz="1000" spc="15">
                <a:solidFill>
                  <a:srgbClr val="3333B2"/>
                </a:solidFill>
                <a:latin typeface="Microsoft Sans Serif"/>
                <a:cs typeface="Microsoft Sans Serif"/>
              </a:rPr>
              <a:t> </a:t>
            </a:r>
            <a:r>
              <a:rPr dirty="0" sz="900" spc="-5">
                <a:latin typeface="Microsoft Sans Serif"/>
                <a:cs typeface="Microsoft Sans Serif"/>
              </a:rPr>
              <a:t>Asymptotic</a:t>
            </a:r>
            <a:r>
              <a:rPr dirty="0" sz="900" spc="15">
                <a:latin typeface="Microsoft Sans Serif"/>
                <a:cs typeface="Microsoft Sans Serif"/>
              </a:rPr>
              <a:t> </a:t>
            </a:r>
            <a:r>
              <a:rPr dirty="0" sz="900" spc="-5">
                <a:latin typeface="Microsoft Sans Serif"/>
                <a:cs typeface="Microsoft Sans Serif"/>
              </a:rPr>
              <a:t>persistence</a:t>
            </a:r>
            <a:r>
              <a:rPr dirty="0" sz="900" spc="15">
                <a:latin typeface="Microsoft Sans Serif"/>
                <a:cs typeface="Microsoft Sans Serif"/>
              </a:rPr>
              <a:t> </a:t>
            </a:r>
            <a:r>
              <a:rPr dirty="0" sz="900" spc="-5">
                <a:latin typeface="Microsoft Sans Serif"/>
                <a:cs typeface="Microsoft Sans Serif"/>
              </a:rPr>
              <a:t>of</a:t>
            </a:r>
            <a:r>
              <a:rPr dirty="0" sz="900" spc="20">
                <a:latin typeface="Microsoft Sans Serif"/>
                <a:cs typeface="Microsoft Sans Serif"/>
              </a:rPr>
              <a:t> </a:t>
            </a:r>
            <a:r>
              <a:rPr dirty="0" sz="900" spc="-5">
                <a:latin typeface="Microsoft Sans Serif"/>
                <a:cs typeface="Microsoft Sans Serif"/>
              </a:rPr>
              <a:t>echoing</a:t>
            </a:r>
            <a:r>
              <a:rPr dirty="0" sz="900" spc="15">
                <a:latin typeface="Microsoft Sans Serif"/>
                <a:cs typeface="Microsoft Sans Serif"/>
              </a:rPr>
              <a:t> </a:t>
            </a:r>
            <a:r>
              <a:rPr dirty="0" sz="900" spc="-40">
                <a:latin typeface="Microsoft Sans Serif"/>
                <a:cs typeface="Microsoft Sans Serif"/>
              </a:rPr>
              <a:t>SLV</a:t>
            </a:r>
            <a:r>
              <a:rPr dirty="0" sz="900" spc="15">
                <a:latin typeface="Microsoft Sans Serif"/>
                <a:cs typeface="Microsoft Sans Serif"/>
              </a:rPr>
              <a:t> </a:t>
            </a:r>
            <a:r>
              <a:rPr dirty="0" sz="900" spc="-5">
                <a:latin typeface="Microsoft Sans Serif"/>
                <a:cs typeface="Microsoft Sans Serif"/>
              </a:rPr>
              <a:t>interacting</a:t>
            </a:r>
            <a:r>
              <a:rPr dirty="0" sz="900" spc="15">
                <a:latin typeface="Microsoft Sans Serif"/>
                <a:cs typeface="Microsoft Sans Serif"/>
              </a:rPr>
              <a:t> </a:t>
            </a:r>
            <a:r>
              <a:rPr dirty="0" sz="900" spc="-5">
                <a:latin typeface="Microsoft Sans Serif"/>
                <a:cs typeface="Microsoft Sans Serif"/>
              </a:rPr>
              <a:t>with</a:t>
            </a:r>
            <a:r>
              <a:rPr dirty="0" sz="900" spc="20">
                <a:latin typeface="Microsoft Sans Serif"/>
                <a:cs typeface="Microsoft Sans Serif"/>
              </a:rPr>
              <a:t> </a:t>
            </a:r>
            <a:r>
              <a:rPr dirty="0" sz="900" spc="-35">
                <a:latin typeface="Microsoft Sans Serif"/>
                <a:cs typeface="Microsoft Sans Serif"/>
              </a:rPr>
              <a:t>LW</a:t>
            </a:r>
            <a:r>
              <a:rPr dirty="0" sz="900" spc="15">
                <a:latin typeface="Microsoft Sans Serif"/>
                <a:cs typeface="Microsoft Sans Serif"/>
              </a:rPr>
              <a:t> </a:t>
            </a:r>
            <a:r>
              <a:rPr dirty="0" sz="900" spc="-15">
                <a:latin typeface="Microsoft Sans Serif"/>
                <a:cs typeface="Microsoft Sans Serif"/>
              </a:rPr>
              <a:t>for</a:t>
            </a:r>
            <a:r>
              <a:rPr dirty="0" sz="900" spc="15">
                <a:latin typeface="Microsoft Sans Serif"/>
                <a:cs typeface="Microsoft Sans Serif"/>
              </a:rPr>
              <a:t> </a:t>
            </a:r>
            <a:r>
              <a:rPr dirty="0" sz="900" spc="-5">
                <a:latin typeface="Microsoft Sans Serif"/>
                <a:cs typeface="Microsoft Sans Serif"/>
              </a:rPr>
              <a:t>the </a:t>
            </a:r>
            <a:r>
              <a:rPr dirty="0" sz="900" spc="-225">
                <a:latin typeface="Microsoft Sans Serif"/>
                <a:cs typeface="Microsoft Sans Serif"/>
              </a:rPr>
              <a:t> </a:t>
            </a:r>
            <a:r>
              <a:rPr dirty="0" sz="900" spc="-5">
                <a:latin typeface="Microsoft Sans Serif"/>
                <a:cs typeface="Microsoft Sans Serif"/>
              </a:rPr>
              <a:t>density</a:t>
            </a:r>
            <a:r>
              <a:rPr dirty="0" sz="900" spc="10">
                <a:latin typeface="Microsoft Sans Serif"/>
                <a:cs typeface="Microsoft Sans Serif"/>
              </a:rPr>
              <a:t> </a:t>
            </a:r>
            <a:r>
              <a:rPr dirty="0" sz="900" spc="-50" i="1">
                <a:latin typeface="Arial"/>
                <a:cs typeface="Arial"/>
              </a:rPr>
              <a:t>ϱ</a:t>
            </a:r>
            <a:r>
              <a:rPr dirty="0" sz="900" spc="-5" i="1">
                <a:latin typeface="Arial"/>
                <a:cs typeface="Arial"/>
              </a:rPr>
              <a:t> </a:t>
            </a:r>
            <a:r>
              <a:rPr dirty="0" sz="900" spc="-5">
                <a:latin typeface="Microsoft Sans Serif"/>
                <a:cs typeface="Microsoft Sans Serif"/>
              </a:rPr>
              <a:t>perturbations.</a:t>
            </a:r>
            <a:r>
              <a:rPr dirty="0" sz="900" spc="70">
                <a:latin typeface="Microsoft Sans Serif"/>
                <a:cs typeface="Microsoft Sans Serif"/>
              </a:rPr>
              <a:t> </a:t>
            </a:r>
            <a:r>
              <a:rPr dirty="0" sz="900" spc="30" i="1">
                <a:latin typeface="Arial"/>
                <a:cs typeface="Arial"/>
              </a:rPr>
              <a:t>ε</a:t>
            </a:r>
            <a:r>
              <a:rPr dirty="0" sz="900" spc="5" i="1">
                <a:latin typeface="Arial"/>
                <a:cs typeface="Arial"/>
              </a:rPr>
              <a:t> </a:t>
            </a:r>
            <a:r>
              <a:rPr dirty="0" sz="900" spc="60">
                <a:latin typeface="Tahoma"/>
                <a:cs typeface="Tahoma"/>
              </a:rPr>
              <a:t>=</a:t>
            </a:r>
            <a:r>
              <a:rPr dirty="0" sz="900" spc="-25">
                <a:latin typeface="Tahoma"/>
                <a:cs typeface="Tahoma"/>
              </a:rPr>
              <a:t> </a:t>
            </a:r>
            <a:r>
              <a:rPr dirty="0" sz="900" spc="-5">
                <a:latin typeface="Microsoft Sans Serif"/>
                <a:cs typeface="Microsoft Sans Serif"/>
              </a:rPr>
              <a:t>0,</a:t>
            </a:r>
            <a:r>
              <a:rPr dirty="0" sz="900" spc="15">
                <a:latin typeface="Microsoft Sans Serif"/>
                <a:cs typeface="Microsoft Sans Serif"/>
              </a:rPr>
              <a:t> </a:t>
            </a:r>
            <a:r>
              <a:rPr dirty="0" sz="900" spc="-5" i="1">
                <a:latin typeface="Arial"/>
                <a:cs typeface="Arial"/>
              </a:rPr>
              <a:t>R</a:t>
            </a:r>
            <a:r>
              <a:rPr dirty="0" baseline="-9259" sz="900" spc="-7">
                <a:latin typeface="Microsoft Sans Serif"/>
                <a:cs typeface="Microsoft Sans Serif"/>
              </a:rPr>
              <a:t>1</a:t>
            </a:r>
            <a:r>
              <a:rPr dirty="0" baseline="-9259" sz="900" spc="217">
                <a:latin typeface="Microsoft Sans Serif"/>
                <a:cs typeface="Microsoft Sans Serif"/>
              </a:rPr>
              <a:t> </a:t>
            </a:r>
            <a:r>
              <a:rPr dirty="0" sz="900" spc="60">
                <a:latin typeface="Tahoma"/>
                <a:cs typeface="Tahoma"/>
              </a:rPr>
              <a:t>=</a:t>
            </a:r>
            <a:r>
              <a:rPr dirty="0" sz="900" spc="-20">
                <a:latin typeface="Tahoma"/>
                <a:cs typeface="Tahoma"/>
              </a:rPr>
              <a:t> </a:t>
            </a:r>
            <a:r>
              <a:rPr dirty="0" sz="900">
                <a:latin typeface="Microsoft Sans Serif"/>
                <a:cs typeface="Microsoft Sans Serif"/>
              </a:rPr>
              <a:t>0</a:t>
            </a:r>
            <a:r>
              <a:rPr dirty="0" sz="900" i="1">
                <a:latin typeface="Arial"/>
                <a:cs typeface="Arial"/>
              </a:rPr>
              <a:t>.</a:t>
            </a:r>
            <a:r>
              <a:rPr dirty="0" sz="900">
                <a:latin typeface="Microsoft Sans Serif"/>
                <a:cs typeface="Microsoft Sans Serif"/>
              </a:rPr>
              <a:t>1,</a:t>
            </a:r>
            <a:r>
              <a:rPr dirty="0" sz="900" spc="10">
                <a:latin typeface="Microsoft Sans Serif"/>
                <a:cs typeface="Microsoft Sans Serif"/>
              </a:rPr>
              <a:t> </a:t>
            </a:r>
            <a:r>
              <a:rPr dirty="0" sz="900" spc="-5" i="1">
                <a:latin typeface="Arial"/>
                <a:cs typeface="Arial"/>
              </a:rPr>
              <a:t>R</a:t>
            </a:r>
            <a:r>
              <a:rPr dirty="0" baseline="-9259" sz="900" spc="-7">
                <a:latin typeface="Microsoft Sans Serif"/>
                <a:cs typeface="Microsoft Sans Serif"/>
              </a:rPr>
              <a:t>2</a:t>
            </a:r>
            <a:r>
              <a:rPr dirty="0" baseline="-9259" sz="900" spc="217">
                <a:latin typeface="Microsoft Sans Serif"/>
                <a:cs typeface="Microsoft Sans Serif"/>
              </a:rPr>
              <a:t> </a:t>
            </a:r>
            <a:r>
              <a:rPr dirty="0" sz="900" spc="60">
                <a:latin typeface="Tahoma"/>
                <a:cs typeface="Tahoma"/>
              </a:rPr>
              <a:t>=</a:t>
            </a:r>
            <a:r>
              <a:rPr dirty="0" sz="900" spc="-20">
                <a:latin typeface="Tahoma"/>
                <a:cs typeface="Tahoma"/>
              </a:rPr>
              <a:t> </a:t>
            </a:r>
            <a:r>
              <a:rPr dirty="0" sz="900" spc="20" i="1">
                <a:latin typeface="Georgia"/>
                <a:cs typeface="Georgia"/>
              </a:rPr>
              <a:t>−</a:t>
            </a:r>
            <a:r>
              <a:rPr dirty="0" sz="900" spc="20">
                <a:latin typeface="Microsoft Sans Serif"/>
                <a:cs typeface="Microsoft Sans Serif"/>
              </a:rPr>
              <a:t>0</a:t>
            </a:r>
            <a:r>
              <a:rPr dirty="0" sz="900" spc="20" i="1">
                <a:latin typeface="Arial"/>
                <a:cs typeface="Arial"/>
              </a:rPr>
              <a:t>.</a:t>
            </a:r>
            <a:r>
              <a:rPr dirty="0" sz="900" spc="20">
                <a:latin typeface="Microsoft Sans Serif"/>
                <a:cs typeface="Microsoft Sans Serif"/>
              </a:rPr>
              <a:t>01,</a:t>
            </a:r>
            <a:r>
              <a:rPr dirty="0" sz="900" spc="10">
                <a:latin typeface="Microsoft Sans Serif"/>
                <a:cs typeface="Microsoft Sans Serif"/>
              </a:rPr>
              <a:t> </a:t>
            </a:r>
            <a:r>
              <a:rPr dirty="0" sz="900" spc="-95" i="1">
                <a:latin typeface="Georgia"/>
                <a:cs typeface="Georgia"/>
              </a:rPr>
              <a:t>C</a:t>
            </a:r>
            <a:r>
              <a:rPr dirty="0" sz="900" spc="-30" i="1">
                <a:latin typeface="Georgia"/>
                <a:cs typeface="Georgia"/>
              </a:rPr>
              <a:t> </a:t>
            </a:r>
            <a:r>
              <a:rPr dirty="0" sz="900" spc="60">
                <a:latin typeface="Tahoma"/>
                <a:cs typeface="Tahoma"/>
              </a:rPr>
              <a:t>=</a:t>
            </a:r>
            <a:r>
              <a:rPr dirty="0" sz="900" spc="-25">
                <a:latin typeface="Tahoma"/>
                <a:cs typeface="Tahoma"/>
              </a:rPr>
              <a:t> </a:t>
            </a:r>
            <a:r>
              <a:rPr dirty="0" sz="900">
                <a:latin typeface="Microsoft Sans Serif"/>
                <a:cs typeface="Microsoft Sans Serif"/>
              </a:rPr>
              <a:t>1</a:t>
            </a:r>
            <a:r>
              <a:rPr dirty="0" sz="900" i="1">
                <a:latin typeface="Arial"/>
                <a:cs typeface="Arial"/>
              </a:rPr>
              <a:t>.</a:t>
            </a:r>
            <a:r>
              <a:rPr dirty="0" sz="900">
                <a:latin typeface="Microsoft Sans Serif"/>
                <a:cs typeface="Microsoft Sans Serif"/>
              </a:rPr>
              <a:t>2,</a:t>
            </a:r>
            <a:r>
              <a:rPr dirty="0" sz="900" spc="15">
                <a:latin typeface="Microsoft Sans Serif"/>
                <a:cs typeface="Microsoft Sans Serif"/>
              </a:rPr>
              <a:t> </a:t>
            </a:r>
            <a:r>
              <a:rPr dirty="0" sz="900" spc="-5" i="1">
                <a:latin typeface="Arial"/>
                <a:cs typeface="Arial"/>
              </a:rPr>
              <a:t>W</a:t>
            </a:r>
            <a:r>
              <a:rPr dirty="0" sz="900" spc="125" i="1">
                <a:latin typeface="Arial"/>
                <a:cs typeface="Arial"/>
              </a:rPr>
              <a:t> </a:t>
            </a:r>
            <a:r>
              <a:rPr dirty="0" sz="900" spc="60">
                <a:latin typeface="Tahoma"/>
                <a:cs typeface="Tahoma"/>
              </a:rPr>
              <a:t>=</a:t>
            </a:r>
            <a:r>
              <a:rPr dirty="0" sz="900" spc="-20">
                <a:latin typeface="Tahoma"/>
                <a:cs typeface="Tahoma"/>
              </a:rPr>
              <a:t> </a:t>
            </a:r>
            <a:r>
              <a:rPr dirty="0" sz="900" spc="-5">
                <a:latin typeface="Microsoft Sans Serif"/>
                <a:cs typeface="Microsoft Sans Serif"/>
              </a:rPr>
              <a:t>1,</a:t>
            </a:r>
            <a:endParaRPr sz="900">
              <a:latin typeface="Microsoft Sans Serif"/>
              <a:cs typeface="Microsoft Sans Serif"/>
            </a:endParaRPr>
          </a:p>
          <a:p>
            <a:pPr marL="63500">
              <a:lnSpc>
                <a:spcPct val="100000"/>
              </a:lnSpc>
              <a:spcBef>
                <a:spcPts val="215"/>
              </a:spcBef>
            </a:pPr>
            <a:r>
              <a:rPr dirty="0" baseline="6172" sz="1350" spc="112" i="1">
                <a:latin typeface="Georgia"/>
                <a:cs typeface="Georgia"/>
              </a:rPr>
              <a:t>K</a:t>
            </a:r>
            <a:r>
              <a:rPr dirty="0" sz="600" spc="-5" i="1">
                <a:latin typeface="Arial"/>
                <a:cs typeface="Arial"/>
              </a:rPr>
              <a:t>y</a:t>
            </a:r>
            <a:r>
              <a:rPr dirty="0" sz="600" spc="-60" i="1">
                <a:latin typeface="Arial"/>
                <a:cs typeface="Arial"/>
              </a:rPr>
              <a:t> </a:t>
            </a:r>
            <a:r>
              <a:rPr dirty="0" baseline="6172" sz="1350" spc="15">
                <a:latin typeface="Tahoma"/>
                <a:cs typeface="Tahoma"/>
              </a:rPr>
              <a:t>(</a:t>
            </a:r>
            <a:r>
              <a:rPr dirty="0" baseline="6172" sz="1350" spc="-7">
                <a:latin typeface="Microsoft Sans Serif"/>
                <a:cs typeface="Microsoft Sans Serif"/>
              </a:rPr>
              <a:t>0</a:t>
            </a:r>
            <a:r>
              <a:rPr dirty="0" baseline="6172" sz="1350" spc="15">
                <a:latin typeface="Tahoma"/>
                <a:cs typeface="Tahoma"/>
              </a:rPr>
              <a:t>)</a:t>
            </a:r>
            <a:r>
              <a:rPr dirty="0" baseline="6172" sz="1350" spc="-37">
                <a:latin typeface="Tahoma"/>
                <a:cs typeface="Tahoma"/>
              </a:rPr>
              <a:t> </a:t>
            </a:r>
            <a:r>
              <a:rPr dirty="0" baseline="6172" sz="1350" spc="89">
                <a:latin typeface="Tahoma"/>
                <a:cs typeface="Tahoma"/>
              </a:rPr>
              <a:t>=</a:t>
            </a:r>
            <a:r>
              <a:rPr dirty="0" baseline="6172" sz="1350" spc="-44">
                <a:latin typeface="Tahoma"/>
                <a:cs typeface="Tahoma"/>
              </a:rPr>
              <a:t> </a:t>
            </a:r>
            <a:r>
              <a:rPr dirty="0" baseline="6172" sz="1350" spc="-7">
                <a:latin typeface="Microsoft Sans Serif"/>
                <a:cs typeface="Microsoft Sans Serif"/>
              </a:rPr>
              <a:t>1,</a:t>
            </a:r>
            <a:r>
              <a:rPr dirty="0" baseline="6172" sz="1350" spc="15">
                <a:latin typeface="Microsoft Sans Serif"/>
                <a:cs typeface="Microsoft Sans Serif"/>
              </a:rPr>
              <a:t> </a:t>
            </a:r>
            <a:r>
              <a:rPr dirty="0" baseline="6172" sz="1350" spc="7">
                <a:latin typeface="Tahoma"/>
                <a:cs typeface="Tahoma"/>
              </a:rPr>
              <a:t>Ψ(</a:t>
            </a:r>
            <a:r>
              <a:rPr dirty="0" baseline="6172" sz="1350" spc="-7">
                <a:latin typeface="Microsoft Sans Serif"/>
                <a:cs typeface="Microsoft Sans Serif"/>
              </a:rPr>
              <a:t>0</a:t>
            </a:r>
            <a:r>
              <a:rPr dirty="0" baseline="6172" sz="1350" spc="15">
                <a:latin typeface="Tahoma"/>
                <a:cs typeface="Tahoma"/>
              </a:rPr>
              <a:t>)</a:t>
            </a:r>
            <a:r>
              <a:rPr dirty="0" baseline="6172" sz="1350" spc="-44">
                <a:latin typeface="Tahoma"/>
                <a:cs typeface="Tahoma"/>
              </a:rPr>
              <a:t> </a:t>
            </a:r>
            <a:r>
              <a:rPr dirty="0" baseline="6172" sz="1350" spc="89">
                <a:latin typeface="Tahoma"/>
                <a:cs typeface="Tahoma"/>
              </a:rPr>
              <a:t>=</a:t>
            </a:r>
            <a:r>
              <a:rPr dirty="0" baseline="6172" sz="1350" spc="-37">
                <a:latin typeface="Tahoma"/>
                <a:cs typeface="Tahoma"/>
              </a:rPr>
              <a:t> </a:t>
            </a:r>
            <a:r>
              <a:rPr dirty="0" baseline="6172" sz="1350" spc="-7">
                <a:latin typeface="Microsoft Sans Serif"/>
                <a:cs typeface="Microsoft Sans Serif"/>
              </a:rPr>
              <a:t>9</a:t>
            </a:r>
            <a:r>
              <a:rPr dirty="0" baseline="6172" sz="1350" spc="-52">
                <a:latin typeface="Microsoft Sans Serif"/>
                <a:cs typeface="Microsoft Sans Serif"/>
              </a:rPr>
              <a:t> </a:t>
            </a:r>
            <a:r>
              <a:rPr dirty="0" baseline="6172" sz="1350" i="1">
                <a:latin typeface="Georgia"/>
                <a:cs typeface="Georgia"/>
              </a:rPr>
              <a:t>·</a:t>
            </a:r>
            <a:r>
              <a:rPr dirty="0" baseline="6172" sz="1350" spc="-22" i="1">
                <a:latin typeface="Georgia"/>
                <a:cs typeface="Georgia"/>
              </a:rPr>
              <a:t> </a:t>
            </a:r>
            <a:r>
              <a:rPr dirty="0" baseline="6172" sz="1350" spc="-7">
                <a:latin typeface="Microsoft Sans Serif"/>
                <a:cs typeface="Microsoft Sans Serif"/>
              </a:rPr>
              <a:t>1</a:t>
            </a:r>
            <a:r>
              <a:rPr dirty="0" baseline="6172" sz="1350" spc="-15">
                <a:latin typeface="Microsoft Sans Serif"/>
                <a:cs typeface="Microsoft Sans Serif"/>
              </a:rPr>
              <a:t>0</a:t>
            </a:r>
            <a:r>
              <a:rPr dirty="0" baseline="46296" sz="900" spc="254" i="1">
                <a:latin typeface="Times New Roman"/>
                <a:cs typeface="Times New Roman"/>
              </a:rPr>
              <a:t>−</a:t>
            </a:r>
            <a:r>
              <a:rPr dirty="0" baseline="46296" sz="900" spc="60">
                <a:latin typeface="Microsoft Sans Serif"/>
                <a:cs typeface="Microsoft Sans Serif"/>
              </a:rPr>
              <a:t>2</a:t>
            </a:r>
            <a:r>
              <a:rPr dirty="0" baseline="6172" sz="1350" spc="-7">
                <a:latin typeface="Microsoft Sans Serif"/>
                <a:cs typeface="Microsoft Sans Serif"/>
              </a:rPr>
              <a:t>,</a:t>
            </a:r>
            <a:r>
              <a:rPr dirty="0" baseline="6172" sz="1350" spc="15">
                <a:latin typeface="Microsoft Sans Serif"/>
                <a:cs typeface="Microsoft Sans Serif"/>
              </a:rPr>
              <a:t> </a:t>
            </a:r>
            <a:r>
              <a:rPr dirty="0" baseline="6172" sz="1350" spc="-7">
                <a:latin typeface="Microsoft Sans Serif"/>
                <a:cs typeface="Microsoft Sans Serif"/>
              </a:rPr>
              <a:t>and</a:t>
            </a:r>
            <a:r>
              <a:rPr dirty="0" baseline="6172" sz="1350" spc="15">
                <a:latin typeface="Microsoft Sans Serif"/>
                <a:cs typeface="Microsoft Sans Serif"/>
              </a:rPr>
              <a:t> </a:t>
            </a:r>
            <a:r>
              <a:rPr dirty="0" baseline="6172" sz="1350">
                <a:latin typeface="Tahoma"/>
                <a:cs typeface="Tahoma"/>
              </a:rPr>
              <a:t>Ψ</a:t>
            </a:r>
            <a:r>
              <a:rPr dirty="0" baseline="83333" sz="750" spc="187" i="1">
                <a:latin typeface="Arial"/>
                <a:cs typeface="Arial"/>
              </a:rPr>
              <a:t>′</a:t>
            </a:r>
            <a:r>
              <a:rPr dirty="0" baseline="83333" sz="750" spc="-60" i="1">
                <a:latin typeface="Arial"/>
                <a:cs typeface="Arial"/>
              </a:rPr>
              <a:t> </a:t>
            </a:r>
            <a:r>
              <a:rPr dirty="0" baseline="6172" sz="1350" spc="15">
                <a:latin typeface="Tahoma"/>
                <a:cs typeface="Tahoma"/>
              </a:rPr>
              <a:t>(</a:t>
            </a:r>
            <a:r>
              <a:rPr dirty="0" baseline="6172" sz="1350" spc="-7">
                <a:latin typeface="Microsoft Sans Serif"/>
                <a:cs typeface="Microsoft Sans Serif"/>
              </a:rPr>
              <a:t>0</a:t>
            </a:r>
            <a:r>
              <a:rPr dirty="0" baseline="6172" sz="1350" spc="15">
                <a:latin typeface="Tahoma"/>
                <a:cs typeface="Tahoma"/>
              </a:rPr>
              <a:t>)</a:t>
            </a:r>
            <a:r>
              <a:rPr dirty="0" baseline="6172" sz="1350" spc="-44">
                <a:latin typeface="Tahoma"/>
                <a:cs typeface="Tahoma"/>
              </a:rPr>
              <a:t> </a:t>
            </a:r>
            <a:r>
              <a:rPr dirty="0" baseline="6172" sz="1350" spc="89">
                <a:latin typeface="Tahoma"/>
                <a:cs typeface="Tahoma"/>
              </a:rPr>
              <a:t>=</a:t>
            </a:r>
            <a:r>
              <a:rPr dirty="0" baseline="6172" sz="1350" spc="-37">
                <a:latin typeface="Tahoma"/>
                <a:cs typeface="Tahoma"/>
              </a:rPr>
              <a:t> </a:t>
            </a:r>
            <a:r>
              <a:rPr dirty="0" baseline="6172" sz="1350" spc="-7">
                <a:latin typeface="Microsoft Sans Serif"/>
                <a:cs typeface="Microsoft Sans Serif"/>
              </a:rPr>
              <a:t>8</a:t>
            </a:r>
            <a:r>
              <a:rPr dirty="0" baseline="6172" sz="1350" spc="7" i="1">
                <a:latin typeface="Arial"/>
                <a:cs typeface="Arial"/>
              </a:rPr>
              <a:t>.</a:t>
            </a:r>
            <a:r>
              <a:rPr dirty="0" baseline="6172" sz="1350" spc="-7">
                <a:latin typeface="Microsoft Sans Serif"/>
                <a:cs typeface="Microsoft Sans Serif"/>
              </a:rPr>
              <a:t>66</a:t>
            </a:r>
            <a:r>
              <a:rPr dirty="0" baseline="6172" sz="1350" spc="-52">
                <a:latin typeface="Microsoft Sans Serif"/>
                <a:cs typeface="Microsoft Sans Serif"/>
              </a:rPr>
              <a:t> </a:t>
            </a:r>
            <a:r>
              <a:rPr dirty="0" baseline="6172" sz="1350" i="1">
                <a:latin typeface="Georgia"/>
                <a:cs typeface="Georgia"/>
              </a:rPr>
              <a:t>·</a:t>
            </a:r>
            <a:r>
              <a:rPr dirty="0" baseline="6172" sz="1350" spc="-22" i="1">
                <a:latin typeface="Georgia"/>
                <a:cs typeface="Georgia"/>
              </a:rPr>
              <a:t> </a:t>
            </a:r>
            <a:r>
              <a:rPr dirty="0" baseline="6172" sz="1350" spc="-7">
                <a:latin typeface="Microsoft Sans Serif"/>
                <a:cs typeface="Microsoft Sans Serif"/>
              </a:rPr>
              <a:t>1</a:t>
            </a:r>
            <a:r>
              <a:rPr dirty="0" baseline="6172" sz="1350" spc="-15">
                <a:latin typeface="Microsoft Sans Serif"/>
                <a:cs typeface="Microsoft Sans Serif"/>
              </a:rPr>
              <a:t>0</a:t>
            </a:r>
            <a:r>
              <a:rPr dirty="0" baseline="46296" sz="900" spc="254" i="1">
                <a:latin typeface="Times New Roman"/>
                <a:cs typeface="Times New Roman"/>
              </a:rPr>
              <a:t>−</a:t>
            </a:r>
            <a:r>
              <a:rPr dirty="0" baseline="46296" sz="900" spc="60">
                <a:latin typeface="Microsoft Sans Serif"/>
                <a:cs typeface="Microsoft Sans Serif"/>
              </a:rPr>
              <a:t>3</a:t>
            </a:r>
            <a:r>
              <a:rPr dirty="0" baseline="6172" sz="1350" spc="-7">
                <a:latin typeface="Microsoft Sans Serif"/>
                <a:cs typeface="Microsoft Sans Serif"/>
              </a:rPr>
              <a:t>.</a:t>
            </a:r>
            <a:endParaRPr baseline="6172" sz="1350">
              <a:latin typeface="Microsoft Sans Serif"/>
              <a:cs typeface="Microsoft Sans Serif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0" y="3183495"/>
            <a:ext cx="4608195" cy="273050"/>
            <a:chOff x="0" y="3183495"/>
            <a:chExt cx="4608195" cy="273050"/>
          </a:xfrm>
        </p:grpSpPr>
        <p:sp>
          <p:nvSpPr>
            <p:cNvPr id="26" name="object 26"/>
            <p:cNvSpPr/>
            <p:nvPr/>
          </p:nvSpPr>
          <p:spPr>
            <a:xfrm>
              <a:off x="0" y="3258007"/>
              <a:ext cx="4608195" cy="198120"/>
            </a:xfrm>
            <a:custGeom>
              <a:avLst/>
              <a:gdLst/>
              <a:ahLst/>
              <a:cxnLst/>
              <a:rect l="l" t="t" r="r" b="b"/>
              <a:pathLst>
                <a:path w="4608195" h="198120">
                  <a:moveTo>
                    <a:pt x="4608004" y="0"/>
                  </a:moveTo>
                  <a:lnTo>
                    <a:pt x="0" y="0"/>
                  </a:lnTo>
                  <a:lnTo>
                    <a:pt x="0" y="197992"/>
                  </a:lnTo>
                  <a:lnTo>
                    <a:pt x="4608004" y="197992"/>
                  </a:lnTo>
                  <a:lnTo>
                    <a:pt x="4608004" y="0"/>
                  </a:lnTo>
                  <a:close/>
                </a:path>
              </a:pathLst>
            </a:custGeom>
            <a:solidFill>
              <a:srgbClr val="1C8CA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7" name="object 2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13073" y="3183495"/>
              <a:ext cx="611999" cy="218504"/>
            </a:xfrm>
            <a:prstGeom prst="rect">
              <a:avLst/>
            </a:prstGeom>
          </p:spPr>
        </p:pic>
      </p:grpSp>
      <p:sp>
        <p:nvSpPr>
          <p:cNvPr id="28" name="object 28"/>
          <p:cNvSpPr txBox="1"/>
          <p:nvPr/>
        </p:nvSpPr>
        <p:spPr>
          <a:xfrm>
            <a:off x="176491" y="3280778"/>
            <a:ext cx="374015" cy="166370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55"/>
              </a:spcBef>
            </a:pP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</a:rPr>
              <a:t>12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</a:rPr>
              <a:t>/14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952886" y="3280778"/>
            <a:ext cx="2734310" cy="166370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Langmuir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modes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in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kinematically</a:t>
            </a:r>
            <a:r>
              <a:rPr dirty="0" sz="900" spc="1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complex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shear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flows</a:t>
            </a:r>
            <a:endParaRPr sz="9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197993"/>
            <a:ext cx="4608195" cy="497205"/>
          </a:xfrm>
          <a:prstGeom prst="rect"/>
          <a:solidFill>
            <a:srgbClr val="DBE8EF"/>
          </a:solidFill>
        </p:spPr>
        <p:txBody>
          <a:bodyPr wrap="square" lIns="0" tIns="88265" rIns="0" bIns="0" rtlCol="0" vert="horz">
            <a:spAutoFit/>
          </a:bodyPr>
          <a:lstStyle/>
          <a:p>
            <a:pPr marL="109220">
              <a:lnSpc>
                <a:spcPct val="100000"/>
              </a:lnSpc>
              <a:spcBef>
                <a:spcPts val="695"/>
              </a:spcBef>
            </a:pPr>
            <a:r>
              <a:rPr dirty="0" spc="5"/>
              <a:t>Conclusion</a:t>
            </a:r>
            <a:r>
              <a:rPr dirty="0" spc="10"/>
              <a:t> and Future</a:t>
            </a:r>
            <a:r>
              <a:rPr dirty="0" spc="15"/>
              <a:t> </a:t>
            </a:r>
            <a:r>
              <a:rPr dirty="0" spc="10"/>
              <a:t>prospects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45694" y="842757"/>
            <a:ext cx="4012565" cy="2133600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marL="114300">
              <a:lnSpc>
                <a:spcPct val="100000"/>
              </a:lnSpc>
              <a:spcBef>
                <a:spcPts val="434"/>
              </a:spcBef>
            </a:pPr>
            <a:r>
              <a:rPr dirty="0" sz="1100" spc="-10" b="1">
                <a:latin typeface="Arial"/>
                <a:cs typeface="Arial"/>
              </a:rPr>
              <a:t>Langmuir</a:t>
            </a:r>
            <a:r>
              <a:rPr dirty="0" sz="1100" spc="-20" b="1">
                <a:latin typeface="Arial"/>
                <a:cs typeface="Arial"/>
              </a:rPr>
              <a:t> Waves </a:t>
            </a:r>
            <a:r>
              <a:rPr dirty="0" sz="1100" spc="-5" b="1">
                <a:latin typeface="Arial"/>
                <a:cs typeface="Arial"/>
              </a:rPr>
              <a:t>in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spc="-5" b="1">
                <a:latin typeface="Arial"/>
                <a:cs typeface="Arial"/>
              </a:rPr>
              <a:t>Solar</a:t>
            </a:r>
            <a:r>
              <a:rPr dirty="0" sz="1100" spc="-20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Physics</a:t>
            </a:r>
            <a:endParaRPr sz="1100">
              <a:latin typeface="Arial"/>
              <a:cs typeface="Arial"/>
            </a:endParaRPr>
          </a:p>
          <a:p>
            <a:pPr marL="391160" marR="316865" indent="-139065">
              <a:lnSpc>
                <a:spcPct val="102600"/>
              </a:lnSpc>
              <a:spcBef>
                <a:spcPts val="300"/>
              </a:spcBef>
              <a:buClr>
                <a:srgbClr val="116D89"/>
              </a:buClr>
              <a:buFont typeface="Cambria"/>
              <a:buChar char="•"/>
              <a:tabLst>
                <a:tab pos="391795" algn="l"/>
              </a:tabLst>
            </a:pPr>
            <a:r>
              <a:rPr dirty="0" sz="1100" spc="-5" b="1">
                <a:latin typeface="Arial"/>
                <a:cs typeface="Arial"/>
              </a:rPr>
              <a:t>Role in </a:t>
            </a:r>
            <a:r>
              <a:rPr dirty="0" sz="1100" spc="-10" b="1">
                <a:latin typeface="Arial"/>
                <a:cs typeface="Arial"/>
              </a:rPr>
              <a:t>Energy</a:t>
            </a:r>
            <a:r>
              <a:rPr dirty="0" sz="1100" spc="-5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Exchange:</a:t>
            </a:r>
            <a:r>
              <a:rPr dirty="0" sz="1100" spc="65" b="1">
                <a:latin typeface="Arial"/>
                <a:cs typeface="Arial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Langmuir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25">
                <a:latin typeface="Microsoft Sans Serif"/>
                <a:cs typeface="Microsoft Sans Serif"/>
              </a:rPr>
              <a:t>waves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facilitate </a:t>
            </a:r>
            <a:r>
              <a:rPr dirty="0" sz="1100" spc="-28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energy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exchange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between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particle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species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in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the </a:t>
            </a:r>
            <a:r>
              <a:rPr dirty="0" sz="110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heliosphere.</a:t>
            </a:r>
            <a:endParaRPr sz="1100">
              <a:latin typeface="Microsoft Sans Serif"/>
              <a:cs typeface="Microsoft Sans Serif"/>
            </a:endParaRPr>
          </a:p>
          <a:p>
            <a:pPr marL="391160" marR="95250" indent="-139065">
              <a:lnSpc>
                <a:spcPct val="102699"/>
              </a:lnSpc>
              <a:spcBef>
                <a:spcPts val="295"/>
              </a:spcBef>
              <a:buClr>
                <a:srgbClr val="116D89"/>
              </a:buClr>
              <a:buFont typeface="Cambria"/>
              <a:buChar char="•"/>
              <a:tabLst>
                <a:tab pos="391795" algn="l"/>
              </a:tabLst>
            </a:pPr>
            <a:r>
              <a:rPr dirty="0" sz="1100" spc="-5" b="1">
                <a:latin typeface="Arial"/>
                <a:cs typeface="Arial"/>
              </a:rPr>
              <a:t>Solar Radio </a:t>
            </a:r>
            <a:r>
              <a:rPr dirty="0" sz="1100" spc="-10" b="1">
                <a:latin typeface="Arial"/>
                <a:cs typeface="Arial"/>
              </a:rPr>
              <a:t>Bursts:</a:t>
            </a:r>
            <a:r>
              <a:rPr dirty="0" sz="1100" spc="65" b="1">
                <a:latin typeface="Arial"/>
                <a:cs typeface="Arial"/>
              </a:rPr>
              <a:t> </a:t>
            </a:r>
            <a:r>
              <a:rPr dirty="0" sz="1100" spc="-40">
                <a:latin typeface="Microsoft Sans Serif"/>
                <a:cs typeface="Microsoft Sans Serif"/>
              </a:rPr>
              <a:t>Type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III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solar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radio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bursts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are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5">
                <a:latin typeface="Microsoft Sans Serif"/>
                <a:cs typeface="Microsoft Sans Serif"/>
              </a:rPr>
              <a:t>linked </a:t>
            </a:r>
            <a:r>
              <a:rPr dirty="0" sz="1100" spc="-275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to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Langmuir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25">
                <a:latin typeface="Microsoft Sans Serif"/>
                <a:cs typeface="Microsoft Sans Serif"/>
              </a:rPr>
              <a:t>waves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5">
                <a:latin typeface="Microsoft Sans Serif"/>
                <a:cs typeface="Microsoft Sans Serif"/>
              </a:rPr>
              <a:t>excited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20">
                <a:latin typeface="Microsoft Sans Serif"/>
                <a:cs typeface="Microsoft Sans Serif"/>
              </a:rPr>
              <a:t>by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energetic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electrons.</a:t>
            </a:r>
            <a:endParaRPr sz="1100">
              <a:latin typeface="Microsoft Sans Serif"/>
              <a:cs typeface="Microsoft Sans Serif"/>
            </a:endParaRPr>
          </a:p>
          <a:p>
            <a:pPr marL="391160" indent="-139065">
              <a:lnSpc>
                <a:spcPct val="100000"/>
              </a:lnSpc>
              <a:spcBef>
                <a:spcPts val="335"/>
              </a:spcBef>
              <a:buClr>
                <a:srgbClr val="116D89"/>
              </a:buClr>
              <a:buFont typeface="Cambria"/>
              <a:buChar char="•"/>
              <a:tabLst>
                <a:tab pos="391795" algn="l"/>
              </a:tabLst>
            </a:pPr>
            <a:r>
              <a:rPr dirty="0" sz="1100" spc="-5" b="1">
                <a:latin typeface="Arial"/>
                <a:cs typeface="Arial"/>
              </a:rPr>
              <a:t>Cometary</a:t>
            </a:r>
            <a:r>
              <a:rPr dirty="0" sz="1100" spc="-45" b="1">
                <a:latin typeface="Arial"/>
                <a:cs typeface="Arial"/>
              </a:rPr>
              <a:t> </a:t>
            </a:r>
            <a:r>
              <a:rPr dirty="0" sz="1100" spc="-5" b="1">
                <a:latin typeface="Arial"/>
                <a:cs typeface="Arial"/>
              </a:rPr>
              <a:t>Interactions:</a:t>
            </a:r>
            <a:endParaRPr sz="1100">
              <a:latin typeface="Arial"/>
              <a:cs typeface="Arial"/>
            </a:endParaRPr>
          </a:p>
          <a:p>
            <a:pPr lvl="1" marL="668020" indent="-139065">
              <a:lnSpc>
                <a:spcPct val="100000"/>
              </a:lnSpc>
              <a:spcBef>
                <a:spcPts val="235"/>
              </a:spcBef>
              <a:buClr>
                <a:srgbClr val="116D89"/>
              </a:buClr>
              <a:buFont typeface="Cambria"/>
              <a:buChar char="•"/>
              <a:tabLst>
                <a:tab pos="668655" algn="l"/>
              </a:tabLst>
            </a:pPr>
            <a:r>
              <a:rPr dirty="0" sz="1100" spc="-10">
                <a:latin typeface="Microsoft Sans Serif"/>
                <a:cs typeface="Microsoft Sans Serif"/>
              </a:rPr>
              <a:t>Interaction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with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solar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wind</a:t>
            </a:r>
            <a:endParaRPr sz="1100">
              <a:latin typeface="Microsoft Sans Serif"/>
              <a:cs typeface="Microsoft Sans Serif"/>
            </a:endParaRPr>
          </a:p>
          <a:p>
            <a:pPr lvl="1" marL="668020" indent="-139065">
              <a:lnSpc>
                <a:spcPct val="100000"/>
              </a:lnSpc>
              <a:spcBef>
                <a:spcPts val="35"/>
              </a:spcBef>
              <a:buClr>
                <a:srgbClr val="116D89"/>
              </a:buClr>
              <a:buFont typeface="Cambria"/>
              <a:buChar char="•"/>
              <a:tabLst>
                <a:tab pos="668655" algn="l"/>
              </a:tabLst>
            </a:pPr>
            <a:r>
              <a:rPr dirty="0" sz="1100" spc="-10">
                <a:latin typeface="Microsoft Sans Serif"/>
                <a:cs typeface="Microsoft Sans Serif"/>
              </a:rPr>
              <a:t>Formation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of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cometary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magnetotails</a:t>
            </a:r>
            <a:endParaRPr sz="1100">
              <a:latin typeface="Microsoft Sans Serif"/>
              <a:cs typeface="Microsoft Sans Serif"/>
            </a:endParaRPr>
          </a:p>
          <a:p>
            <a:pPr marL="391160" marR="30480" indent="-139065">
              <a:lnSpc>
                <a:spcPct val="102699"/>
              </a:lnSpc>
              <a:spcBef>
                <a:spcPts val="300"/>
              </a:spcBef>
              <a:buClr>
                <a:srgbClr val="116D89"/>
              </a:buClr>
              <a:buFont typeface="Cambria"/>
              <a:buChar char="•"/>
              <a:tabLst>
                <a:tab pos="391795" algn="l"/>
              </a:tabLst>
            </a:pPr>
            <a:r>
              <a:rPr dirty="0" sz="1100" spc="-10" b="1">
                <a:latin typeface="Arial"/>
                <a:cs typeface="Arial"/>
              </a:rPr>
              <a:t>Interstellar</a:t>
            </a:r>
            <a:r>
              <a:rPr dirty="0" sz="1100" spc="5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Medium:</a:t>
            </a:r>
            <a:r>
              <a:rPr dirty="0" sz="1100" spc="75" b="1">
                <a:latin typeface="Arial"/>
                <a:cs typeface="Arial"/>
              </a:rPr>
              <a:t> </a:t>
            </a:r>
            <a:r>
              <a:rPr dirty="0" sz="1100" spc="-30">
                <a:latin typeface="Microsoft Sans Serif"/>
                <a:cs typeface="Microsoft Sans Serif"/>
              </a:rPr>
              <a:t>Voyager</a:t>
            </a:r>
            <a:r>
              <a:rPr dirty="0" sz="1100" spc="2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1</a:t>
            </a:r>
            <a:r>
              <a:rPr dirty="0" sz="1100" spc="2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detected</a:t>
            </a:r>
            <a:r>
              <a:rPr dirty="0" sz="1100" spc="2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Langmuir</a:t>
            </a:r>
            <a:r>
              <a:rPr dirty="0" sz="1100" spc="20">
                <a:latin typeface="Microsoft Sans Serif"/>
                <a:cs typeface="Microsoft Sans Serif"/>
              </a:rPr>
              <a:t> </a:t>
            </a:r>
            <a:r>
              <a:rPr dirty="0" sz="1100" spc="-25">
                <a:latin typeface="Microsoft Sans Serif"/>
                <a:cs typeface="Microsoft Sans Serif"/>
              </a:rPr>
              <a:t>waves </a:t>
            </a:r>
            <a:r>
              <a:rPr dirty="0" sz="1100" spc="-275">
                <a:latin typeface="Microsoft Sans Serif"/>
                <a:cs typeface="Microsoft Sans Serif"/>
              </a:rPr>
              <a:t> </a:t>
            </a:r>
            <a:r>
              <a:rPr dirty="0" sz="1100" spc="-15">
                <a:latin typeface="Microsoft Sans Serif"/>
                <a:cs typeface="Microsoft Sans Serif"/>
              </a:rPr>
              <a:t>beyond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the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heliopause.</a:t>
            </a:r>
            <a:endParaRPr sz="1100">
              <a:latin typeface="Microsoft Sans Serif"/>
              <a:cs typeface="Microsoft Sans Serif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3183495"/>
            <a:ext cx="4608195" cy="273050"/>
            <a:chOff x="0" y="3183495"/>
            <a:chExt cx="4608195" cy="273050"/>
          </a:xfrm>
        </p:grpSpPr>
        <p:sp>
          <p:nvSpPr>
            <p:cNvPr id="5" name="object 5"/>
            <p:cNvSpPr/>
            <p:nvPr/>
          </p:nvSpPr>
          <p:spPr>
            <a:xfrm>
              <a:off x="0" y="3258007"/>
              <a:ext cx="4608195" cy="198120"/>
            </a:xfrm>
            <a:custGeom>
              <a:avLst/>
              <a:gdLst/>
              <a:ahLst/>
              <a:cxnLst/>
              <a:rect l="l" t="t" r="r" b="b"/>
              <a:pathLst>
                <a:path w="4608195" h="198120">
                  <a:moveTo>
                    <a:pt x="4608004" y="0"/>
                  </a:moveTo>
                  <a:lnTo>
                    <a:pt x="0" y="0"/>
                  </a:lnTo>
                  <a:lnTo>
                    <a:pt x="0" y="197992"/>
                  </a:lnTo>
                  <a:lnTo>
                    <a:pt x="4608004" y="197992"/>
                  </a:lnTo>
                  <a:lnTo>
                    <a:pt x="4608004" y="0"/>
                  </a:lnTo>
                  <a:close/>
                </a:path>
              </a:pathLst>
            </a:custGeom>
            <a:solidFill>
              <a:srgbClr val="1C8CA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13073" y="3183495"/>
              <a:ext cx="611999" cy="218504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176491" y="3280778"/>
            <a:ext cx="374015" cy="166370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55"/>
              </a:spcBef>
            </a:pP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</a:rPr>
              <a:t>13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</a:rPr>
              <a:t>/14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52886" y="3280778"/>
            <a:ext cx="2734310" cy="166370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Langmuir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modes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in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kinematically</a:t>
            </a:r>
            <a:r>
              <a:rPr dirty="0" sz="900" spc="1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complex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shear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flows</a:t>
            </a:r>
            <a:endParaRPr sz="9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197993"/>
            <a:ext cx="4608195" cy="497205"/>
          </a:xfrm>
          <a:prstGeom prst="rect"/>
          <a:solidFill>
            <a:srgbClr val="DBE8EF"/>
          </a:solidFill>
        </p:spPr>
        <p:txBody>
          <a:bodyPr wrap="square" lIns="0" tIns="88265" rIns="0" bIns="0" rtlCol="0" vert="horz">
            <a:spAutoFit/>
          </a:bodyPr>
          <a:lstStyle/>
          <a:p>
            <a:pPr marL="109220">
              <a:lnSpc>
                <a:spcPct val="100000"/>
              </a:lnSpc>
              <a:spcBef>
                <a:spcPts val="695"/>
              </a:spcBef>
            </a:pPr>
            <a:r>
              <a:rPr dirty="0" spc="5"/>
              <a:t>Conclusion</a:t>
            </a:r>
            <a:r>
              <a:rPr dirty="0" spc="10"/>
              <a:t> and Future</a:t>
            </a:r>
            <a:r>
              <a:rPr dirty="0" spc="15"/>
              <a:t> </a:t>
            </a:r>
            <a:r>
              <a:rPr dirty="0" spc="10"/>
              <a:t>prospects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71094" y="1187461"/>
            <a:ext cx="3816350" cy="1338580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88900" marR="544830">
              <a:lnSpc>
                <a:spcPct val="102600"/>
              </a:lnSpc>
              <a:spcBef>
                <a:spcPts val="55"/>
              </a:spcBef>
            </a:pPr>
            <a:r>
              <a:rPr dirty="0" sz="1100" spc="-10" b="1">
                <a:latin typeface="Arial"/>
                <a:cs typeface="Arial"/>
              </a:rPr>
              <a:t>The</a:t>
            </a:r>
            <a:r>
              <a:rPr dirty="0" sz="1100" spc="-5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shear-induced</a:t>
            </a:r>
            <a:r>
              <a:rPr dirty="0" sz="1100" spc="-5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phenomena</a:t>
            </a:r>
            <a:r>
              <a:rPr dirty="0" sz="1100" spc="-5" b="1">
                <a:latin typeface="Arial"/>
                <a:cs typeface="Arial"/>
              </a:rPr>
              <a:t> characterized </a:t>
            </a:r>
            <a:r>
              <a:rPr dirty="0" sz="1100" spc="-20" b="1">
                <a:latin typeface="Arial"/>
                <a:cs typeface="Arial"/>
              </a:rPr>
              <a:t>by </a:t>
            </a:r>
            <a:r>
              <a:rPr dirty="0" sz="1100" spc="-290" b="1">
                <a:latin typeface="Arial"/>
                <a:cs typeface="Arial"/>
              </a:rPr>
              <a:t> </a:t>
            </a:r>
            <a:r>
              <a:rPr dirty="0" sz="1100" spc="-5" b="1">
                <a:latin typeface="Arial"/>
                <a:cs typeface="Arial"/>
              </a:rPr>
              <a:t>asymptotic</a:t>
            </a:r>
            <a:r>
              <a:rPr dirty="0" sz="1100" spc="-10" b="1">
                <a:latin typeface="Arial"/>
                <a:cs typeface="Arial"/>
              </a:rPr>
              <a:t> persistence:</a:t>
            </a:r>
            <a:endParaRPr sz="1100">
              <a:latin typeface="Arial"/>
              <a:cs typeface="Arial"/>
            </a:endParaRPr>
          </a:p>
          <a:p>
            <a:pPr marL="365760" indent="-139065">
              <a:lnSpc>
                <a:spcPct val="100000"/>
              </a:lnSpc>
              <a:spcBef>
                <a:spcPts val="335"/>
              </a:spcBef>
              <a:buClr>
                <a:srgbClr val="116D89"/>
              </a:buClr>
              <a:buFont typeface="Cambria"/>
              <a:buChar char="•"/>
              <a:tabLst>
                <a:tab pos="366395" algn="l"/>
              </a:tabLst>
            </a:pPr>
            <a:r>
              <a:rPr dirty="0" sz="1100" spc="-10">
                <a:latin typeface="Microsoft Sans Serif"/>
                <a:cs typeface="Microsoft Sans Serif"/>
              </a:rPr>
              <a:t>Exponentially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15">
                <a:latin typeface="Microsoft Sans Serif"/>
                <a:cs typeface="Microsoft Sans Serif"/>
              </a:rPr>
              <a:t>growing</a:t>
            </a:r>
            <a:r>
              <a:rPr dirty="0" sz="1100" spc="2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solution.</a:t>
            </a:r>
            <a:endParaRPr sz="1100">
              <a:latin typeface="Microsoft Sans Serif"/>
              <a:cs typeface="Microsoft Sans Serif"/>
            </a:endParaRPr>
          </a:p>
          <a:p>
            <a:pPr marL="365760" marR="103505" indent="-139065">
              <a:lnSpc>
                <a:spcPct val="102699"/>
              </a:lnSpc>
              <a:spcBef>
                <a:spcPts val="295"/>
              </a:spcBef>
              <a:buClr>
                <a:srgbClr val="116D89"/>
              </a:buClr>
              <a:buFont typeface="Cambria"/>
              <a:buChar char="•"/>
              <a:tabLst>
                <a:tab pos="366395" algn="l"/>
              </a:tabLst>
            </a:pPr>
            <a:r>
              <a:rPr dirty="0" sz="1100" spc="-10">
                <a:latin typeface="Microsoft Sans Serif"/>
                <a:cs typeface="Microsoft Sans Serif"/>
              </a:rPr>
              <a:t>The</a:t>
            </a:r>
            <a:r>
              <a:rPr dirty="0" sz="1100" spc="2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echoing</a:t>
            </a:r>
            <a:r>
              <a:rPr dirty="0" sz="1100" spc="2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solution</a:t>
            </a:r>
            <a:r>
              <a:rPr dirty="0" sz="1100" spc="2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with</a:t>
            </a:r>
            <a:r>
              <a:rPr dirty="0" sz="1100" spc="25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persistent</a:t>
            </a:r>
            <a:r>
              <a:rPr dirty="0" sz="1100" spc="20">
                <a:latin typeface="Microsoft Sans Serif"/>
                <a:cs typeface="Microsoft Sans Serif"/>
              </a:rPr>
              <a:t> </a:t>
            </a:r>
            <a:r>
              <a:rPr dirty="0" sz="1100" spc="-20">
                <a:latin typeface="Microsoft Sans Serif"/>
                <a:cs typeface="Microsoft Sans Serif"/>
              </a:rPr>
              <a:t>wave-vortex-wave </a:t>
            </a:r>
            <a:r>
              <a:rPr dirty="0" sz="1100" spc="-275">
                <a:latin typeface="Microsoft Sans Serif"/>
                <a:cs typeface="Microsoft Sans Serif"/>
              </a:rPr>
              <a:t> </a:t>
            </a:r>
            <a:r>
              <a:rPr dirty="0" sz="1100" spc="-15">
                <a:latin typeface="Microsoft Sans Serif"/>
                <a:cs typeface="Microsoft Sans Serif"/>
              </a:rPr>
              <a:t>conversions.</a:t>
            </a:r>
            <a:endParaRPr sz="1100">
              <a:latin typeface="Microsoft Sans Serif"/>
              <a:cs typeface="Microsoft Sans Serif"/>
            </a:endParaRPr>
          </a:p>
          <a:p>
            <a:pPr marL="365760" marR="30480" indent="-139065">
              <a:lnSpc>
                <a:spcPct val="102600"/>
              </a:lnSpc>
              <a:spcBef>
                <a:spcPts val="300"/>
              </a:spcBef>
              <a:buClr>
                <a:srgbClr val="116D89"/>
              </a:buClr>
              <a:buFont typeface="Cambria"/>
              <a:buChar char="•"/>
              <a:tabLst>
                <a:tab pos="366395" algn="l"/>
              </a:tabLst>
            </a:pPr>
            <a:r>
              <a:rPr dirty="0" sz="1100" spc="-10">
                <a:latin typeface="Microsoft Sans Serif"/>
                <a:cs typeface="Microsoft Sans Serif"/>
              </a:rPr>
              <a:t>The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existence</a:t>
            </a:r>
            <a:r>
              <a:rPr dirty="0" sz="1100" spc="2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of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parametrically</a:t>
            </a:r>
            <a:r>
              <a:rPr dirty="0" sz="1100" spc="2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unstable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25">
                <a:latin typeface="Microsoft Sans Serif"/>
                <a:cs typeface="Microsoft Sans Serif"/>
              </a:rPr>
              <a:t>wave</a:t>
            </a:r>
            <a:r>
              <a:rPr dirty="0" sz="1100" spc="2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solutions </a:t>
            </a:r>
            <a:r>
              <a:rPr dirty="0" sz="1100" spc="-28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also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expected.</a:t>
            </a:r>
            <a:endParaRPr sz="1100">
              <a:latin typeface="Microsoft Sans Serif"/>
              <a:cs typeface="Microsoft Sans Serif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3183495"/>
            <a:ext cx="4608195" cy="273050"/>
            <a:chOff x="0" y="3183495"/>
            <a:chExt cx="4608195" cy="273050"/>
          </a:xfrm>
        </p:grpSpPr>
        <p:sp>
          <p:nvSpPr>
            <p:cNvPr id="5" name="object 5"/>
            <p:cNvSpPr/>
            <p:nvPr/>
          </p:nvSpPr>
          <p:spPr>
            <a:xfrm>
              <a:off x="0" y="3258007"/>
              <a:ext cx="4608195" cy="198120"/>
            </a:xfrm>
            <a:custGeom>
              <a:avLst/>
              <a:gdLst/>
              <a:ahLst/>
              <a:cxnLst/>
              <a:rect l="l" t="t" r="r" b="b"/>
              <a:pathLst>
                <a:path w="4608195" h="198120">
                  <a:moveTo>
                    <a:pt x="4608004" y="0"/>
                  </a:moveTo>
                  <a:lnTo>
                    <a:pt x="0" y="0"/>
                  </a:lnTo>
                  <a:lnTo>
                    <a:pt x="0" y="197992"/>
                  </a:lnTo>
                  <a:lnTo>
                    <a:pt x="4608004" y="197992"/>
                  </a:lnTo>
                  <a:lnTo>
                    <a:pt x="4608004" y="0"/>
                  </a:lnTo>
                  <a:close/>
                </a:path>
              </a:pathLst>
            </a:custGeom>
            <a:solidFill>
              <a:srgbClr val="1C8CA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13073" y="3183495"/>
              <a:ext cx="611999" cy="218504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201891" y="3280778"/>
            <a:ext cx="310515" cy="166370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</a:rPr>
              <a:t>14/14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52886" y="3280778"/>
            <a:ext cx="2734310" cy="166370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Langmuir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modes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in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kinematically</a:t>
            </a:r>
            <a:r>
              <a:rPr dirty="0" sz="900" spc="1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complex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shear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flows</a:t>
            </a:r>
            <a:endParaRPr sz="9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7294" y="185926"/>
            <a:ext cx="3703320" cy="535940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51130" marR="5080" indent="-139065">
              <a:lnSpc>
                <a:spcPct val="102600"/>
              </a:lnSpc>
              <a:spcBef>
                <a:spcPts val="55"/>
              </a:spcBef>
            </a:pPr>
            <a:r>
              <a:rPr dirty="0" sz="1100" spc="-10">
                <a:latin typeface="Microsoft Sans Serif"/>
                <a:cs typeface="Microsoft Sans Serif"/>
              </a:rPr>
              <a:t>Mahajan,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20">
                <a:latin typeface="Microsoft Sans Serif"/>
                <a:cs typeface="Microsoft Sans Serif"/>
              </a:rPr>
              <a:t>S.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M.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and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5">
                <a:latin typeface="Microsoft Sans Serif"/>
                <a:cs typeface="Microsoft Sans Serif"/>
              </a:rPr>
              <a:t>Rogava,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A.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45">
                <a:latin typeface="Microsoft Sans Serif"/>
                <a:cs typeface="Microsoft Sans Serif"/>
              </a:rPr>
              <a:t>D.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(1999).</a:t>
            </a:r>
            <a:r>
              <a:rPr dirty="0" sz="1100" spc="13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What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can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the </a:t>
            </a:r>
            <a:r>
              <a:rPr dirty="0" sz="110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kinematic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complexity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of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astrophysical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shear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flows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lead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to? </a:t>
            </a:r>
            <a:r>
              <a:rPr dirty="0" sz="1100" spc="-275">
                <a:latin typeface="Microsoft Sans Serif"/>
                <a:cs typeface="Microsoft Sans Serif"/>
              </a:rPr>
              <a:t> </a:t>
            </a:r>
            <a:r>
              <a:rPr dirty="0" u="sng" sz="1100" spc="-1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The</a:t>
            </a:r>
            <a:r>
              <a:rPr dirty="0" u="sng" sz="1100" spc="5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dirty="0" u="sng" sz="1100" spc="-1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Astrophysical</a:t>
            </a:r>
            <a:r>
              <a:rPr dirty="0" u="sng" sz="1100" spc="1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dirty="0" u="sng" sz="1100" spc="-5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Journal</a:t>
            </a:r>
            <a:r>
              <a:rPr dirty="0" sz="1100" spc="-5">
                <a:latin typeface="Microsoft Sans Serif"/>
                <a:cs typeface="Microsoft Sans Serif"/>
              </a:rPr>
              <a:t>,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518(2):814.</a:t>
            </a:r>
            <a:endParaRPr sz="1100">
              <a:latin typeface="Microsoft Sans Serif"/>
              <a:cs typeface="Microsoft Sans Serif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3183495"/>
            <a:ext cx="4608195" cy="273050"/>
            <a:chOff x="0" y="3183495"/>
            <a:chExt cx="4608195" cy="273050"/>
          </a:xfrm>
        </p:grpSpPr>
        <p:sp>
          <p:nvSpPr>
            <p:cNvPr id="4" name="object 4"/>
            <p:cNvSpPr/>
            <p:nvPr/>
          </p:nvSpPr>
          <p:spPr>
            <a:xfrm>
              <a:off x="0" y="3258007"/>
              <a:ext cx="4608195" cy="198120"/>
            </a:xfrm>
            <a:custGeom>
              <a:avLst/>
              <a:gdLst/>
              <a:ahLst/>
              <a:cxnLst/>
              <a:rect l="l" t="t" r="r" b="b"/>
              <a:pathLst>
                <a:path w="4608195" h="198120">
                  <a:moveTo>
                    <a:pt x="4608004" y="0"/>
                  </a:moveTo>
                  <a:lnTo>
                    <a:pt x="0" y="0"/>
                  </a:lnTo>
                  <a:lnTo>
                    <a:pt x="0" y="197992"/>
                  </a:lnTo>
                  <a:lnTo>
                    <a:pt x="4608004" y="197992"/>
                  </a:lnTo>
                  <a:lnTo>
                    <a:pt x="4608004" y="0"/>
                  </a:lnTo>
                  <a:close/>
                </a:path>
              </a:pathLst>
            </a:custGeom>
            <a:solidFill>
              <a:srgbClr val="1C8CA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13073" y="3183495"/>
              <a:ext cx="611999" cy="218504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201891" y="3280778"/>
            <a:ext cx="310515" cy="166370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</a:rPr>
              <a:t>14/14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52886" y="3280778"/>
            <a:ext cx="2734310" cy="166370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Langmuir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modes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in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kinematically</a:t>
            </a:r>
            <a:r>
              <a:rPr dirty="0" sz="900" spc="1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complex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shear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flows</a:t>
            </a:r>
            <a:endParaRPr sz="9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197993"/>
            <a:ext cx="4608195" cy="497205"/>
          </a:xfrm>
          <a:prstGeom prst="rect"/>
          <a:solidFill>
            <a:srgbClr val="DBE8EF"/>
          </a:solidFill>
        </p:spPr>
        <p:txBody>
          <a:bodyPr wrap="square" lIns="0" tIns="88265" rIns="0" bIns="0" rtlCol="0" vert="horz">
            <a:spAutoFit/>
          </a:bodyPr>
          <a:lstStyle/>
          <a:p>
            <a:pPr marL="109220">
              <a:lnSpc>
                <a:spcPct val="100000"/>
              </a:lnSpc>
              <a:spcBef>
                <a:spcPts val="695"/>
              </a:spcBef>
            </a:pPr>
            <a:r>
              <a:rPr dirty="0" spc="5"/>
              <a:t>Introduction</a:t>
            </a:r>
            <a:r>
              <a:rPr dirty="0" spc="15"/>
              <a:t> </a:t>
            </a:r>
            <a:r>
              <a:rPr dirty="0" spc="5"/>
              <a:t>to</a:t>
            </a:r>
            <a:r>
              <a:rPr dirty="0" spc="15"/>
              <a:t> </a:t>
            </a:r>
            <a:r>
              <a:rPr dirty="0" spc="10"/>
              <a:t>Shear</a:t>
            </a:r>
            <a:r>
              <a:rPr dirty="0" spc="15"/>
              <a:t> </a:t>
            </a:r>
            <a:r>
              <a:rPr dirty="0"/>
              <a:t>Flow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6951" y="1209457"/>
            <a:ext cx="3895725" cy="1338580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240029" marR="556895" indent="-139065">
              <a:lnSpc>
                <a:spcPct val="102699"/>
              </a:lnSpc>
              <a:spcBef>
                <a:spcPts val="55"/>
              </a:spcBef>
              <a:buClr>
                <a:srgbClr val="116D89"/>
              </a:buClr>
              <a:buFont typeface="Cambria"/>
              <a:buChar char="•"/>
              <a:tabLst>
                <a:tab pos="240665" algn="l"/>
              </a:tabLst>
            </a:pPr>
            <a:r>
              <a:rPr dirty="0" sz="1100" spc="-5" b="1">
                <a:latin typeface="Arial"/>
                <a:cs typeface="Arial"/>
              </a:rPr>
              <a:t>Definition:</a:t>
            </a:r>
            <a:r>
              <a:rPr dirty="0" sz="1100" spc="65" b="1">
                <a:latin typeface="Arial"/>
                <a:cs typeface="Arial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Shear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5">
                <a:latin typeface="Microsoft Sans Serif"/>
                <a:cs typeface="Microsoft Sans Serif"/>
              </a:rPr>
              <a:t>flow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refers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to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fluid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motion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where </a:t>
            </a:r>
            <a:r>
              <a:rPr dirty="0" sz="1100" spc="-27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adjacent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-20">
                <a:latin typeface="Microsoft Sans Serif"/>
                <a:cs typeface="Microsoft Sans Serif"/>
              </a:rPr>
              <a:t>layers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20">
                <a:latin typeface="Microsoft Sans Serif"/>
                <a:cs typeface="Microsoft Sans Serif"/>
              </a:rPr>
              <a:t>move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at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different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velocities.</a:t>
            </a:r>
            <a:endParaRPr sz="1100">
              <a:latin typeface="Microsoft Sans Serif"/>
              <a:cs typeface="Microsoft Sans Serif"/>
            </a:endParaRPr>
          </a:p>
          <a:p>
            <a:pPr marL="240029" indent="-139065">
              <a:lnSpc>
                <a:spcPct val="100000"/>
              </a:lnSpc>
              <a:spcBef>
                <a:spcPts val="334"/>
              </a:spcBef>
              <a:buClr>
                <a:srgbClr val="116D89"/>
              </a:buClr>
              <a:buFont typeface="Cambria"/>
              <a:buChar char="•"/>
              <a:tabLst>
                <a:tab pos="240665" algn="l"/>
              </a:tabLst>
            </a:pPr>
            <a:r>
              <a:rPr dirty="0" sz="1100" spc="-5" b="1">
                <a:latin typeface="Arial"/>
                <a:cs typeface="Arial"/>
              </a:rPr>
              <a:t>Characteristics:</a:t>
            </a:r>
            <a:r>
              <a:rPr dirty="0" sz="1100" spc="60" b="1">
                <a:latin typeface="Arial"/>
                <a:cs typeface="Arial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Non-uniform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velocity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profiles.</a:t>
            </a:r>
            <a:endParaRPr sz="1100">
              <a:latin typeface="Microsoft Sans Serif"/>
              <a:cs typeface="Microsoft Sans Serif"/>
            </a:endParaRPr>
          </a:p>
          <a:p>
            <a:pPr marL="240029" marR="55880" indent="-139065">
              <a:lnSpc>
                <a:spcPct val="102600"/>
              </a:lnSpc>
              <a:spcBef>
                <a:spcPts val="295"/>
              </a:spcBef>
              <a:buClr>
                <a:srgbClr val="116D89"/>
              </a:buClr>
              <a:buFont typeface="Cambria"/>
              <a:buChar char="•"/>
              <a:tabLst>
                <a:tab pos="240665" algn="l"/>
              </a:tabLst>
            </a:pPr>
            <a:r>
              <a:rPr dirty="0" sz="1100" spc="-5" b="1">
                <a:latin typeface="Arial"/>
                <a:cs typeface="Arial"/>
              </a:rPr>
              <a:t>In </a:t>
            </a:r>
            <a:r>
              <a:rPr dirty="0" sz="1100" spc="-10" b="1">
                <a:latin typeface="Arial"/>
                <a:cs typeface="Arial"/>
              </a:rPr>
              <a:t>Hydrodynamics:</a:t>
            </a:r>
            <a:r>
              <a:rPr dirty="0" sz="1100" spc="65" b="1">
                <a:latin typeface="Arial"/>
                <a:cs typeface="Arial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Linked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with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solid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boundaries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and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fluid </a:t>
            </a:r>
            <a:r>
              <a:rPr dirty="0" sz="1100" spc="-275">
                <a:latin typeface="Microsoft Sans Serif"/>
                <a:cs typeface="Microsoft Sans Serif"/>
              </a:rPr>
              <a:t> </a:t>
            </a:r>
            <a:r>
              <a:rPr dirty="0" sz="1100" spc="-20">
                <a:latin typeface="Microsoft Sans Serif"/>
                <a:cs typeface="Microsoft Sans Serif"/>
              </a:rPr>
              <a:t>viscosity.</a:t>
            </a:r>
            <a:endParaRPr sz="1100">
              <a:latin typeface="Microsoft Sans Serif"/>
              <a:cs typeface="Microsoft Sans Serif"/>
            </a:endParaRPr>
          </a:p>
          <a:p>
            <a:pPr marL="240029" marR="94615" indent="-139065">
              <a:lnSpc>
                <a:spcPct val="102600"/>
              </a:lnSpc>
              <a:spcBef>
                <a:spcPts val="300"/>
              </a:spcBef>
              <a:buClr>
                <a:srgbClr val="116D89"/>
              </a:buClr>
              <a:buFont typeface="Cambria"/>
              <a:buChar char="•"/>
              <a:tabLst>
                <a:tab pos="240665" algn="l"/>
              </a:tabLst>
            </a:pPr>
            <a:r>
              <a:rPr dirty="0" sz="1100" spc="-5" b="1">
                <a:latin typeface="Arial"/>
                <a:cs typeface="Arial"/>
              </a:rPr>
              <a:t>In</a:t>
            </a:r>
            <a:r>
              <a:rPr dirty="0" sz="1100" spc="-10" b="1">
                <a:latin typeface="Arial"/>
                <a:cs typeface="Arial"/>
              </a:rPr>
              <a:t> Astrophysics:</a:t>
            </a:r>
            <a:r>
              <a:rPr dirty="0" sz="1100" spc="65" b="1">
                <a:latin typeface="Arial"/>
                <a:cs typeface="Arial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Influenced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20">
                <a:latin typeface="Microsoft Sans Serif"/>
                <a:cs typeface="Microsoft Sans Serif"/>
              </a:rPr>
              <a:t>by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intrinsic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inhomogeneity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of </a:t>
            </a:r>
            <a:r>
              <a:rPr dirty="0" sz="1100" spc="-28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gravitational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and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electromagnetic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interactions.</a:t>
            </a:r>
            <a:endParaRPr sz="1100">
              <a:latin typeface="Microsoft Sans Serif"/>
              <a:cs typeface="Microsoft Sans Serif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3183495"/>
            <a:ext cx="4608195" cy="273050"/>
            <a:chOff x="0" y="3183495"/>
            <a:chExt cx="4608195" cy="273050"/>
          </a:xfrm>
        </p:grpSpPr>
        <p:sp>
          <p:nvSpPr>
            <p:cNvPr id="5" name="object 5"/>
            <p:cNvSpPr/>
            <p:nvPr/>
          </p:nvSpPr>
          <p:spPr>
            <a:xfrm>
              <a:off x="0" y="3258007"/>
              <a:ext cx="4608195" cy="198120"/>
            </a:xfrm>
            <a:custGeom>
              <a:avLst/>
              <a:gdLst/>
              <a:ahLst/>
              <a:cxnLst/>
              <a:rect l="l" t="t" r="r" b="b"/>
              <a:pathLst>
                <a:path w="4608195" h="198120">
                  <a:moveTo>
                    <a:pt x="4608004" y="0"/>
                  </a:moveTo>
                  <a:lnTo>
                    <a:pt x="0" y="0"/>
                  </a:lnTo>
                  <a:lnTo>
                    <a:pt x="0" y="197992"/>
                  </a:lnTo>
                  <a:lnTo>
                    <a:pt x="4608004" y="197992"/>
                  </a:lnTo>
                  <a:lnTo>
                    <a:pt x="4608004" y="0"/>
                  </a:lnTo>
                  <a:close/>
                </a:path>
              </a:pathLst>
            </a:custGeom>
            <a:solidFill>
              <a:srgbClr val="1C8CA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13073" y="3183495"/>
              <a:ext cx="611999" cy="218504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698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55"/>
              </a:spcBef>
            </a:pPr>
            <a:r>
              <a:rPr dirty="0" spc="-5"/>
              <a:t>1</a:t>
            </a:r>
            <a:r>
              <a:rPr dirty="0" spc="-5"/>
              <a:t>/14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52886" y="3280778"/>
            <a:ext cx="2734310" cy="166370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Langmuir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modes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in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kinematically</a:t>
            </a:r>
            <a:r>
              <a:rPr dirty="0" sz="900" spc="1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complex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shear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flows</a:t>
            </a:r>
            <a:endParaRPr sz="9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197993"/>
            <a:ext cx="4608195" cy="497205"/>
          </a:xfrm>
          <a:prstGeom prst="rect"/>
          <a:solidFill>
            <a:srgbClr val="DBE8EF"/>
          </a:solidFill>
        </p:spPr>
        <p:txBody>
          <a:bodyPr wrap="square" lIns="0" tIns="88265" rIns="0" bIns="0" rtlCol="0" vert="horz">
            <a:spAutoFit/>
          </a:bodyPr>
          <a:lstStyle/>
          <a:p>
            <a:pPr marL="109220">
              <a:lnSpc>
                <a:spcPct val="100000"/>
              </a:lnSpc>
              <a:spcBef>
                <a:spcPts val="695"/>
              </a:spcBef>
            </a:pPr>
            <a:r>
              <a:rPr dirty="0" spc="10"/>
              <a:t>Shear</a:t>
            </a:r>
            <a:r>
              <a:rPr dirty="0" spc="5"/>
              <a:t> </a:t>
            </a:r>
            <a:r>
              <a:rPr dirty="0"/>
              <a:t>Flows</a:t>
            </a:r>
            <a:r>
              <a:rPr dirty="0" spc="10"/>
              <a:t> </a:t>
            </a:r>
            <a:r>
              <a:rPr dirty="0"/>
              <a:t>in</a:t>
            </a:r>
            <a:r>
              <a:rPr dirty="0" spc="10"/>
              <a:t> Nature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9651" y="934147"/>
            <a:ext cx="3819525" cy="20262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227329" indent="-139065">
              <a:lnSpc>
                <a:spcPct val="100000"/>
              </a:lnSpc>
              <a:spcBef>
                <a:spcPts val="90"/>
              </a:spcBef>
              <a:buClr>
                <a:srgbClr val="116D89"/>
              </a:buClr>
              <a:buFont typeface="Cambria"/>
              <a:buChar char="•"/>
              <a:tabLst>
                <a:tab pos="227965" algn="l"/>
              </a:tabLst>
            </a:pPr>
            <a:r>
              <a:rPr dirty="0" sz="1100" spc="-5" b="1">
                <a:latin typeface="Arial"/>
                <a:cs typeface="Arial"/>
              </a:rPr>
              <a:t>Planetary</a:t>
            </a:r>
            <a:r>
              <a:rPr dirty="0" sz="1100" spc="-45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Flows</a:t>
            </a:r>
            <a:endParaRPr sz="1100">
              <a:latin typeface="Arial"/>
              <a:cs typeface="Arial"/>
            </a:endParaRPr>
          </a:p>
          <a:p>
            <a:pPr marL="227329" marR="518795">
              <a:lnSpc>
                <a:spcPct val="102600"/>
              </a:lnSpc>
            </a:pPr>
            <a:r>
              <a:rPr dirty="0" sz="1100" spc="-10">
                <a:latin typeface="Microsoft Sans Serif"/>
                <a:cs typeface="Microsoft Sans Serif"/>
              </a:rPr>
              <a:t>Mixing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of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ocean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20">
                <a:latin typeface="Microsoft Sans Serif"/>
                <a:cs typeface="Microsoft Sans Serif"/>
              </a:rPr>
              <a:t>layers,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atmospheric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jet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streams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in </a:t>
            </a:r>
            <a:r>
              <a:rPr dirty="0" sz="1100" spc="-275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terrestrial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planets,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zonal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jets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in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Gas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giants.</a:t>
            </a:r>
            <a:endParaRPr sz="1100">
              <a:latin typeface="Microsoft Sans Serif"/>
              <a:cs typeface="Microsoft Sans Serif"/>
            </a:endParaRPr>
          </a:p>
          <a:p>
            <a:pPr marL="227329" indent="-139065">
              <a:lnSpc>
                <a:spcPct val="100000"/>
              </a:lnSpc>
              <a:spcBef>
                <a:spcPts val="335"/>
              </a:spcBef>
              <a:buClr>
                <a:srgbClr val="116D89"/>
              </a:buClr>
              <a:buFont typeface="Cambria"/>
              <a:buChar char="•"/>
              <a:tabLst>
                <a:tab pos="227965" algn="l"/>
              </a:tabLst>
            </a:pPr>
            <a:r>
              <a:rPr dirty="0" sz="1100" spc="-5" b="1">
                <a:latin typeface="Arial"/>
                <a:cs typeface="Arial"/>
              </a:rPr>
              <a:t>Solar</a:t>
            </a:r>
            <a:r>
              <a:rPr dirty="0" sz="1100" spc="-50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Flows</a:t>
            </a:r>
            <a:endParaRPr sz="1100">
              <a:latin typeface="Arial"/>
              <a:cs typeface="Arial"/>
            </a:endParaRPr>
          </a:p>
          <a:p>
            <a:pPr marL="227329">
              <a:lnSpc>
                <a:spcPct val="100000"/>
              </a:lnSpc>
              <a:spcBef>
                <a:spcPts val="35"/>
              </a:spcBef>
            </a:pPr>
            <a:r>
              <a:rPr dirty="0" sz="1100" spc="-10">
                <a:latin typeface="Microsoft Sans Serif"/>
                <a:cs typeface="Microsoft Sans Serif"/>
              </a:rPr>
              <a:t>Solar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differential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rotation,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generation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of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the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solar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15">
                <a:latin typeface="Microsoft Sans Serif"/>
                <a:cs typeface="Microsoft Sans Serif"/>
              </a:rPr>
              <a:t>dynamo.</a:t>
            </a:r>
            <a:endParaRPr sz="1100">
              <a:latin typeface="Microsoft Sans Serif"/>
              <a:cs typeface="Microsoft Sans Serif"/>
            </a:endParaRPr>
          </a:p>
          <a:p>
            <a:pPr marL="227329" indent="-139065">
              <a:lnSpc>
                <a:spcPct val="100000"/>
              </a:lnSpc>
              <a:spcBef>
                <a:spcPts val="330"/>
              </a:spcBef>
              <a:buClr>
                <a:srgbClr val="116D89"/>
              </a:buClr>
              <a:buFont typeface="Cambria"/>
              <a:buChar char="•"/>
              <a:tabLst>
                <a:tab pos="227965" algn="l"/>
              </a:tabLst>
            </a:pPr>
            <a:r>
              <a:rPr dirty="0" sz="1100" spc="-5" b="1">
                <a:latin typeface="Arial"/>
                <a:cs typeface="Arial"/>
              </a:rPr>
              <a:t>Accretion</a:t>
            </a:r>
            <a:r>
              <a:rPr dirty="0" sz="1100" spc="-50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flows</a:t>
            </a:r>
            <a:endParaRPr sz="1100">
              <a:latin typeface="Arial"/>
              <a:cs typeface="Arial"/>
            </a:endParaRPr>
          </a:p>
          <a:p>
            <a:pPr marL="227329" marR="260985">
              <a:lnSpc>
                <a:spcPct val="102699"/>
              </a:lnSpc>
            </a:pPr>
            <a:r>
              <a:rPr dirty="0" sz="1100" spc="-10">
                <a:latin typeface="Microsoft Sans Serif"/>
                <a:cs typeface="Microsoft Sans Serif"/>
              </a:rPr>
              <a:t>Angular</a:t>
            </a:r>
            <a:r>
              <a:rPr dirty="0" sz="1100" spc="2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momentum</a:t>
            </a:r>
            <a:r>
              <a:rPr dirty="0" sz="1100" spc="25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transport,</a:t>
            </a:r>
            <a:r>
              <a:rPr dirty="0" sz="1100" spc="2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magnetic</a:t>
            </a:r>
            <a:r>
              <a:rPr dirty="0" sz="1100" spc="2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stability</a:t>
            </a:r>
            <a:r>
              <a:rPr dirty="0" sz="1100" spc="25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of</a:t>
            </a:r>
            <a:r>
              <a:rPr dirty="0" sz="1100" spc="25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the </a:t>
            </a:r>
            <a:r>
              <a:rPr dirty="0" sz="1100" spc="-28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disk.</a:t>
            </a:r>
            <a:endParaRPr sz="1100">
              <a:latin typeface="Microsoft Sans Serif"/>
              <a:cs typeface="Microsoft Sans Serif"/>
            </a:endParaRPr>
          </a:p>
          <a:p>
            <a:pPr marL="227329" indent="-139065">
              <a:lnSpc>
                <a:spcPct val="100000"/>
              </a:lnSpc>
              <a:spcBef>
                <a:spcPts val="335"/>
              </a:spcBef>
              <a:buClr>
                <a:srgbClr val="116D89"/>
              </a:buClr>
              <a:buFont typeface="Cambria"/>
              <a:buChar char="•"/>
              <a:tabLst>
                <a:tab pos="227965" algn="l"/>
              </a:tabLst>
            </a:pPr>
            <a:r>
              <a:rPr dirty="0" sz="1100" spc="-5" b="1">
                <a:latin typeface="Arial"/>
                <a:cs typeface="Arial"/>
              </a:rPr>
              <a:t>Galactic</a:t>
            </a:r>
            <a:r>
              <a:rPr dirty="0" sz="1100" spc="-45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flows</a:t>
            </a:r>
            <a:endParaRPr sz="1100">
              <a:latin typeface="Arial"/>
              <a:cs typeface="Arial"/>
            </a:endParaRPr>
          </a:p>
          <a:p>
            <a:pPr marL="227329" marR="217804">
              <a:lnSpc>
                <a:spcPct val="102600"/>
              </a:lnSpc>
            </a:pPr>
            <a:r>
              <a:rPr dirty="0" sz="1100" spc="-5">
                <a:latin typeface="Microsoft Sans Serif"/>
                <a:cs typeface="Microsoft Sans Serif"/>
              </a:rPr>
              <a:t>Structural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features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of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emerging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galaxies,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star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formation </a:t>
            </a:r>
            <a:r>
              <a:rPr dirty="0" sz="1100" spc="-275">
                <a:latin typeface="Microsoft Sans Serif"/>
                <a:cs typeface="Microsoft Sans Serif"/>
              </a:rPr>
              <a:t> </a:t>
            </a:r>
            <a:r>
              <a:rPr dirty="0" sz="1100" spc="-15">
                <a:latin typeface="Microsoft Sans Serif"/>
                <a:cs typeface="Microsoft Sans Serif"/>
              </a:rPr>
              <a:t>efficiency,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alignment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in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the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cosmic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20">
                <a:latin typeface="Microsoft Sans Serif"/>
                <a:cs typeface="Microsoft Sans Serif"/>
              </a:rPr>
              <a:t>web.</a:t>
            </a:r>
            <a:endParaRPr sz="1100">
              <a:latin typeface="Microsoft Sans Serif"/>
              <a:cs typeface="Microsoft Sans Serif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3183495"/>
            <a:ext cx="4608195" cy="273050"/>
            <a:chOff x="0" y="3183495"/>
            <a:chExt cx="4608195" cy="273050"/>
          </a:xfrm>
        </p:grpSpPr>
        <p:sp>
          <p:nvSpPr>
            <p:cNvPr id="5" name="object 5"/>
            <p:cNvSpPr/>
            <p:nvPr/>
          </p:nvSpPr>
          <p:spPr>
            <a:xfrm>
              <a:off x="0" y="3258007"/>
              <a:ext cx="4608195" cy="198120"/>
            </a:xfrm>
            <a:custGeom>
              <a:avLst/>
              <a:gdLst/>
              <a:ahLst/>
              <a:cxnLst/>
              <a:rect l="l" t="t" r="r" b="b"/>
              <a:pathLst>
                <a:path w="4608195" h="198120">
                  <a:moveTo>
                    <a:pt x="4608004" y="0"/>
                  </a:moveTo>
                  <a:lnTo>
                    <a:pt x="0" y="0"/>
                  </a:lnTo>
                  <a:lnTo>
                    <a:pt x="0" y="197992"/>
                  </a:lnTo>
                  <a:lnTo>
                    <a:pt x="4608004" y="197992"/>
                  </a:lnTo>
                  <a:lnTo>
                    <a:pt x="4608004" y="0"/>
                  </a:lnTo>
                  <a:close/>
                </a:path>
              </a:pathLst>
            </a:custGeom>
            <a:solidFill>
              <a:srgbClr val="1C8CA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13073" y="3183495"/>
              <a:ext cx="611999" cy="218504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698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55"/>
              </a:spcBef>
            </a:pPr>
            <a:r>
              <a:rPr dirty="0" spc="-5"/>
              <a:t>2</a:t>
            </a:r>
            <a:r>
              <a:rPr dirty="0" spc="-5"/>
              <a:t>/14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52886" y="3280778"/>
            <a:ext cx="2734310" cy="166370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Langmuir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modes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in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kinematically</a:t>
            </a:r>
            <a:r>
              <a:rPr dirty="0" sz="900" spc="1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complex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shear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flows</a:t>
            </a:r>
            <a:endParaRPr sz="9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197993"/>
            <a:ext cx="4608195" cy="497205"/>
          </a:xfrm>
          <a:prstGeom prst="rect"/>
          <a:solidFill>
            <a:srgbClr val="DBE8EF"/>
          </a:solidFill>
        </p:spPr>
        <p:txBody>
          <a:bodyPr wrap="square" lIns="0" tIns="88265" rIns="0" bIns="0" rtlCol="0" vert="horz">
            <a:spAutoFit/>
          </a:bodyPr>
          <a:lstStyle/>
          <a:p>
            <a:pPr marL="109220">
              <a:lnSpc>
                <a:spcPct val="100000"/>
              </a:lnSpc>
              <a:spcBef>
                <a:spcPts val="695"/>
              </a:spcBef>
            </a:pPr>
            <a:r>
              <a:rPr dirty="0" spc="5"/>
              <a:t>Historical</a:t>
            </a:r>
            <a:r>
              <a:rPr dirty="0" spc="-5"/>
              <a:t> </a:t>
            </a:r>
            <a:r>
              <a:rPr dirty="0" spc="5"/>
              <a:t>Background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6494" y="831707"/>
            <a:ext cx="3807460" cy="2160270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marL="63500">
              <a:lnSpc>
                <a:spcPct val="100000"/>
              </a:lnSpc>
              <a:spcBef>
                <a:spcPts val="434"/>
              </a:spcBef>
            </a:pPr>
            <a:r>
              <a:rPr dirty="0" sz="1100" spc="-10" b="1">
                <a:latin typeface="Arial"/>
                <a:cs typeface="Arial"/>
              </a:rPr>
              <a:t>Hydrodynamical</a:t>
            </a:r>
            <a:r>
              <a:rPr dirty="0" sz="1100" spc="-30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Shear</a:t>
            </a:r>
            <a:r>
              <a:rPr dirty="0" sz="1100" spc="-30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Flows</a:t>
            </a:r>
            <a:endParaRPr sz="1100">
              <a:latin typeface="Arial"/>
              <a:cs typeface="Arial"/>
            </a:endParaRPr>
          </a:p>
          <a:p>
            <a:pPr marL="340360" indent="-139065">
              <a:lnSpc>
                <a:spcPct val="100000"/>
              </a:lnSpc>
              <a:spcBef>
                <a:spcPts val="334"/>
              </a:spcBef>
              <a:buClr>
                <a:srgbClr val="116D89"/>
              </a:buClr>
              <a:buFont typeface="Cambria"/>
              <a:buChar char="•"/>
              <a:tabLst>
                <a:tab pos="340995" algn="l"/>
              </a:tabLst>
            </a:pPr>
            <a:r>
              <a:rPr dirty="0" sz="1100" spc="-10">
                <a:latin typeface="Microsoft Sans Serif"/>
                <a:cs typeface="Microsoft Sans Serif"/>
              </a:rPr>
              <a:t>Hagen-</a:t>
            </a:r>
            <a:r>
              <a:rPr dirty="0" sz="1100" spc="-65">
                <a:latin typeface="Microsoft Sans Serif"/>
                <a:cs typeface="Microsoft Sans Serif"/>
              </a:rPr>
              <a:t>P</a:t>
            </a:r>
            <a:r>
              <a:rPr dirty="0" sz="1100" spc="-10">
                <a:latin typeface="Microsoft Sans Serif"/>
                <a:cs typeface="Microsoft Sans Serif"/>
              </a:rPr>
              <a:t>oiseuille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fl</a:t>
            </a:r>
            <a:r>
              <a:rPr dirty="0" sz="1100" spc="-30">
                <a:latin typeface="Microsoft Sans Serif"/>
                <a:cs typeface="Microsoft Sans Serif"/>
              </a:rPr>
              <a:t>o</a:t>
            </a:r>
            <a:r>
              <a:rPr dirty="0" sz="1100" spc="-10">
                <a:latin typeface="Microsoft Sans Serif"/>
                <a:cs typeface="Microsoft Sans Serif"/>
              </a:rPr>
              <a:t>w</a:t>
            </a:r>
            <a:endParaRPr sz="1100">
              <a:latin typeface="Microsoft Sans Serif"/>
              <a:cs typeface="Microsoft Sans Serif"/>
            </a:endParaRPr>
          </a:p>
          <a:p>
            <a:pPr marL="340360" indent="-139065">
              <a:lnSpc>
                <a:spcPct val="100000"/>
              </a:lnSpc>
              <a:spcBef>
                <a:spcPts val="330"/>
              </a:spcBef>
              <a:buClr>
                <a:srgbClr val="116D89"/>
              </a:buClr>
              <a:buFont typeface="Cambria"/>
              <a:buChar char="•"/>
              <a:tabLst>
                <a:tab pos="340995" algn="l"/>
              </a:tabLst>
            </a:pPr>
            <a:r>
              <a:rPr dirty="0" sz="1100" spc="-10">
                <a:latin typeface="Microsoft Sans Serif"/>
                <a:cs typeface="Microsoft Sans Serif"/>
              </a:rPr>
              <a:t>Plane </a:t>
            </a:r>
            <a:r>
              <a:rPr dirty="0" sz="1100" spc="-5">
                <a:latin typeface="Microsoft Sans Serif"/>
                <a:cs typeface="Microsoft Sans Serif"/>
              </a:rPr>
              <a:t>Couette</a:t>
            </a:r>
            <a:r>
              <a:rPr dirty="0" sz="1100" spc="-10">
                <a:latin typeface="Microsoft Sans Serif"/>
                <a:cs typeface="Microsoft Sans Serif"/>
              </a:rPr>
              <a:t> </a:t>
            </a:r>
            <a:r>
              <a:rPr dirty="0" sz="1100" spc="-15">
                <a:latin typeface="Microsoft Sans Serif"/>
                <a:cs typeface="Microsoft Sans Serif"/>
              </a:rPr>
              <a:t>flow</a:t>
            </a:r>
            <a:endParaRPr sz="1100">
              <a:latin typeface="Microsoft Sans Serif"/>
              <a:cs typeface="Microsoft Sans Serif"/>
            </a:endParaRPr>
          </a:p>
          <a:p>
            <a:pPr marL="340360" indent="-139065">
              <a:lnSpc>
                <a:spcPct val="100000"/>
              </a:lnSpc>
              <a:spcBef>
                <a:spcPts val="335"/>
              </a:spcBef>
              <a:buClr>
                <a:srgbClr val="116D89"/>
              </a:buClr>
              <a:buFont typeface="Cambria"/>
              <a:buChar char="•"/>
              <a:tabLst>
                <a:tab pos="340995" algn="l"/>
              </a:tabLst>
            </a:pPr>
            <a:r>
              <a:rPr dirty="0" sz="1100" spc="-25">
                <a:latin typeface="Microsoft Sans Serif"/>
                <a:cs typeface="Microsoft Sans Serif"/>
              </a:rPr>
              <a:t>Turbulent</a:t>
            </a:r>
            <a:r>
              <a:rPr dirty="0" sz="1100" spc="-15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shear</a:t>
            </a:r>
            <a:r>
              <a:rPr dirty="0" sz="1100" spc="-1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flows</a:t>
            </a:r>
            <a:endParaRPr sz="1100">
              <a:latin typeface="Microsoft Sans Serif"/>
              <a:cs typeface="Microsoft Sans Serif"/>
            </a:endParaRPr>
          </a:p>
          <a:p>
            <a:pPr marL="63500">
              <a:lnSpc>
                <a:spcPct val="100000"/>
              </a:lnSpc>
              <a:spcBef>
                <a:spcPts val="900"/>
              </a:spcBef>
            </a:pPr>
            <a:r>
              <a:rPr dirty="0" sz="1100" spc="-10" b="1">
                <a:latin typeface="Arial"/>
                <a:cs typeface="Arial"/>
              </a:rPr>
              <a:t>Astrophysical</a:t>
            </a:r>
            <a:r>
              <a:rPr dirty="0" sz="1100" spc="-25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Shear</a:t>
            </a:r>
            <a:r>
              <a:rPr dirty="0" sz="1100" spc="-20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Flows</a:t>
            </a:r>
            <a:endParaRPr sz="1100">
              <a:latin typeface="Arial"/>
              <a:cs typeface="Arial"/>
            </a:endParaRPr>
          </a:p>
          <a:p>
            <a:pPr marL="340360" indent="-139065">
              <a:lnSpc>
                <a:spcPct val="100000"/>
              </a:lnSpc>
              <a:spcBef>
                <a:spcPts val="335"/>
              </a:spcBef>
              <a:buClr>
                <a:srgbClr val="116D89"/>
              </a:buClr>
              <a:buFont typeface="Cambria"/>
              <a:buChar char="•"/>
              <a:tabLst>
                <a:tab pos="340995" algn="l"/>
              </a:tabLst>
            </a:pPr>
            <a:r>
              <a:rPr dirty="0" sz="1100" spc="-10">
                <a:latin typeface="Microsoft Sans Serif"/>
                <a:cs typeface="Microsoft Sans Serif"/>
              </a:rPr>
              <a:t>Galactic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density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25">
                <a:latin typeface="Microsoft Sans Serif"/>
                <a:cs typeface="Microsoft Sans Serif"/>
              </a:rPr>
              <a:t>waves</a:t>
            </a:r>
            <a:endParaRPr sz="1100">
              <a:latin typeface="Microsoft Sans Serif"/>
              <a:cs typeface="Microsoft Sans Serif"/>
            </a:endParaRPr>
          </a:p>
          <a:p>
            <a:pPr marL="340360" indent="-139065">
              <a:lnSpc>
                <a:spcPct val="100000"/>
              </a:lnSpc>
              <a:spcBef>
                <a:spcPts val="335"/>
              </a:spcBef>
              <a:buClr>
                <a:srgbClr val="116D89"/>
              </a:buClr>
              <a:buFont typeface="Cambria"/>
              <a:buChar char="•"/>
              <a:tabLst>
                <a:tab pos="340995" algn="l"/>
              </a:tabLst>
            </a:pPr>
            <a:r>
              <a:rPr dirty="0" sz="1100" spc="-5">
                <a:latin typeface="Microsoft Sans Serif"/>
                <a:cs typeface="Microsoft Sans Serif"/>
              </a:rPr>
              <a:t>Nonaxisymmetric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shear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perturbations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in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accretion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disks</a:t>
            </a:r>
            <a:endParaRPr sz="1100">
              <a:latin typeface="Microsoft Sans Serif"/>
              <a:cs typeface="Microsoft Sans Serif"/>
            </a:endParaRPr>
          </a:p>
          <a:p>
            <a:pPr marL="340360" marR="344170" indent="-139065">
              <a:lnSpc>
                <a:spcPct val="102600"/>
              </a:lnSpc>
              <a:spcBef>
                <a:spcPts val="300"/>
              </a:spcBef>
              <a:buClr>
                <a:srgbClr val="116D89"/>
              </a:buClr>
              <a:buFont typeface="Cambria"/>
              <a:buChar char="•"/>
              <a:tabLst>
                <a:tab pos="340995" algn="l"/>
              </a:tabLst>
            </a:pPr>
            <a:r>
              <a:rPr dirty="0" sz="1100" spc="-10">
                <a:latin typeface="Microsoft Sans Serif"/>
                <a:cs typeface="Microsoft Sans Serif"/>
              </a:rPr>
              <a:t>Generation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of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the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solar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MHD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25">
                <a:latin typeface="Microsoft Sans Serif"/>
                <a:cs typeface="Microsoft Sans Serif"/>
              </a:rPr>
              <a:t>waves,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the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solar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wind </a:t>
            </a:r>
            <a:r>
              <a:rPr dirty="0" sz="1100" spc="-28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acceleration</a:t>
            </a:r>
            <a:endParaRPr sz="1100">
              <a:latin typeface="Microsoft Sans Serif"/>
              <a:cs typeface="Microsoft Sans Serif"/>
            </a:endParaRPr>
          </a:p>
          <a:p>
            <a:pPr marL="340360" indent="-139065">
              <a:lnSpc>
                <a:spcPct val="100000"/>
              </a:lnSpc>
              <a:spcBef>
                <a:spcPts val="330"/>
              </a:spcBef>
              <a:buClr>
                <a:srgbClr val="116D89"/>
              </a:buClr>
              <a:buFont typeface="Cambria"/>
              <a:buChar char="•"/>
              <a:tabLst>
                <a:tab pos="340995" algn="l"/>
              </a:tabLst>
            </a:pPr>
            <a:r>
              <a:rPr dirty="0" sz="1100" spc="-10">
                <a:latin typeface="Microsoft Sans Serif"/>
                <a:cs typeface="Microsoft Sans Serif"/>
              </a:rPr>
              <a:t>Galactic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and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extragalactic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jets</a:t>
            </a:r>
            <a:endParaRPr sz="1100">
              <a:latin typeface="Microsoft Sans Serif"/>
              <a:cs typeface="Microsoft Sans Serif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3183495"/>
            <a:ext cx="4608195" cy="273050"/>
            <a:chOff x="0" y="3183495"/>
            <a:chExt cx="4608195" cy="273050"/>
          </a:xfrm>
        </p:grpSpPr>
        <p:sp>
          <p:nvSpPr>
            <p:cNvPr id="5" name="object 5"/>
            <p:cNvSpPr/>
            <p:nvPr/>
          </p:nvSpPr>
          <p:spPr>
            <a:xfrm>
              <a:off x="0" y="3258007"/>
              <a:ext cx="4608195" cy="198120"/>
            </a:xfrm>
            <a:custGeom>
              <a:avLst/>
              <a:gdLst/>
              <a:ahLst/>
              <a:cxnLst/>
              <a:rect l="l" t="t" r="r" b="b"/>
              <a:pathLst>
                <a:path w="4608195" h="198120">
                  <a:moveTo>
                    <a:pt x="4608004" y="0"/>
                  </a:moveTo>
                  <a:lnTo>
                    <a:pt x="0" y="0"/>
                  </a:lnTo>
                  <a:lnTo>
                    <a:pt x="0" y="197992"/>
                  </a:lnTo>
                  <a:lnTo>
                    <a:pt x="4608004" y="197992"/>
                  </a:lnTo>
                  <a:lnTo>
                    <a:pt x="4608004" y="0"/>
                  </a:lnTo>
                  <a:close/>
                </a:path>
              </a:pathLst>
            </a:custGeom>
            <a:solidFill>
              <a:srgbClr val="1C8CA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13073" y="3183495"/>
              <a:ext cx="611999" cy="218504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698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55"/>
              </a:spcBef>
            </a:pPr>
            <a:r>
              <a:rPr dirty="0" spc="-5"/>
              <a:t>3</a:t>
            </a:r>
            <a:r>
              <a:rPr dirty="0" spc="-5"/>
              <a:t>/14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52886" y="3280778"/>
            <a:ext cx="2734310" cy="166370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Langmuir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modes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in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kinematically</a:t>
            </a:r>
            <a:r>
              <a:rPr dirty="0" sz="900" spc="1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complex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shear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flows</a:t>
            </a:r>
            <a:endParaRPr sz="9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197993"/>
            <a:ext cx="4608195" cy="497205"/>
          </a:xfrm>
          <a:prstGeom prst="rect"/>
          <a:solidFill>
            <a:srgbClr val="DBE8EF"/>
          </a:solidFill>
        </p:spPr>
        <p:txBody>
          <a:bodyPr wrap="square" lIns="0" tIns="88265" rIns="0" bIns="0" rtlCol="0" vert="horz">
            <a:spAutoFit/>
          </a:bodyPr>
          <a:lstStyle/>
          <a:p>
            <a:pPr marL="109220">
              <a:lnSpc>
                <a:spcPct val="100000"/>
              </a:lnSpc>
              <a:spcBef>
                <a:spcPts val="695"/>
              </a:spcBef>
            </a:pPr>
            <a:r>
              <a:rPr dirty="0" spc="10"/>
              <a:t>Methodology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6494" y="960003"/>
            <a:ext cx="3723004" cy="1878330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marL="63500">
              <a:lnSpc>
                <a:spcPct val="100000"/>
              </a:lnSpc>
              <a:spcBef>
                <a:spcPts val="434"/>
              </a:spcBef>
            </a:pPr>
            <a:r>
              <a:rPr dirty="0" sz="1100" spc="-5" b="1">
                <a:latin typeface="Arial"/>
                <a:cs typeface="Arial"/>
              </a:rPr>
              <a:t>Classical</a:t>
            </a:r>
            <a:r>
              <a:rPr dirty="0" sz="1100" spc="-30" b="1">
                <a:latin typeface="Arial"/>
                <a:cs typeface="Arial"/>
              </a:rPr>
              <a:t> </a:t>
            </a:r>
            <a:r>
              <a:rPr dirty="0" sz="1100" spc="-5" b="1">
                <a:latin typeface="Arial"/>
                <a:cs typeface="Arial"/>
              </a:rPr>
              <a:t>Theory</a:t>
            </a:r>
            <a:r>
              <a:rPr dirty="0" sz="1100" spc="-30" b="1">
                <a:latin typeface="Arial"/>
                <a:cs typeface="Arial"/>
              </a:rPr>
              <a:t> </a:t>
            </a:r>
            <a:r>
              <a:rPr dirty="0" sz="1100" spc="-5" b="1">
                <a:latin typeface="Arial"/>
                <a:cs typeface="Arial"/>
              </a:rPr>
              <a:t>Limitations:</a:t>
            </a:r>
            <a:endParaRPr sz="1100">
              <a:latin typeface="Arial"/>
              <a:cs typeface="Arial"/>
            </a:endParaRPr>
          </a:p>
          <a:p>
            <a:pPr marL="340360" indent="-139065">
              <a:lnSpc>
                <a:spcPct val="100000"/>
              </a:lnSpc>
              <a:spcBef>
                <a:spcPts val="334"/>
              </a:spcBef>
              <a:buClr>
                <a:srgbClr val="116D89"/>
              </a:buClr>
              <a:buFont typeface="Cambria"/>
              <a:buChar char="•"/>
              <a:tabLst>
                <a:tab pos="340995" algn="l"/>
              </a:tabLst>
            </a:pPr>
            <a:r>
              <a:rPr dirty="0" sz="1100" spc="-20">
                <a:latin typeface="Microsoft Sans Serif"/>
                <a:cs typeface="Microsoft Sans Serif"/>
              </a:rPr>
              <a:t>Fails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to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match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-15">
                <a:latin typeface="Microsoft Sans Serif"/>
                <a:cs typeface="Microsoft Sans Serif"/>
              </a:rPr>
              <a:t>relevant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experimental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results.</a:t>
            </a:r>
            <a:endParaRPr sz="1100">
              <a:latin typeface="Microsoft Sans Serif"/>
              <a:cs typeface="Microsoft Sans Serif"/>
            </a:endParaRPr>
          </a:p>
          <a:p>
            <a:pPr marL="340360" marR="30480" indent="-139065">
              <a:lnSpc>
                <a:spcPct val="102600"/>
              </a:lnSpc>
              <a:spcBef>
                <a:spcPts val="295"/>
              </a:spcBef>
              <a:buClr>
                <a:srgbClr val="116D89"/>
              </a:buClr>
              <a:buFont typeface="Cambria"/>
              <a:buChar char="•"/>
              <a:tabLst>
                <a:tab pos="340995" algn="l"/>
              </a:tabLst>
            </a:pPr>
            <a:r>
              <a:rPr dirty="0" sz="1100" spc="-10">
                <a:latin typeface="Microsoft Sans Serif"/>
                <a:cs typeface="Microsoft Sans Serif"/>
              </a:rPr>
              <a:t>The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issue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is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caused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20">
                <a:latin typeface="Microsoft Sans Serif"/>
                <a:cs typeface="Microsoft Sans Serif"/>
              </a:rPr>
              <a:t>by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the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non-self-adjoint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behavior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of </a:t>
            </a:r>
            <a:r>
              <a:rPr dirty="0" sz="1100" spc="-28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governing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equations.</a:t>
            </a:r>
            <a:endParaRPr sz="1100">
              <a:latin typeface="Microsoft Sans Serif"/>
              <a:cs typeface="Microsoft Sans Serif"/>
            </a:endParaRPr>
          </a:p>
          <a:p>
            <a:pPr marL="63500">
              <a:lnSpc>
                <a:spcPct val="100000"/>
              </a:lnSpc>
              <a:spcBef>
                <a:spcPts val="335"/>
              </a:spcBef>
            </a:pPr>
            <a:r>
              <a:rPr dirty="0" sz="1100" spc="-10" b="1">
                <a:latin typeface="Arial"/>
                <a:cs typeface="Arial"/>
              </a:rPr>
              <a:t>Nonmodal</a:t>
            </a:r>
            <a:r>
              <a:rPr dirty="0" sz="1100" spc="-35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Approach:</a:t>
            </a:r>
            <a:endParaRPr sz="1100">
              <a:latin typeface="Arial"/>
              <a:cs typeface="Arial"/>
            </a:endParaRPr>
          </a:p>
          <a:p>
            <a:pPr marL="340360" indent="-139065">
              <a:lnSpc>
                <a:spcPct val="100000"/>
              </a:lnSpc>
              <a:spcBef>
                <a:spcPts val="335"/>
              </a:spcBef>
              <a:buClr>
                <a:srgbClr val="116D89"/>
              </a:buClr>
              <a:buFont typeface="Cambria"/>
              <a:buChar char="•"/>
              <a:tabLst>
                <a:tab pos="340995" algn="l"/>
              </a:tabLst>
            </a:pPr>
            <a:r>
              <a:rPr dirty="0" sz="1100" spc="-5">
                <a:latin typeface="Microsoft Sans Serif"/>
                <a:cs typeface="Microsoft Sans Serif"/>
              </a:rPr>
              <a:t>Originates</a:t>
            </a:r>
            <a:r>
              <a:rPr dirty="0" sz="1100" spc="-1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from </a:t>
            </a:r>
            <a:r>
              <a:rPr dirty="0" sz="1100" spc="-20">
                <a:latin typeface="Microsoft Sans Serif"/>
                <a:cs typeface="Microsoft Sans Serif"/>
              </a:rPr>
              <a:t>Kelvin’s</a:t>
            </a:r>
            <a:r>
              <a:rPr dirty="0" sz="1100" spc="-1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work.</a:t>
            </a:r>
            <a:endParaRPr sz="1100">
              <a:latin typeface="Microsoft Sans Serif"/>
              <a:cs typeface="Microsoft Sans Serif"/>
            </a:endParaRPr>
          </a:p>
          <a:p>
            <a:pPr marL="340360" indent="-139065">
              <a:lnSpc>
                <a:spcPct val="100000"/>
              </a:lnSpc>
              <a:spcBef>
                <a:spcPts val="335"/>
              </a:spcBef>
              <a:buClr>
                <a:srgbClr val="116D89"/>
              </a:buClr>
              <a:buFont typeface="Cambria"/>
              <a:buChar char="•"/>
              <a:tabLst>
                <a:tab pos="340995" algn="l"/>
              </a:tabLst>
            </a:pPr>
            <a:r>
              <a:rPr dirty="0" sz="1100" spc="-10">
                <a:latin typeface="Microsoft Sans Serif"/>
                <a:cs typeface="Microsoft Sans Serif"/>
              </a:rPr>
              <a:t>Handles</a:t>
            </a:r>
            <a:r>
              <a:rPr dirty="0" sz="110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non-exponential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disturbance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-15">
                <a:latin typeface="Microsoft Sans Serif"/>
                <a:cs typeface="Microsoft Sans Serif"/>
              </a:rPr>
              <a:t>behavior.</a:t>
            </a:r>
            <a:endParaRPr sz="1100">
              <a:latin typeface="Microsoft Sans Serif"/>
              <a:cs typeface="Microsoft Sans Serif"/>
            </a:endParaRPr>
          </a:p>
          <a:p>
            <a:pPr marL="340360" indent="-139065">
              <a:lnSpc>
                <a:spcPct val="100000"/>
              </a:lnSpc>
              <a:spcBef>
                <a:spcPts val="334"/>
              </a:spcBef>
              <a:buClr>
                <a:srgbClr val="116D89"/>
              </a:buClr>
              <a:buFont typeface="Cambria"/>
              <a:buChar char="•"/>
              <a:tabLst>
                <a:tab pos="340995" algn="l"/>
              </a:tabLst>
            </a:pPr>
            <a:r>
              <a:rPr dirty="0" sz="1100" spc="-10">
                <a:latin typeface="Microsoft Sans Serif"/>
                <a:cs typeface="Microsoft Sans Serif"/>
              </a:rPr>
              <a:t>Converts</a:t>
            </a:r>
            <a:r>
              <a:rPr dirty="0" sz="1100" spc="-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PDEs</a:t>
            </a:r>
            <a:r>
              <a:rPr dirty="0" sz="110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to </a:t>
            </a:r>
            <a:r>
              <a:rPr dirty="0" sz="1100" spc="-10">
                <a:latin typeface="Microsoft Sans Serif"/>
                <a:cs typeface="Microsoft Sans Serif"/>
              </a:rPr>
              <a:t>ODEs.</a:t>
            </a:r>
            <a:endParaRPr sz="1100">
              <a:latin typeface="Microsoft Sans Serif"/>
              <a:cs typeface="Microsoft Sans Serif"/>
            </a:endParaRPr>
          </a:p>
          <a:p>
            <a:pPr marL="63500">
              <a:lnSpc>
                <a:spcPct val="100000"/>
              </a:lnSpc>
              <a:spcBef>
                <a:spcPts val="330"/>
              </a:spcBef>
            </a:pPr>
            <a:r>
              <a:rPr dirty="0" sz="1100" spc="-10" b="1">
                <a:latin typeface="Arial"/>
                <a:cs typeface="Arial"/>
              </a:rPr>
              <a:t>Method developed</a:t>
            </a:r>
            <a:r>
              <a:rPr dirty="0" sz="1100" spc="-5" b="1">
                <a:latin typeface="Arial"/>
                <a:cs typeface="Arial"/>
              </a:rPr>
              <a:t> </a:t>
            </a:r>
            <a:r>
              <a:rPr dirty="0" sz="1100" spc="-20" b="1">
                <a:latin typeface="Arial"/>
                <a:cs typeface="Arial"/>
              </a:rPr>
              <a:t>by</a:t>
            </a:r>
            <a:r>
              <a:rPr dirty="0" sz="1100" spc="-5" b="1">
                <a:latin typeface="Arial"/>
                <a:cs typeface="Arial"/>
              </a:rPr>
              <a:t> </a:t>
            </a:r>
            <a:r>
              <a:rPr dirty="0" sz="1100" spc="-5" b="1">
                <a:latin typeface="Arial"/>
                <a:cs typeface="Arial"/>
                <a:hlinkClick r:id="rId2" action="ppaction://hlinksldjump"/>
              </a:rPr>
              <a:t>(Mahajan </a:t>
            </a:r>
            <a:r>
              <a:rPr dirty="0" sz="1100" spc="-10" b="1"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1100" spc="-5" b="1"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1100" spc="-15" b="1">
                <a:latin typeface="Arial"/>
                <a:cs typeface="Arial"/>
                <a:hlinkClick r:id="rId2" action="ppaction://hlinksldjump"/>
              </a:rPr>
              <a:t>Rogava,</a:t>
            </a:r>
            <a:r>
              <a:rPr dirty="0" sz="1100" spc="-5" b="1">
                <a:latin typeface="Arial"/>
                <a:cs typeface="Arial"/>
                <a:hlinkClick r:id="rId2" action="ppaction://hlinksldjump"/>
              </a:rPr>
              <a:t> 1999)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3183495"/>
            <a:ext cx="4608195" cy="273050"/>
            <a:chOff x="0" y="3183495"/>
            <a:chExt cx="4608195" cy="273050"/>
          </a:xfrm>
        </p:grpSpPr>
        <p:sp>
          <p:nvSpPr>
            <p:cNvPr id="5" name="object 5"/>
            <p:cNvSpPr/>
            <p:nvPr/>
          </p:nvSpPr>
          <p:spPr>
            <a:xfrm>
              <a:off x="0" y="3258007"/>
              <a:ext cx="4608195" cy="198120"/>
            </a:xfrm>
            <a:custGeom>
              <a:avLst/>
              <a:gdLst/>
              <a:ahLst/>
              <a:cxnLst/>
              <a:rect l="l" t="t" r="r" b="b"/>
              <a:pathLst>
                <a:path w="4608195" h="198120">
                  <a:moveTo>
                    <a:pt x="4608004" y="0"/>
                  </a:moveTo>
                  <a:lnTo>
                    <a:pt x="0" y="0"/>
                  </a:lnTo>
                  <a:lnTo>
                    <a:pt x="0" y="197992"/>
                  </a:lnTo>
                  <a:lnTo>
                    <a:pt x="4608004" y="197992"/>
                  </a:lnTo>
                  <a:lnTo>
                    <a:pt x="4608004" y="0"/>
                  </a:lnTo>
                  <a:close/>
                </a:path>
              </a:pathLst>
            </a:custGeom>
            <a:solidFill>
              <a:srgbClr val="1C8CA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13073" y="3183495"/>
              <a:ext cx="611999" cy="218504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698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55"/>
              </a:spcBef>
            </a:pPr>
            <a:r>
              <a:rPr dirty="0" spc="-5"/>
              <a:t>4</a:t>
            </a:r>
            <a:r>
              <a:rPr dirty="0" spc="-5"/>
              <a:t>/14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52886" y="3280778"/>
            <a:ext cx="2734310" cy="166370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4" action="ppaction://hlinksldjump"/>
              </a:rPr>
              <a:t>Langmuir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4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4" action="ppaction://hlinksldjump"/>
              </a:rPr>
              <a:t>modes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4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4" action="ppaction://hlinksldjump"/>
              </a:rPr>
              <a:t>in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4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4" action="ppaction://hlinksldjump"/>
              </a:rPr>
              <a:t>kinematically</a:t>
            </a:r>
            <a:r>
              <a:rPr dirty="0" sz="900" spc="15">
                <a:solidFill>
                  <a:srgbClr val="FFFFFF"/>
                </a:solidFill>
                <a:latin typeface="Microsoft Sans Serif"/>
                <a:cs typeface="Microsoft Sans Serif"/>
                <a:hlinkClick r:id="rId4" action="ppaction://hlinksldjump"/>
              </a:rPr>
              <a:t> </a:t>
            </a:r>
            <a:r>
              <a:rPr dirty="0" sz="900" spc="-10">
                <a:solidFill>
                  <a:srgbClr val="FFFFFF"/>
                </a:solidFill>
                <a:latin typeface="Microsoft Sans Serif"/>
                <a:cs typeface="Microsoft Sans Serif"/>
                <a:hlinkClick r:id="rId4" action="ppaction://hlinksldjump"/>
              </a:rPr>
              <a:t>complex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4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4" action="ppaction://hlinksldjump"/>
              </a:rPr>
              <a:t>shear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4" action="ppaction://hlinksldjump"/>
              </a:rPr>
              <a:t> </a:t>
            </a:r>
            <a:r>
              <a:rPr dirty="0" sz="900" spc="-10">
                <a:solidFill>
                  <a:srgbClr val="FFFFFF"/>
                </a:solidFill>
                <a:latin typeface="Microsoft Sans Serif"/>
                <a:cs typeface="Microsoft Sans Serif"/>
                <a:hlinkClick r:id="rId4" action="ppaction://hlinksldjump"/>
              </a:rPr>
              <a:t>flows</a:t>
            </a:r>
            <a:endParaRPr sz="9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197993"/>
            <a:ext cx="4608195" cy="497205"/>
          </a:xfrm>
          <a:prstGeom prst="rect"/>
          <a:solidFill>
            <a:srgbClr val="DBE8EF"/>
          </a:solidFill>
        </p:spPr>
        <p:txBody>
          <a:bodyPr wrap="square" lIns="0" tIns="88265" rIns="0" bIns="0" rtlCol="0" vert="horz">
            <a:spAutoFit/>
          </a:bodyPr>
          <a:lstStyle/>
          <a:p>
            <a:pPr marL="109220">
              <a:lnSpc>
                <a:spcPct val="100000"/>
              </a:lnSpc>
              <a:spcBef>
                <a:spcPts val="695"/>
              </a:spcBef>
            </a:pPr>
            <a:r>
              <a:rPr dirty="0" spc="10"/>
              <a:t>Nonmodal</a:t>
            </a:r>
            <a:r>
              <a:rPr dirty="0" spc="-15"/>
              <a:t> </a:t>
            </a:r>
            <a:r>
              <a:rPr dirty="0" spc="10"/>
              <a:t>Approach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71094" y="750454"/>
            <a:ext cx="4040504" cy="880110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88265" marR="55880">
              <a:lnSpc>
                <a:spcPct val="102600"/>
              </a:lnSpc>
              <a:spcBef>
                <a:spcPts val="55"/>
              </a:spcBef>
            </a:pPr>
            <a:r>
              <a:rPr dirty="0" sz="1100" spc="-10">
                <a:latin typeface="Microsoft Sans Serif"/>
                <a:cs typeface="Microsoft Sans Serif"/>
              </a:rPr>
              <a:t>Only consider small-scale </a:t>
            </a:r>
            <a:r>
              <a:rPr dirty="0" sz="1100" spc="-5">
                <a:latin typeface="Microsoft Sans Serif"/>
                <a:cs typeface="Microsoft Sans Serif"/>
              </a:rPr>
              <a:t>perturbations, </a:t>
            </a:r>
            <a:r>
              <a:rPr dirty="0" sz="1100" spc="-10">
                <a:latin typeface="Microsoft Sans Serif"/>
                <a:cs typeface="Microsoft Sans Serif"/>
              </a:rPr>
              <a:t>with </a:t>
            </a:r>
            <a:r>
              <a:rPr dirty="0" sz="1100" spc="-5" i="1">
                <a:latin typeface="Arial"/>
                <a:cs typeface="Arial"/>
              </a:rPr>
              <a:t>l</a:t>
            </a:r>
            <a:r>
              <a:rPr dirty="0" baseline="-13888" sz="1200" spc="-7" i="1">
                <a:latin typeface="Arial"/>
                <a:cs typeface="Arial"/>
              </a:rPr>
              <a:t>i</a:t>
            </a:r>
            <a:r>
              <a:rPr dirty="0" baseline="-13888" sz="1200" spc="315" i="1">
                <a:latin typeface="Arial"/>
                <a:cs typeface="Arial"/>
              </a:rPr>
              <a:t> </a:t>
            </a:r>
            <a:r>
              <a:rPr dirty="0" sz="1100" spc="235">
                <a:latin typeface="Cambria"/>
                <a:cs typeface="Cambria"/>
              </a:rPr>
              <a:t>≤ </a:t>
            </a:r>
            <a:r>
              <a:rPr dirty="0" sz="1100" spc="-5" i="1">
                <a:latin typeface="Arial"/>
                <a:cs typeface="Arial"/>
              </a:rPr>
              <a:t>L</a:t>
            </a:r>
            <a:r>
              <a:rPr dirty="0" baseline="-13888" sz="1200" spc="-7" i="1">
                <a:latin typeface="Arial"/>
                <a:cs typeface="Arial"/>
              </a:rPr>
              <a:t>i </a:t>
            </a:r>
            <a:r>
              <a:rPr dirty="0" sz="1100" spc="-5">
                <a:latin typeface="Microsoft Sans Serif"/>
                <a:cs typeface="Microsoft Sans Serif"/>
              </a:rPr>
              <a:t>.</a:t>
            </a:r>
            <a:r>
              <a:rPr dirty="0" sz="1100" spc="28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The </a:t>
            </a:r>
            <a:r>
              <a:rPr dirty="0" sz="1100" spc="-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spatial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inhomogeneity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of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an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arbitrary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background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velocity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field </a:t>
            </a:r>
            <a:r>
              <a:rPr dirty="0" sz="1100" spc="-5">
                <a:latin typeface="Microsoft Sans Serif"/>
                <a:cs typeface="Microsoft Sans Serif"/>
              </a:rPr>
              <a:t> </a:t>
            </a:r>
            <a:r>
              <a:rPr dirty="0" sz="1100" spc="20" b="1">
                <a:latin typeface="Arial"/>
                <a:cs typeface="Arial"/>
              </a:rPr>
              <a:t>U</a:t>
            </a:r>
            <a:r>
              <a:rPr dirty="0" sz="1100" spc="20">
                <a:latin typeface="Tahoma"/>
                <a:cs typeface="Tahoma"/>
              </a:rPr>
              <a:t>(</a:t>
            </a:r>
            <a:r>
              <a:rPr dirty="0" sz="1100" spc="20" i="1">
                <a:latin typeface="Arial"/>
                <a:cs typeface="Arial"/>
              </a:rPr>
              <a:t>x, </a:t>
            </a:r>
            <a:r>
              <a:rPr dirty="0" sz="1100" spc="45" i="1">
                <a:latin typeface="Arial"/>
                <a:cs typeface="Arial"/>
              </a:rPr>
              <a:t>y, </a:t>
            </a:r>
            <a:r>
              <a:rPr dirty="0" sz="1100" spc="35" i="1">
                <a:latin typeface="Arial"/>
                <a:cs typeface="Arial"/>
              </a:rPr>
              <a:t>z</a:t>
            </a:r>
            <a:r>
              <a:rPr dirty="0" sz="1100" spc="35">
                <a:latin typeface="Tahoma"/>
                <a:cs typeface="Tahoma"/>
              </a:rPr>
              <a:t>) </a:t>
            </a:r>
            <a:r>
              <a:rPr dirty="0" sz="1100" spc="-10">
                <a:latin typeface="Microsoft Sans Serif"/>
                <a:cs typeface="Microsoft Sans Serif"/>
              </a:rPr>
              <a:t>in </a:t>
            </a:r>
            <a:r>
              <a:rPr dirty="0" sz="1100" spc="-5">
                <a:latin typeface="Microsoft Sans Serif"/>
                <a:cs typeface="Microsoft Sans Serif"/>
              </a:rPr>
              <a:t>the </a:t>
            </a:r>
            <a:r>
              <a:rPr dirty="0" sz="1100" spc="-10">
                <a:latin typeface="Microsoft Sans Serif"/>
                <a:cs typeface="Microsoft Sans Serif"/>
              </a:rPr>
              <a:t>close neighbourhood </a:t>
            </a:r>
            <a:r>
              <a:rPr dirty="0" sz="1100" spc="-5">
                <a:latin typeface="Microsoft Sans Serif"/>
                <a:cs typeface="Microsoft Sans Serif"/>
              </a:rPr>
              <a:t>of </a:t>
            </a:r>
            <a:r>
              <a:rPr dirty="0" sz="1100" spc="-10">
                <a:latin typeface="Microsoft Sans Serif"/>
                <a:cs typeface="Microsoft Sans Serif"/>
              </a:rPr>
              <a:t>a point </a:t>
            </a:r>
            <a:r>
              <a:rPr dirty="0" sz="1100" spc="5" i="1">
                <a:latin typeface="Arial"/>
                <a:cs typeface="Arial"/>
              </a:rPr>
              <a:t>A</a:t>
            </a:r>
            <a:r>
              <a:rPr dirty="0" sz="1100" spc="5">
                <a:latin typeface="Tahoma"/>
                <a:cs typeface="Tahoma"/>
              </a:rPr>
              <a:t>(</a:t>
            </a:r>
            <a:r>
              <a:rPr dirty="0" sz="1100" spc="5" i="1">
                <a:latin typeface="Arial"/>
                <a:cs typeface="Arial"/>
              </a:rPr>
              <a:t>x</a:t>
            </a:r>
            <a:r>
              <a:rPr dirty="0" baseline="-13888" sz="1200" spc="7">
                <a:latin typeface="Microsoft Sans Serif"/>
                <a:cs typeface="Microsoft Sans Serif"/>
              </a:rPr>
              <a:t>0</a:t>
            </a:r>
            <a:r>
              <a:rPr dirty="0" sz="1100" spc="5" i="1">
                <a:latin typeface="Arial"/>
                <a:cs typeface="Arial"/>
              </a:rPr>
              <a:t>, </a:t>
            </a:r>
            <a:r>
              <a:rPr dirty="0" sz="1100" spc="10" i="1">
                <a:latin typeface="Arial"/>
                <a:cs typeface="Arial"/>
              </a:rPr>
              <a:t>y</a:t>
            </a:r>
            <a:r>
              <a:rPr dirty="0" baseline="-13888" sz="1200" spc="15">
                <a:latin typeface="Microsoft Sans Serif"/>
                <a:cs typeface="Microsoft Sans Serif"/>
              </a:rPr>
              <a:t>0</a:t>
            </a:r>
            <a:r>
              <a:rPr dirty="0" sz="1100" spc="10" i="1">
                <a:latin typeface="Arial"/>
                <a:cs typeface="Arial"/>
              </a:rPr>
              <a:t>, z</a:t>
            </a:r>
            <a:r>
              <a:rPr dirty="0" baseline="-13888" sz="1200" spc="15">
                <a:latin typeface="Microsoft Sans Serif"/>
                <a:cs typeface="Microsoft Sans Serif"/>
              </a:rPr>
              <a:t>0</a:t>
            </a:r>
            <a:r>
              <a:rPr dirty="0" sz="1100" spc="10">
                <a:latin typeface="Tahoma"/>
                <a:cs typeface="Tahoma"/>
              </a:rPr>
              <a:t>) 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such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that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-20">
                <a:latin typeface="Tahoma"/>
                <a:cs typeface="Tahoma"/>
              </a:rPr>
              <a:t>(</a:t>
            </a:r>
            <a:r>
              <a:rPr dirty="0" sz="1100" spc="-20">
                <a:latin typeface="Cambria"/>
                <a:cs typeface="Cambria"/>
              </a:rPr>
              <a:t>|</a:t>
            </a:r>
            <a:r>
              <a:rPr dirty="0" sz="1100" spc="-20" i="1">
                <a:latin typeface="Arial"/>
                <a:cs typeface="Arial"/>
              </a:rPr>
              <a:t>x</a:t>
            </a:r>
            <a:r>
              <a:rPr dirty="0" sz="1100" spc="20" i="1">
                <a:latin typeface="Arial"/>
                <a:cs typeface="Arial"/>
              </a:rPr>
              <a:t> </a:t>
            </a:r>
            <a:r>
              <a:rPr dirty="0" sz="1100" spc="235">
                <a:latin typeface="Cambria"/>
                <a:cs typeface="Cambria"/>
              </a:rPr>
              <a:t>−</a:t>
            </a:r>
            <a:r>
              <a:rPr dirty="0" sz="1100" spc="-15">
                <a:latin typeface="Cambria"/>
                <a:cs typeface="Cambria"/>
              </a:rPr>
              <a:t> </a:t>
            </a:r>
            <a:r>
              <a:rPr dirty="0" sz="1100" spc="20" i="1">
                <a:latin typeface="Arial"/>
                <a:cs typeface="Arial"/>
              </a:rPr>
              <a:t>x</a:t>
            </a:r>
            <a:r>
              <a:rPr dirty="0" baseline="-13888" sz="1200" spc="30">
                <a:latin typeface="Microsoft Sans Serif"/>
                <a:cs typeface="Microsoft Sans Serif"/>
              </a:rPr>
              <a:t>0</a:t>
            </a:r>
            <a:r>
              <a:rPr dirty="0" sz="1100" spc="20">
                <a:latin typeface="Cambria"/>
                <a:cs typeface="Cambria"/>
              </a:rPr>
              <a:t>|</a:t>
            </a:r>
            <a:r>
              <a:rPr dirty="0" sz="1100" spc="20" i="1">
                <a:latin typeface="Arial"/>
                <a:cs typeface="Arial"/>
              </a:rPr>
              <a:t>/</a:t>
            </a:r>
            <a:r>
              <a:rPr dirty="0" sz="1100" spc="20">
                <a:latin typeface="Cambria"/>
                <a:cs typeface="Cambria"/>
              </a:rPr>
              <a:t>|</a:t>
            </a:r>
            <a:r>
              <a:rPr dirty="0" sz="1100" spc="20" i="1">
                <a:latin typeface="Arial"/>
                <a:cs typeface="Arial"/>
              </a:rPr>
              <a:t>x</a:t>
            </a:r>
            <a:r>
              <a:rPr dirty="0" baseline="-13888" sz="1200" spc="30">
                <a:latin typeface="Microsoft Sans Serif"/>
                <a:cs typeface="Microsoft Sans Serif"/>
              </a:rPr>
              <a:t>0</a:t>
            </a:r>
            <a:r>
              <a:rPr dirty="0" sz="1100" spc="20">
                <a:latin typeface="Cambria"/>
                <a:cs typeface="Cambria"/>
              </a:rPr>
              <a:t>|</a:t>
            </a:r>
            <a:r>
              <a:rPr dirty="0" sz="1100" spc="60">
                <a:latin typeface="Cambria"/>
                <a:cs typeface="Cambria"/>
              </a:rPr>
              <a:t> </a:t>
            </a:r>
            <a:r>
              <a:rPr dirty="0" sz="1100" spc="110">
                <a:latin typeface="Cambria"/>
                <a:cs typeface="Cambria"/>
              </a:rPr>
              <a:t>≪</a:t>
            </a:r>
            <a:r>
              <a:rPr dirty="0" sz="1100" spc="60">
                <a:latin typeface="Cambria"/>
                <a:cs typeface="Cambria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1</a:t>
            </a:r>
            <a:r>
              <a:rPr dirty="0" sz="1100" spc="-5">
                <a:latin typeface="Tahoma"/>
                <a:cs typeface="Tahoma"/>
              </a:rPr>
              <a:t>)</a:t>
            </a:r>
            <a:r>
              <a:rPr dirty="0" sz="1100" spc="-5">
                <a:latin typeface="Microsoft Sans Serif"/>
                <a:cs typeface="Microsoft Sans Serif"/>
              </a:rPr>
              <a:t>,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can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be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approximated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-20">
                <a:latin typeface="Microsoft Sans Serif"/>
                <a:cs typeface="Microsoft Sans Serif"/>
              </a:rPr>
              <a:t>by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the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linear </a:t>
            </a:r>
            <a:r>
              <a:rPr dirty="0" sz="1100" spc="-275">
                <a:latin typeface="Microsoft Sans Serif"/>
                <a:cs typeface="Microsoft Sans Serif"/>
              </a:rPr>
              <a:t> </a:t>
            </a:r>
            <a:r>
              <a:rPr dirty="0" sz="1100">
                <a:latin typeface="Microsoft Sans Serif"/>
                <a:cs typeface="Microsoft Sans Serif"/>
              </a:rPr>
              <a:t>terms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in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its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35">
                <a:latin typeface="Microsoft Sans Serif"/>
                <a:cs typeface="Microsoft Sans Serif"/>
              </a:rPr>
              <a:t>Taylor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expansion: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49374" y="1874048"/>
            <a:ext cx="26416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10" b="1">
                <a:latin typeface="Arial"/>
                <a:cs typeface="Arial"/>
              </a:rPr>
              <a:t>S</a:t>
            </a:r>
            <a:r>
              <a:rPr dirty="0" sz="1100" spc="-5" b="1">
                <a:latin typeface="Arial"/>
                <a:cs typeface="Arial"/>
              </a:rPr>
              <a:t> </a:t>
            </a:r>
            <a:r>
              <a:rPr dirty="0" sz="1100" spc="25">
                <a:latin typeface="Cambria"/>
                <a:cs typeface="Cambria"/>
              </a:rPr>
              <a:t>≡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26514" y="1595576"/>
            <a:ext cx="10541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1105">
                <a:latin typeface="Lucida Sans Unicode"/>
                <a:cs typeface="Lucida Sans Unicode"/>
              </a:rPr>
              <a:t>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26514" y="1844953"/>
            <a:ext cx="11811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375">
                <a:latin typeface="Lucida Sans Unicode"/>
                <a:cs typeface="Lucida Sans Unicode"/>
              </a:rPr>
              <a:t>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19173" y="1701760"/>
            <a:ext cx="12573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10" i="1">
                <a:latin typeface="Arial"/>
                <a:cs typeface="Arial"/>
              </a:rPr>
              <a:t>U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86710" y="1701760"/>
            <a:ext cx="12573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10" i="1">
                <a:latin typeface="Arial"/>
                <a:cs typeface="Arial"/>
              </a:rPr>
              <a:t>U</a:t>
            </a:r>
            <a:endParaRPr sz="11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93811" y="1722537"/>
            <a:ext cx="99758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  <a:tabLst>
                <a:tab pos="321310" algn="l"/>
                <a:tab pos="805180" algn="l"/>
              </a:tabLst>
            </a:pPr>
            <a:r>
              <a:rPr dirty="0" sz="800" spc="25" i="1">
                <a:latin typeface="Arial"/>
                <a:cs typeface="Arial"/>
              </a:rPr>
              <a:t>x,x	</a:t>
            </a:r>
            <a:r>
              <a:rPr dirty="0" baseline="7575" sz="1650" spc="22" i="1">
                <a:latin typeface="Arial"/>
                <a:cs typeface="Arial"/>
              </a:rPr>
              <a:t>U</a:t>
            </a:r>
            <a:r>
              <a:rPr dirty="0" sz="800" spc="15" i="1">
                <a:latin typeface="Arial"/>
                <a:cs typeface="Arial"/>
              </a:rPr>
              <a:t>x,y	</a:t>
            </a:r>
            <a:r>
              <a:rPr dirty="0" sz="800" spc="25" i="1">
                <a:latin typeface="Arial"/>
                <a:cs typeface="Arial"/>
              </a:rPr>
              <a:t>x,z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68081" y="1894610"/>
            <a:ext cx="1122045" cy="36385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64769" marR="43180" indent="-1905">
              <a:lnSpc>
                <a:spcPct val="102600"/>
              </a:lnSpc>
              <a:spcBef>
                <a:spcPts val="55"/>
              </a:spcBef>
              <a:tabLst>
                <a:tab pos="447040" algn="l"/>
                <a:tab pos="831850" algn="l"/>
                <a:tab pos="859790" algn="l"/>
              </a:tabLst>
            </a:pPr>
            <a:r>
              <a:rPr dirty="0" baseline="7575" sz="1650" spc="22" i="1">
                <a:latin typeface="Arial"/>
                <a:cs typeface="Arial"/>
              </a:rPr>
              <a:t>U</a:t>
            </a:r>
            <a:r>
              <a:rPr dirty="0" sz="800" spc="15" i="1">
                <a:latin typeface="Arial"/>
                <a:cs typeface="Arial"/>
              </a:rPr>
              <a:t>y,x	</a:t>
            </a:r>
            <a:r>
              <a:rPr dirty="0" baseline="7575" sz="1650" spc="22" i="1">
                <a:latin typeface="Arial"/>
                <a:cs typeface="Arial"/>
              </a:rPr>
              <a:t>U</a:t>
            </a:r>
            <a:r>
              <a:rPr dirty="0" sz="800" spc="15" i="1">
                <a:latin typeface="Arial"/>
                <a:cs typeface="Arial"/>
              </a:rPr>
              <a:t>y,y		</a:t>
            </a:r>
            <a:r>
              <a:rPr dirty="0" baseline="7575" sz="1650" spc="37" i="1">
                <a:latin typeface="Arial"/>
                <a:cs typeface="Arial"/>
              </a:rPr>
              <a:t>U</a:t>
            </a:r>
            <a:r>
              <a:rPr dirty="0" sz="800" spc="25" i="1">
                <a:latin typeface="Arial"/>
                <a:cs typeface="Arial"/>
              </a:rPr>
              <a:t>y, </a:t>
            </a:r>
            <a:r>
              <a:rPr dirty="0" sz="800" spc="-210" i="1">
                <a:latin typeface="Arial"/>
                <a:cs typeface="Arial"/>
              </a:rPr>
              <a:t> </a:t>
            </a:r>
            <a:r>
              <a:rPr dirty="0" baseline="7575" sz="1650" spc="-15" i="1">
                <a:latin typeface="Arial"/>
                <a:cs typeface="Arial"/>
              </a:rPr>
              <a:t>U</a:t>
            </a:r>
            <a:r>
              <a:rPr dirty="0" sz="800" spc="50" i="1">
                <a:latin typeface="Arial"/>
                <a:cs typeface="Arial"/>
              </a:rPr>
              <a:t>z</a:t>
            </a:r>
            <a:r>
              <a:rPr dirty="0" sz="800" spc="10" i="1">
                <a:latin typeface="Arial"/>
                <a:cs typeface="Arial"/>
              </a:rPr>
              <a:t>,</a:t>
            </a:r>
            <a:r>
              <a:rPr dirty="0" sz="800" spc="-5" i="1">
                <a:latin typeface="Arial"/>
                <a:cs typeface="Arial"/>
              </a:rPr>
              <a:t>x</a:t>
            </a:r>
            <a:r>
              <a:rPr dirty="0" sz="800" i="1">
                <a:latin typeface="Arial"/>
                <a:cs typeface="Arial"/>
              </a:rPr>
              <a:t>	</a:t>
            </a:r>
            <a:r>
              <a:rPr dirty="0" sz="800" spc="-215" i="1">
                <a:latin typeface="Arial"/>
                <a:cs typeface="Arial"/>
              </a:rPr>
              <a:t> </a:t>
            </a:r>
            <a:r>
              <a:rPr dirty="0" baseline="7575" sz="1650" spc="-15" i="1">
                <a:latin typeface="Arial"/>
                <a:cs typeface="Arial"/>
              </a:rPr>
              <a:t>U</a:t>
            </a:r>
            <a:r>
              <a:rPr dirty="0" sz="800" spc="50" i="1">
                <a:latin typeface="Arial"/>
                <a:cs typeface="Arial"/>
              </a:rPr>
              <a:t>z</a:t>
            </a:r>
            <a:r>
              <a:rPr dirty="0" sz="800" spc="10" i="1">
                <a:latin typeface="Arial"/>
                <a:cs typeface="Arial"/>
              </a:rPr>
              <a:t>,</a:t>
            </a:r>
            <a:r>
              <a:rPr dirty="0" sz="800" spc="-5" i="1">
                <a:latin typeface="Arial"/>
                <a:cs typeface="Arial"/>
              </a:rPr>
              <a:t>y</a:t>
            </a:r>
            <a:r>
              <a:rPr dirty="0" sz="800" i="1">
                <a:latin typeface="Arial"/>
                <a:cs typeface="Arial"/>
              </a:rPr>
              <a:t>	</a:t>
            </a:r>
            <a:r>
              <a:rPr dirty="0" baseline="7575" sz="1650" spc="-15" i="1">
                <a:latin typeface="Arial"/>
                <a:cs typeface="Arial"/>
              </a:rPr>
              <a:t>U</a:t>
            </a:r>
            <a:r>
              <a:rPr dirty="0" sz="800" spc="50" i="1">
                <a:latin typeface="Arial"/>
                <a:cs typeface="Arial"/>
              </a:rPr>
              <a:t>z</a:t>
            </a:r>
            <a:r>
              <a:rPr dirty="0" sz="800" spc="10" i="1">
                <a:latin typeface="Arial"/>
                <a:cs typeface="Arial"/>
              </a:rPr>
              <a:t>,</a:t>
            </a:r>
            <a:r>
              <a:rPr dirty="0" sz="800" spc="-5" i="1">
                <a:latin typeface="Arial"/>
                <a:cs typeface="Arial"/>
              </a:rPr>
              <a:t>z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40862" y="1595576"/>
            <a:ext cx="10541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1105">
                <a:latin typeface="Lucida Sans Unicode"/>
                <a:cs typeface="Lucida Sans Unicode"/>
              </a:rPr>
              <a:t>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40862" y="1844953"/>
            <a:ext cx="11811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375">
                <a:latin typeface="Lucida Sans Unicode"/>
                <a:cs typeface="Lucida Sans Unicode"/>
              </a:rPr>
              <a:t>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065994" y="1874048"/>
            <a:ext cx="19494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5">
                <a:latin typeface="Microsoft Sans Serif"/>
                <a:cs typeface="Microsoft Sans Serif"/>
              </a:rPr>
              <a:t>(1)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21894" y="2310535"/>
            <a:ext cx="2980055" cy="46418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dirty="0" sz="1100" spc="-10">
                <a:latin typeface="Microsoft Sans Serif"/>
                <a:cs typeface="Microsoft Sans Serif"/>
              </a:rPr>
              <a:t>The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linearized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-15">
                <a:latin typeface="Microsoft Sans Serif"/>
                <a:cs typeface="Microsoft Sans Serif"/>
              </a:rPr>
              <a:t>convective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derivative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reduces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to:</a:t>
            </a:r>
            <a:endParaRPr sz="1100">
              <a:latin typeface="Microsoft Sans Serif"/>
              <a:cs typeface="Microsoft Sans Serif"/>
            </a:endParaRPr>
          </a:p>
          <a:p>
            <a:pPr marL="1609725">
              <a:lnSpc>
                <a:spcPct val="100000"/>
              </a:lnSpc>
              <a:spcBef>
                <a:spcPts val="825"/>
              </a:spcBef>
            </a:pPr>
            <a:r>
              <a:rPr dirty="0" sz="1100" spc="140">
                <a:latin typeface="Cambria"/>
                <a:cs typeface="Cambria"/>
              </a:rPr>
              <a:t>D</a:t>
            </a:r>
            <a:r>
              <a:rPr dirty="0" sz="1100" spc="-10" i="1">
                <a:latin typeface="Arial"/>
                <a:cs typeface="Arial"/>
              </a:rPr>
              <a:t>u</a:t>
            </a:r>
            <a:r>
              <a:rPr dirty="0" baseline="-13888" sz="1200" spc="-7" i="1">
                <a:latin typeface="Arial"/>
                <a:cs typeface="Arial"/>
              </a:rPr>
              <a:t>i</a:t>
            </a:r>
            <a:r>
              <a:rPr dirty="0" baseline="-13888" sz="1200" i="1">
                <a:latin typeface="Arial"/>
                <a:cs typeface="Arial"/>
              </a:rPr>
              <a:t> </a:t>
            </a:r>
            <a:r>
              <a:rPr dirty="0" baseline="-13888" sz="1200" spc="-127" i="1">
                <a:latin typeface="Arial"/>
                <a:cs typeface="Arial"/>
              </a:rPr>
              <a:t> </a:t>
            </a:r>
            <a:r>
              <a:rPr dirty="0" sz="1100" spc="45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Arial"/>
                <a:cs typeface="Arial"/>
              </a:rPr>
              <a:t>a</a:t>
            </a:r>
            <a:r>
              <a:rPr dirty="0" baseline="-13888" sz="1200" spc="-7" i="1">
                <a:latin typeface="Arial"/>
                <a:cs typeface="Arial"/>
              </a:rPr>
              <a:t>ik</a:t>
            </a:r>
            <a:r>
              <a:rPr dirty="0" baseline="-13888" sz="1200" spc="-142" i="1">
                <a:latin typeface="Arial"/>
                <a:cs typeface="Arial"/>
              </a:rPr>
              <a:t> </a:t>
            </a:r>
            <a:r>
              <a:rPr dirty="0" sz="1100" spc="-10" i="1">
                <a:latin typeface="Arial"/>
                <a:cs typeface="Arial"/>
              </a:rPr>
              <a:t>u</a:t>
            </a:r>
            <a:r>
              <a:rPr dirty="0" baseline="-13888" sz="1200" spc="-7" i="1">
                <a:latin typeface="Arial"/>
                <a:cs typeface="Arial"/>
              </a:rPr>
              <a:t>k</a:t>
            </a:r>
            <a:r>
              <a:rPr dirty="0" baseline="-13888" sz="1200" spc="-142" i="1">
                <a:latin typeface="Arial"/>
                <a:cs typeface="Arial"/>
              </a:rPr>
              <a:t> </a:t>
            </a:r>
            <a:r>
              <a:rPr dirty="0" sz="1100" spc="-5" i="1">
                <a:latin typeface="Arial"/>
                <a:cs typeface="Arial"/>
              </a:rPr>
              <a:t>,</a:t>
            </a:r>
            <a:endParaRPr sz="11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065994" y="2582861"/>
            <a:ext cx="19494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5">
                <a:latin typeface="Microsoft Sans Serif"/>
                <a:cs typeface="Microsoft Sans Serif"/>
              </a:rPr>
              <a:t>(2)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09194" y="2855187"/>
            <a:ext cx="3641090" cy="36385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50800" marR="43180">
              <a:lnSpc>
                <a:spcPct val="102600"/>
              </a:lnSpc>
              <a:spcBef>
                <a:spcPts val="55"/>
              </a:spcBef>
            </a:pPr>
            <a:r>
              <a:rPr dirty="0" sz="1100" spc="-10">
                <a:latin typeface="Microsoft Sans Serif"/>
                <a:cs typeface="Microsoft Sans Serif"/>
              </a:rPr>
              <a:t>where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110">
                <a:latin typeface="Cambria"/>
                <a:cs typeface="Cambria"/>
              </a:rPr>
              <a:t>D</a:t>
            </a:r>
            <a:r>
              <a:rPr dirty="0" sz="1100" spc="95">
                <a:latin typeface="Cambria"/>
                <a:cs typeface="Cambria"/>
              </a:rPr>
              <a:t> </a:t>
            </a:r>
            <a:r>
              <a:rPr dirty="0" sz="1100" spc="45">
                <a:latin typeface="Tahoma"/>
                <a:cs typeface="Tahoma"/>
              </a:rPr>
              <a:t>=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15" i="1">
                <a:latin typeface="Arial"/>
                <a:cs typeface="Arial"/>
              </a:rPr>
              <a:t>∂</a:t>
            </a:r>
            <a:r>
              <a:rPr dirty="0" baseline="-10416" sz="1200" spc="22" i="1">
                <a:latin typeface="Arial"/>
                <a:cs typeface="Arial"/>
              </a:rPr>
              <a:t>t</a:t>
            </a:r>
            <a:r>
              <a:rPr dirty="0" baseline="-10416" sz="1200" spc="217" i="1">
                <a:latin typeface="Arial"/>
                <a:cs typeface="Arial"/>
              </a:rPr>
              <a:t> </a:t>
            </a:r>
            <a:r>
              <a:rPr dirty="0" sz="1100" spc="45">
                <a:latin typeface="Tahoma"/>
                <a:cs typeface="Tahoma"/>
              </a:rPr>
              <a:t>+</a:t>
            </a:r>
            <a:r>
              <a:rPr dirty="0" sz="1100" spc="-100">
                <a:latin typeface="Tahoma"/>
                <a:cs typeface="Tahoma"/>
              </a:rPr>
              <a:t> </a:t>
            </a:r>
            <a:r>
              <a:rPr dirty="0" sz="1100" spc="-5" i="1">
                <a:latin typeface="Arial"/>
                <a:cs typeface="Arial"/>
              </a:rPr>
              <a:t>U</a:t>
            </a:r>
            <a:r>
              <a:rPr dirty="0" baseline="-13888" sz="1200" spc="-7" i="1">
                <a:latin typeface="Arial"/>
                <a:cs typeface="Arial"/>
              </a:rPr>
              <a:t>i</a:t>
            </a:r>
            <a:r>
              <a:rPr dirty="0" baseline="-13888" sz="1200" spc="-157" i="1">
                <a:latin typeface="Arial"/>
                <a:cs typeface="Arial"/>
              </a:rPr>
              <a:t> </a:t>
            </a:r>
            <a:r>
              <a:rPr dirty="0" sz="1100" spc="30">
                <a:latin typeface="Tahoma"/>
                <a:cs typeface="Tahoma"/>
              </a:rPr>
              <a:t>(</a:t>
            </a:r>
            <a:r>
              <a:rPr dirty="0" sz="1100" spc="30" i="1">
                <a:latin typeface="Arial"/>
                <a:cs typeface="Arial"/>
              </a:rPr>
              <a:t>x,</a:t>
            </a:r>
            <a:r>
              <a:rPr dirty="0" sz="1100" spc="-120" i="1">
                <a:latin typeface="Arial"/>
                <a:cs typeface="Arial"/>
              </a:rPr>
              <a:t> </a:t>
            </a:r>
            <a:r>
              <a:rPr dirty="0" sz="1100" spc="45" i="1">
                <a:latin typeface="Arial"/>
                <a:cs typeface="Arial"/>
              </a:rPr>
              <a:t>y,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25" i="1">
                <a:latin typeface="Arial"/>
                <a:cs typeface="Arial"/>
              </a:rPr>
              <a:t>z</a:t>
            </a:r>
            <a:r>
              <a:rPr dirty="0" sz="1100" spc="25">
                <a:latin typeface="Tahoma"/>
                <a:cs typeface="Tahoma"/>
              </a:rPr>
              <a:t>)</a:t>
            </a:r>
            <a:r>
              <a:rPr dirty="0" sz="1100" spc="25" i="1">
                <a:latin typeface="Arial"/>
                <a:cs typeface="Arial"/>
              </a:rPr>
              <a:t>∂</a:t>
            </a:r>
            <a:r>
              <a:rPr dirty="0" baseline="-13888" sz="1200" spc="37" i="1">
                <a:latin typeface="Arial"/>
                <a:cs typeface="Arial"/>
              </a:rPr>
              <a:t>i</a:t>
            </a:r>
            <a:r>
              <a:rPr dirty="0" baseline="-13888" sz="1200" spc="307" i="1">
                <a:latin typeface="Arial"/>
                <a:cs typeface="Arial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is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a</a:t>
            </a:r>
            <a:r>
              <a:rPr dirty="0" sz="1100" spc="2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spatially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inhomogeneous </a:t>
            </a:r>
            <a:r>
              <a:rPr dirty="0" sz="1100" spc="-280">
                <a:latin typeface="Microsoft Sans Serif"/>
                <a:cs typeface="Microsoft Sans Serif"/>
              </a:rPr>
              <a:t> </a:t>
            </a:r>
            <a:r>
              <a:rPr dirty="0" sz="1100" spc="-15">
                <a:latin typeface="Microsoft Sans Serif"/>
                <a:cs typeface="Microsoft Sans Serif"/>
              </a:rPr>
              <a:t>operator.</a:t>
            </a:r>
            <a:endParaRPr sz="1100">
              <a:latin typeface="Microsoft Sans Serif"/>
              <a:cs typeface="Microsoft Sans Serif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0" y="3183495"/>
            <a:ext cx="4608195" cy="273050"/>
            <a:chOff x="0" y="3183495"/>
            <a:chExt cx="4608195" cy="273050"/>
          </a:xfrm>
        </p:grpSpPr>
        <p:sp>
          <p:nvSpPr>
            <p:cNvPr id="18" name="object 18"/>
            <p:cNvSpPr/>
            <p:nvPr/>
          </p:nvSpPr>
          <p:spPr>
            <a:xfrm>
              <a:off x="0" y="3258007"/>
              <a:ext cx="4608195" cy="198120"/>
            </a:xfrm>
            <a:custGeom>
              <a:avLst/>
              <a:gdLst/>
              <a:ahLst/>
              <a:cxnLst/>
              <a:rect l="l" t="t" r="r" b="b"/>
              <a:pathLst>
                <a:path w="4608195" h="198120">
                  <a:moveTo>
                    <a:pt x="4608004" y="0"/>
                  </a:moveTo>
                  <a:lnTo>
                    <a:pt x="0" y="0"/>
                  </a:lnTo>
                  <a:lnTo>
                    <a:pt x="0" y="197992"/>
                  </a:lnTo>
                  <a:lnTo>
                    <a:pt x="4608004" y="197992"/>
                  </a:lnTo>
                  <a:lnTo>
                    <a:pt x="4608004" y="0"/>
                  </a:lnTo>
                  <a:close/>
                </a:path>
              </a:pathLst>
            </a:custGeom>
            <a:solidFill>
              <a:srgbClr val="1C8CA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9" name="object 1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13073" y="3183495"/>
              <a:ext cx="611999" cy="218504"/>
            </a:xfrm>
            <a:prstGeom prst="rect">
              <a:avLst/>
            </a:prstGeom>
          </p:spPr>
        </p:pic>
      </p:grp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698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55"/>
              </a:spcBef>
            </a:pPr>
            <a:r>
              <a:rPr dirty="0" spc="-5"/>
              <a:t>5</a:t>
            </a:r>
            <a:r>
              <a:rPr dirty="0" spc="-5"/>
              <a:t>/14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952886" y="3280778"/>
            <a:ext cx="2734310" cy="166370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Langmuir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modes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in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kinematically</a:t>
            </a:r>
            <a:r>
              <a:rPr dirty="0" sz="900" spc="1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complex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shear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flows</a:t>
            </a:r>
            <a:endParaRPr sz="9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197993"/>
            <a:ext cx="4608195" cy="497205"/>
          </a:xfrm>
          <a:prstGeom prst="rect"/>
          <a:solidFill>
            <a:srgbClr val="DBE8EF"/>
          </a:solidFill>
        </p:spPr>
        <p:txBody>
          <a:bodyPr wrap="square" lIns="0" tIns="88265" rIns="0" bIns="0" rtlCol="0" vert="horz">
            <a:spAutoFit/>
          </a:bodyPr>
          <a:lstStyle/>
          <a:p>
            <a:pPr marL="109220">
              <a:lnSpc>
                <a:spcPct val="100000"/>
              </a:lnSpc>
              <a:spcBef>
                <a:spcPts val="695"/>
              </a:spcBef>
            </a:pPr>
            <a:r>
              <a:rPr dirty="0" spc="10"/>
              <a:t>Nonmodal</a:t>
            </a:r>
            <a:r>
              <a:rPr dirty="0" spc="-15"/>
              <a:t> </a:t>
            </a:r>
            <a:r>
              <a:rPr dirty="0" spc="10"/>
              <a:t>Approach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7294" y="750454"/>
            <a:ext cx="3765550" cy="36385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dirty="0" sz="1100" spc="-20">
                <a:latin typeface="Microsoft Sans Serif"/>
                <a:cs typeface="Microsoft Sans Serif"/>
              </a:rPr>
              <a:t>For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5">
                <a:latin typeface="Microsoft Sans Serif"/>
                <a:cs typeface="Microsoft Sans Serif"/>
              </a:rPr>
              <a:t>any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fluctuation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 i="1">
                <a:latin typeface="Arial"/>
                <a:cs typeface="Arial"/>
              </a:rPr>
              <a:t>F</a:t>
            </a:r>
            <a:r>
              <a:rPr dirty="0" sz="1100" spc="-170" i="1">
                <a:latin typeface="Arial"/>
                <a:cs typeface="Arial"/>
              </a:rPr>
              <a:t> </a:t>
            </a:r>
            <a:r>
              <a:rPr dirty="0" sz="1100" spc="30">
                <a:latin typeface="Tahoma"/>
                <a:cs typeface="Tahoma"/>
              </a:rPr>
              <a:t>(</a:t>
            </a:r>
            <a:r>
              <a:rPr dirty="0" sz="1100" spc="30" i="1">
                <a:latin typeface="Arial"/>
                <a:cs typeface="Arial"/>
              </a:rPr>
              <a:t>x,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45" i="1">
                <a:latin typeface="Arial"/>
                <a:cs typeface="Arial"/>
              </a:rPr>
              <a:t>y,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10" i="1">
                <a:latin typeface="Arial"/>
                <a:cs typeface="Arial"/>
              </a:rPr>
              <a:t>z</a:t>
            </a:r>
            <a:r>
              <a:rPr dirty="0" sz="1100" spc="-10">
                <a:latin typeface="Tahoma"/>
                <a:cs typeface="Tahoma"/>
              </a:rPr>
              <a:t>;</a:t>
            </a:r>
            <a:r>
              <a:rPr dirty="0" sz="1100" spc="-165">
                <a:latin typeface="Tahoma"/>
                <a:cs typeface="Tahoma"/>
              </a:rPr>
              <a:t> </a:t>
            </a:r>
            <a:r>
              <a:rPr dirty="0" sz="1100" spc="-5" i="1">
                <a:latin typeface="Arial"/>
                <a:cs typeface="Arial"/>
              </a:rPr>
              <a:t>t</a:t>
            </a:r>
            <a:r>
              <a:rPr dirty="0" sz="1100" spc="-210" i="1">
                <a:latin typeface="Arial"/>
                <a:cs typeface="Arial"/>
              </a:rPr>
              <a:t> </a:t>
            </a:r>
            <a:r>
              <a:rPr dirty="0" sz="1100" spc="-5">
                <a:latin typeface="Tahoma"/>
                <a:cs typeface="Tahoma"/>
              </a:rPr>
              <a:t>)</a:t>
            </a:r>
            <a:r>
              <a:rPr dirty="0" sz="1100" spc="-5">
                <a:latin typeface="Microsoft Sans Serif"/>
                <a:cs typeface="Microsoft Sans Serif"/>
              </a:rPr>
              <a:t>,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5">
                <a:latin typeface="Microsoft Sans Serif"/>
                <a:cs typeface="Microsoft Sans Serif"/>
              </a:rPr>
              <a:t>we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consider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the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ansatz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of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the </a:t>
            </a:r>
            <a:r>
              <a:rPr dirty="0" sz="1100" spc="-27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form: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53413" y="1205965"/>
            <a:ext cx="1701164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dirty="0" sz="1100" spc="-10" i="1">
                <a:latin typeface="Arial"/>
                <a:cs typeface="Arial"/>
              </a:rPr>
              <a:t>F</a:t>
            </a:r>
            <a:r>
              <a:rPr dirty="0" sz="1100" spc="-170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95" i="1">
                <a:latin typeface="Arial"/>
                <a:cs typeface="Arial"/>
              </a:rPr>
              <a:t>x</a:t>
            </a:r>
            <a:r>
              <a:rPr dirty="0" sz="1100" spc="-5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100" i="1">
                <a:latin typeface="Arial"/>
                <a:cs typeface="Arial"/>
              </a:rPr>
              <a:t>y</a:t>
            </a:r>
            <a:r>
              <a:rPr dirty="0" sz="1100" spc="-5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70" i="1">
                <a:latin typeface="Arial"/>
                <a:cs typeface="Arial"/>
              </a:rPr>
              <a:t>z</a:t>
            </a:r>
            <a:r>
              <a:rPr dirty="0" sz="1100" spc="-90">
                <a:latin typeface="Tahoma"/>
                <a:cs typeface="Tahoma"/>
              </a:rPr>
              <a:t>;</a:t>
            </a:r>
            <a:r>
              <a:rPr dirty="0" sz="1100" spc="-165">
                <a:latin typeface="Tahoma"/>
                <a:cs typeface="Tahoma"/>
              </a:rPr>
              <a:t> </a:t>
            </a:r>
            <a:r>
              <a:rPr dirty="0" sz="1100" spc="-5" i="1">
                <a:latin typeface="Arial"/>
                <a:cs typeface="Arial"/>
              </a:rPr>
              <a:t>t</a:t>
            </a:r>
            <a:r>
              <a:rPr dirty="0" sz="1100" spc="-210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25">
                <a:latin typeface="Cambria"/>
                <a:cs typeface="Cambria"/>
              </a:rPr>
              <a:t>≡</a:t>
            </a:r>
            <a:r>
              <a:rPr dirty="0" sz="1100" spc="60">
                <a:latin typeface="Cambria"/>
                <a:cs typeface="Cambria"/>
              </a:rPr>
              <a:t> </a:t>
            </a:r>
            <a:r>
              <a:rPr dirty="0" sz="1100" spc="-550" i="1">
                <a:latin typeface="Arial"/>
                <a:cs typeface="Arial"/>
              </a:rPr>
              <a:t>F</a:t>
            </a:r>
            <a:r>
              <a:rPr dirty="0" baseline="15151" sz="1650" spc="104">
                <a:latin typeface="Tahoma"/>
                <a:cs typeface="Tahoma"/>
              </a:rPr>
              <a:t>ˆ</a:t>
            </a:r>
            <a:r>
              <a:rPr dirty="0" sz="1100" spc="-110">
                <a:latin typeface="Tahoma"/>
                <a:cs typeface="Tahoma"/>
              </a:rPr>
              <a:t>[</a:t>
            </a:r>
            <a:r>
              <a:rPr dirty="0" sz="1100" spc="-10" b="1">
                <a:latin typeface="Arial"/>
                <a:cs typeface="Arial"/>
              </a:rPr>
              <a:t>k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" i="1">
                <a:latin typeface="Arial"/>
                <a:cs typeface="Arial"/>
              </a:rPr>
              <a:t>t</a:t>
            </a:r>
            <a:r>
              <a:rPr dirty="0" sz="1100" spc="-210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5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5" i="1">
                <a:latin typeface="Arial"/>
                <a:cs typeface="Arial"/>
              </a:rPr>
              <a:t>t</a:t>
            </a:r>
            <a:r>
              <a:rPr dirty="0" sz="1100" spc="-210" i="1">
                <a:latin typeface="Arial"/>
                <a:cs typeface="Arial"/>
              </a:rPr>
              <a:t> </a:t>
            </a:r>
            <a:r>
              <a:rPr dirty="0" sz="1100" spc="-110">
                <a:latin typeface="Tahoma"/>
                <a:cs typeface="Tahoma"/>
              </a:rPr>
              <a:t>]</a:t>
            </a:r>
            <a:r>
              <a:rPr dirty="0" sz="1100" spc="10" i="1">
                <a:latin typeface="Arial"/>
                <a:cs typeface="Arial"/>
              </a:rPr>
              <a:t>e</a:t>
            </a:r>
            <a:r>
              <a:rPr dirty="0" baseline="31250" sz="1200" spc="89" i="1">
                <a:latin typeface="Arial"/>
                <a:cs typeface="Arial"/>
              </a:rPr>
              <a:t>i</a:t>
            </a:r>
            <a:r>
              <a:rPr dirty="0" baseline="31250" sz="1200" spc="157" i="1">
                <a:latin typeface="Arial"/>
                <a:cs typeface="Arial"/>
              </a:rPr>
              <a:t>ϕ</a:t>
            </a:r>
            <a:r>
              <a:rPr dirty="0" sz="1100" spc="-5" i="1">
                <a:latin typeface="Arial"/>
                <a:cs typeface="Arial"/>
              </a:rPr>
              <a:t>,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88968" y="1205965"/>
            <a:ext cx="271780" cy="51054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5">
                <a:latin typeface="Microsoft Sans Serif"/>
                <a:cs typeface="Microsoft Sans Serif"/>
              </a:rPr>
              <a:t>(3a)</a:t>
            </a:r>
            <a:endParaRPr sz="11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dirty="0" sz="1100" spc="-5">
                <a:latin typeface="Microsoft Sans Serif"/>
                <a:cs typeface="Microsoft Sans Serif"/>
              </a:rPr>
              <a:t>(3b)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56573" y="1335848"/>
            <a:ext cx="10287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35">
                <a:latin typeface="Lucida Sans Unicode"/>
                <a:cs typeface="Lucida Sans Unicode"/>
              </a:rPr>
              <a:t>∫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95117" y="1413229"/>
            <a:ext cx="53975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-5" i="1">
                <a:latin typeface="Arial"/>
                <a:cs typeface="Arial"/>
              </a:rPr>
              <a:t>t</a:t>
            </a:r>
            <a:endParaRPr sz="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33548" y="1687371"/>
            <a:ext cx="81915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-5">
                <a:latin typeface="Microsoft Sans Serif"/>
                <a:cs typeface="Microsoft Sans Serif"/>
              </a:rPr>
              <a:t>0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44914" y="1494121"/>
            <a:ext cx="5334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85" i="1">
                <a:latin typeface="Times New Roman"/>
                <a:cs typeface="Times New Roman"/>
              </a:rPr>
              <a:t>′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31058" y="1599843"/>
            <a:ext cx="4826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-5" i="1">
                <a:latin typeface="Arial"/>
                <a:cs typeface="Arial"/>
              </a:rPr>
              <a:t>i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46631" y="1524417"/>
            <a:ext cx="191516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  <a:tabLst>
                <a:tab pos="1427480" algn="l"/>
              </a:tabLst>
            </a:pPr>
            <a:r>
              <a:rPr dirty="0" sz="1100" spc="35" i="1">
                <a:latin typeface="Arial"/>
                <a:cs typeface="Arial"/>
              </a:rPr>
              <a:t>ϕ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" i="1">
                <a:latin typeface="Arial"/>
                <a:cs typeface="Arial"/>
              </a:rPr>
              <a:t>t</a:t>
            </a:r>
            <a:r>
              <a:rPr dirty="0" sz="1100" spc="-210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25">
                <a:latin typeface="Cambria"/>
                <a:cs typeface="Cambria"/>
              </a:rPr>
              <a:t>≡</a:t>
            </a:r>
            <a:r>
              <a:rPr dirty="0" sz="1100" spc="60">
                <a:latin typeface="Cambria"/>
                <a:cs typeface="Cambria"/>
              </a:rPr>
              <a:t> </a:t>
            </a:r>
            <a:r>
              <a:rPr dirty="0" sz="1100" spc="-5" i="1">
                <a:latin typeface="Arial"/>
                <a:cs typeface="Arial"/>
              </a:rPr>
              <a:t>k</a:t>
            </a:r>
            <a:r>
              <a:rPr dirty="0" baseline="-13888" sz="1200" spc="-7" i="1">
                <a:latin typeface="Arial"/>
                <a:cs typeface="Arial"/>
              </a:rPr>
              <a:t>i</a:t>
            </a:r>
            <a:r>
              <a:rPr dirty="0" baseline="-13888" sz="1200" spc="-157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" i="1">
                <a:latin typeface="Arial"/>
                <a:cs typeface="Arial"/>
              </a:rPr>
              <a:t>t</a:t>
            </a:r>
            <a:r>
              <a:rPr dirty="0" sz="1100" spc="-210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10" i="1">
                <a:latin typeface="Arial"/>
                <a:cs typeface="Arial"/>
              </a:rPr>
              <a:t>x</a:t>
            </a:r>
            <a:r>
              <a:rPr dirty="0" baseline="-13888" sz="1200" spc="-7" i="1">
                <a:latin typeface="Arial"/>
                <a:cs typeface="Arial"/>
              </a:rPr>
              <a:t>i</a:t>
            </a:r>
            <a:r>
              <a:rPr dirty="0" baseline="-13888" sz="1200" i="1">
                <a:latin typeface="Arial"/>
                <a:cs typeface="Arial"/>
              </a:rPr>
              <a:t> </a:t>
            </a:r>
            <a:r>
              <a:rPr dirty="0" baseline="-13888" sz="1200" spc="-127" i="1">
                <a:latin typeface="Arial"/>
                <a:cs typeface="Arial"/>
              </a:rPr>
              <a:t> </a:t>
            </a:r>
            <a:r>
              <a:rPr dirty="0" sz="1100" spc="235">
                <a:latin typeface="Cambria"/>
                <a:cs typeface="Cambria"/>
              </a:rPr>
              <a:t>−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10" i="1">
                <a:latin typeface="Arial"/>
                <a:cs typeface="Arial"/>
              </a:rPr>
              <a:t>U</a:t>
            </a:r>
            <a:r>
              <a:rPr dirty="0" baseline="-13888" sz="1200" spc="-7">
                <a:latin typeface="Microsoft Sans Serif"/>
                <a:cs typeface="Microsoft Sans Serif"/>
              </a:rPr>
              <a:t>0</a:t>
            </a:r>
            <a:r>
              <a:rPr dirty="0" baseline="-13888" sz="1200" spc="-7" i="1">
                <a:latin typeface="Arial"/>
                <a:cs typeface="Arial"/>
              </a:rPr>
              <a:t>i</a:t>
            </a:r>
            <a:r>
              <a:rPr dirty="0" baseline="-13888" sz="1200" i="1">
                <a:latin typeface="Arial"/>
                <a:cs typeface="Arial"/>
              </a:rPr>
              <a:t>	</a:t>
            </a:r>
            <a:r>
              <a:rPr dirty="0" sz="1100" spc="-5" i="1">
                <a:latin typeface="Arial"/>
                <a:cs typeface="Arial"/>
              </a:rPr>
              <a:t>k</a:t>
            </a:r>
            <a:r>
              <a:rPr dirty="0" sz="1100" spc="120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" i="1">
                <a:latin typeface="Arial"/>
                <a:cs typeface="Arial"/>
              </a:rPr>
              <a:t>t</a:t>
            </a:r>
            <a:r>
              <a:rPr dirty="0" sz="1100" spc="-210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5" i="1">
                <a:latin typeface="Arial"/>
                <a:cs typeface="Arial"/>
              </a:rPr>
              <a:t>d</a:t>
            </a:r>
            <a:r>
              <a:rPr dirty="0" sz="1100" spc="90" i="1">
                <a:latin typeface="Arial"/>
                <a:cs typeface="Arial"/>
              </a:rPr>
              <a:t>t</a:t>
            </a:r>
            <a:r>
              <a:rPr dirty="0" sz="1100" spc="-5" i="1">
                <a:latin typeface="Arial"/>
                <a:cs typeface="Arial"/>
              </a:rPr>
              <a:t>,</a:t>
            </a:r>
            <a:endParaRPr sz="11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1894" y="1875826"/>
            <a:ext cx="3733800" cy="1231900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38100" marR="30480">
              <a:lnSpc>
                <a:spcPct val="102699"/>
              </a:lnSpc>
              <a:spcBef>
                <a:spcPts val="55"/>
              </a:spcBef>
            </a:pPr>
            <a:r>
              <a:rPr dirty="0" sz="1100" spc="-10">
                <a:latin typeface="Microsoft Sans Serif"/>
                <a:cs typeface="Microsoft Sans Serif"/>
              </a:rPr>
              <a:t>The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5">
                <a:latin typeface="Microsoft Sans Serif"/>
                <a:cs typeface="Microsoft Sans Serif"/>
              </a:rPr>
              <a:t>convective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derivative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becomes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an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ordinary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derivative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in </a:t>
            </a:r>
            <a:r>
              <a:rPr dirty="0" sz="1100" spc="-28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time:</a:t>
            </a:r>
            <a:endParaRPr sz="1100">
              <a:latin typeface="Microsoft Sans Serif"/>
              <a:cs typeface="Microsoft Sans Serif"/>
            </a:endParaRPr>
          </a:p>
          <a:p>
            <a:pPr algn="ctr" marL="229870">
              <a:lnSpc>
                <a:spcPct val="100000"/>
              </a:lnSpc>
              <a:spcBef>
                <a:spcPts val="35"/>
              </a:spcBef>
            </a:pPr>
            <a:r>
              <a:rPr dirty="0" sz="1100" spc="140">
                <a:latin typeface="Cambria"/>
                <a:cs typeface="Cambria"/>
              </a:rPr>
              <a:t>D</a:t>
            </a:r>
            <a:r>
              <a:rPr dirty="0" sz="1100" spc="-10" i="1">
                <a:latin typeface="Arial"/>
                <a:cs typeface="Arial"/>
              </a:rPr>
              <a:t>F</a:t>
            </a:r>
            <a:r>
              <a:rPr dirty="0" sz="1100" spc="130" i="1">
                <a:latin typeface="Arial"/>
                <a:cs typeface="Arial"/>
              </a:rPr>
              <a:t> </a:t>
            </a:r>
            <a:r>
              <a:rPr dirty="0" sz="1100" spc="45">
                <a:latin typeface="Tahoma"/>
                <a:cs typeface="Tahoma"/>
              </a:rPr>
              <a:t>=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10" i="1">
                <a:latin typeface="Arial"/>
                <a:cs typeface="Arial"/>
              </a:rPr>
              <a:t>e</a:t>
            </a:r>
            <a:r>
              <a:rPr dirty="0" baseline="31250" sz="1200" spc="89" i="1">
                <a:latin typeface="Arial"/>
                <a:cs typeface="Arial"/>
              </a:rPr>
              <a:t>i</a:t>
            </a:r>
            <a:r>
              <a:rPr dirty="0" baseline="31250" sz="1200" spc="157" i="1">
                <a:latin typeface="Arial"/>
                <a:cs typeface="Arial"/>
              </a:rPr>
              <a:t>ϕ</a:t>
            </a:r>
            <a:r>
              <a:rPr dirty="0" sz="1100" spc="30" i="1">
                <a:latin typeface="Arial"/>
                <a:cs typeface="Arial"/>
              </a:rPr>
              <a:t>∂</a:t>
            </a:r>
            <a:r>
              <a:rPr dirty="0" baseline="-10416" sz="1200" spc="-7" i="1">
                <a:latin typeface="Arial"/>
                <a:cs typeface="Arial"/>
              </a:rPr>
              <a:t>t</a:t>
            </a:r>
            <a:r>
              <a:rPr dirty="0" baseline="-10416" sz="1200" spc="-157" i="1">
                <a:latin typeface="Arial"/>
                <a:cs typeface="Arial"/>
              </a:rPr>
              <a:t> </a:t>
            </a:r>
            <a:r>
              <a:rPr dirty="0" sz="1100" spc="-550" i="1">
                <a:latin typeface="Arial"/>
                <a:cs typeface="Arial"/>
              </a:rPr>
              <a:t>F</a:t>
            </a:r>
            <a:r>
              <a:rPr dirty="0" baseline="15151" sz="1650" spc="104">
                <a:latin typeface="Tahoma"/>
                <a:cs typeface="Tahoma"/>
              </a:rPr>
              <a:t>ˆ</a:t>
            </a:r>
            <a:r>
              <a:rPr dirty="0" sz="1100" spc="-5" i="1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38100" marR="133985">
              <a:lnSpc>
                <a:spcPct val="102600"/>
              </a:lnSpc>
              <a:spcBef>
                <a:spcPts val="535"/>
              </a:spcBef>
            </a:pPr>
            <a:r>
              <a:rPr dirty="0" sz="1100" spc="-5">
                <a:latin typeface="Microsoft Sans Serif"/>
                <a:cs typeface="Microsoft Sans Serif"/>
              </a:rPr>
              <a:t>But </a:t>
            </a:r>
            <a:r>
              <a:rPr dirty="0" sz="1100" spc="-10">
                <a:latin typeface="Microsoft Sans Serif"/>
                <a:cs typeface="Microsoft Sans Serif"/>
              </a:rPr>
              <a:t>this only holds if </a:t>
            </a:r>
            <a:r>
              <a:rPr dirty="0" sz="1100" spc="-5">
                <a:latin typeface="Microsoft Sans Serif"/>
                <a:cs typeface="Microsoft Sans Serif"/>
              </a:rPr>
              <a:t>the </a:t>
            </a:r>
            <a:r>
              <a:rPr dirty="0" sz="1100" spc="-20">
                <a:latin typeface="Microsoft Sans Serif"/>
                <a:cs typeface="Microsoft Sans Serif"/>
              </a:rPr>
              <a:t>wavevector </a:t>
            </a:r>
            <a:r>
              <a:rPr dirty="0" sz="1100" spc="-5" b="1">
                <a:latin typeface="Arial"/>
                <a:cs typeface="Arial"/>
              </a:rPr>
              <a:t>k</a:t>
            </a:r>
            <a:r>
              <a:rPr dirty="0" sz="1100" spc="-5">
                <a:latin typeface="Tahoma"/>
                <a:cs typeface="Tahoma"/>
              </a:rPr>
              <a:t>(</a:t>
            </a:r>
            <a:r>
              <a:rPr dirty="0" sz="1100" spc="-5" i="1">
                <a:latin typeface="Arial"/>
                <a:cs typeface="Arial"/>
              </a:rPr>
              <a:t>t 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-10">
                <a:latin typeface="Microsoft Sans Serif"/>
                <a:cs typeface="Microsoft Sans Serif"/>
              </a:rPr>
              <a:t>acquires </a:t>
            </a:r>
            <a:r>
              <a:rPr dirty="0" sz="1100" spc="-5">
                <a:latin typeface="Microsoft Sans Serif"/>
                <a:cs typeface="Microsoft Sans Serif"/>
              </a:rPr>
              <a:t>the </a:t>
            </a:r>
            <a:r>
              <a:rPr dirty="0" sz="1100" spc="-10">
                <a:latin typeface="Microsoft Sans Serif"/>
                <a:cs typeface="Microsoft Sans Serif"/>
              </a:rPr>
              <a:t>time </a:t>
            </a:r>
            <a:r>
              <a:rPr dirty="0" sz="1100" spc="-28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dependence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-15">
                <a:latin typeface="Microsoft Sans Serif"/>
                <a:cs typeface="Microsoft Sans Serif"/>
              </a:rPr>
              <a:t>given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5">
                <a:latin typeface="Microsoft Sans Serif"/>
                <a:cs typeface="Microsoft Sans Serif"/>
              </a:rPr>
              <a:t>by:</a:t>
            </a:r>
            <a:endParaRPr sz="1100">
              <a:latin typeface="Microsoft Sans Serif"/>
              <a:cs typeface="Microsoft Sans Serif"/>
            </a:endParaRPr>
          </a:p>
          <a:p>
            <a:pPr algn="ctr" marL="229870">
              <a:lnSpc>
                <a:spcPct val="100000"/>
              </a:lnSpc>
              <a:spcBef>
                <a:spcPts val="915"/>
              </a:spcBef>
            </a:pPr>
            <a:r>
              <a:rPr dirty="0" sz="1100" spc="30" i="1">
                <a:latin typeface="Arial"/>
                <a:cs typeface="Arial"/>
              </a:rPr>
              <a:t>∂</a:t>
            </a:r>
            <a:r>
              <a:rPr dirty="0" baseline="-10416" sz="1200" spc="-7" i="1">
                <a:latin typeface="Arial"/>
                <a:cs typeface="Arial"/>
              </a:rPr>
              <a:t>t</a:t>
            </a:r>
            <a:r>
              <a:rPr dirty="0" baseline="-10416" sz="1200" spc="-157" i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k</a:t>
            </a:r>
            <a:r>
              <a:rPr dirty="0" sz="1100" spc="-65" b="1">
                <a:latin typeface="Arial"/>
                <a:cs typeface="Arial"/>
              </a:rPr>
              <a:t> </a:t>
            </a:r>
            <a:r>
              <a:rPr dirty="0" sz="1100" spc="45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b="1">
                <a:latin typeface="Arial"/>
                <a:cs typeface="Arial"/>
              </a:rPr>
              <a:t>S</a:t>
            </a:r>
            <a:r>
              <a:rPr dirty="0" baseline="31250" sz="1200" spc="-7" i="1">
                <a:latin typeface="Arial"/>
                <a:cs typeface="Arial"/>
              </a:rPr>
              <a:t>T</a:t>
            </a:r>
            <a:r>
              <a:rPr dirty="0" baseline="31250" sz="1200" i="1">
                <a:latin typeface="Arial"/>
                <a:cs typeface="Arial"/>
              </a:rPr>
              <a:t> </a:t>
            </a:r>
            <a:r>
              <a:rPr dirty="0" baseline="31250" sz="1200" spc="-67" i="1">
                <a:latin typeface="Arial"/>
                <a:cs typeface="Arial"/>
              </a:rPr>
              <a:t> </a:t>
            </a:r>
            <a:r>
              <a:rPr dirty="0" sz="1100" spc="-10">
                <a:latin typeface="Cambria"/>
                <a:cs typeface="Cambria"/>
              </a:rPr>
              <a:t>·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10" b="1">
                <a:latin typeface="Arial"/>
                <a:cs typeface="Arial"/>
              </a:rPr>
              <a:t>k</a:t>
            </a:r>
            <a:r>
              <a:rPr dirty="0" sz="1100" spc="-5" b="1">
                <a:latin typeface="Arial"/>
                <a:cs typeface="Arial"/>
              </a:rPr>
              <a:t> </a:t>
            </a:r>
            <a:r>
              <a:rPr dirty="0" sz="1100" spc="45">
                <a:latin typeface="Tahoma"/>
                <a:cs typeface="Tahoma"/>
              </a:rPr>
              <a:t>=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0</a:t>
            </a:r>
            <a:r>
              <a:rPr dirty="0" sz="1100" spc="-5" i="1">
                <a:latin typeface="Arial"/>
                <a:cs typeface="Arial"/>
              </a:rPr>
              <a:t>,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066006" y="2219984"/>
            <a:ext cx="19494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5">
                <a:latin typeface="Microsoft Sans Serif"/>
                <a:cs typeface="Microsoft Sans Serif"/>
              </a:rPr>
              <a:t>(4)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066006" y="2915906"/>
            <a:ext cx="19494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5">
                <a:latin typeface="Microsoft Sans Serif"/>
                <a:cs typeface="Microsoft Sans Serif"/>
              </a:rPr>
              <a:t>(5)</a:t>
            </a:r>
            <a:endParaRPr sz="1100">
              <a:latin typeface="Microsoft Sans Serif"/>
              <a:cs typeface="Microsoft Sans Serif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0" y="3183495"/>
            <a:ext cx="4608195" cy="273050"/>
            <a:chOff x="0" y="3183495"/>
            <a:chExt cx="4608195" cy="273050"/>
          </a:xfrm>
        </p:grpSpPr>
        <p:sp>
          <p:nvSpPr>
            <p:cNvPr id="16" name="object 16"/>
            <p:cNvSpPr/>
            <p:nvPr/>
          </p:nvSpPr>
          <p:spPr>
            <a:xfrm>
              <a:off x="0" y="3258007"/>
              <a:ext cx="4608195" cy="198120"/>
            </a:xfrm>
            <a:custGeom>
              <a:avLst/>
              <a:gdLst/>
              <a:ahLst/>
              <a:cxnLst/>
              <a:rect l="l" t="t" r="r" b="b"/>
              <a:pathLst>
                <a:path w="4608195" h="198120">
                  <a:moveTo>
                    <a:pt x="4608004" y="0"/>
                  </a:moveTo>
                  <a:lnTo>
                    <a:pt x="0" y="0"/>
                  </a:lnTo>
                  <a:lnTo>
                    <a:pt x="0" y="197992"/>
                  </a:lnTo>
                  <a:lnTo>
                    <a:pt x="4608004" y="197992"/>
                  </a:lnTo>
                  <a:lnTo>
                    <a:pt x="4608004" y="0"/>
                  </a:lnTo>
                  <a:close/>
                </a:path>
              </a:pathLst>
            </a:custGeom>
            <a:solidFill>
              <a:srgbClr val="1C8CA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7" name="object 1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13073" y="3183495"/>
              <a:ext cx="611999" cy="218504"/>
            </a:xfrm>
            <a:prstGeom prst="rect">
              <a:avLst/>
            </a:prstGeom>
          </p:spPr>
        </p:pic>
      </p:grp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698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55"/>
              </a:spcBef>
            </a:pPr>
            <a:r>
              <a:rPr dirty="0" spc="-5"/>
              <a:t>6</a:t>
            </a:r>
            <a:r>
              <a:rPr dirty="0" spc="-5"/>
              <a:t>/14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952886" y="3280778"/>
            <a:ext cx="2734310" cy="166370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Langmuir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modes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in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kinematically</a:t>
            </a:r>
            <a:r>
              <a:rPr dirty="0" sz="900" spc="1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complex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shear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flows</a:t>
            </a:r>
            <a:endParaRPr sz="9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197993"/>
            <a:ext cx="4608195" cy="740410"/>
          </a:xfrm>
          <a:prstGeom prst="rect"/>
          <a:solidFill>
            <a:srgbClr val="DBE8EF"/>
          </a:solidFill>
        </p:spPr>
        <p:txBody>
          <a:bodyPr wrap="square" lIns="0" tIns="33655" rIns="0" bIns="0" rtlCol="0" vert="horz">
            <a:spAutoFit/>
          </a:bodyPr>
          <a:lstStyle/>
          <a:p>
            <a:pPr marL="109220" marR="1047750">
              <a:lnSpc>
                <a:spcPct val="107400"/>
              </a:lnSpc>
              <a:spcBef>
                <a:spcPts val="265"/>
              </a:spcBef>
            </a:pPr>
            <a:r>
              <a:rPr dirty="0" spc="5"/>
              <a:t>Linear</a:t>
            </a:r>
            <a:r>
              <a:rPr dirty="0" spc="20"/>
              <a:t> </a:t>
            </a:r>
            <a:r>
              <a:rPr dirty="0" spc="15"/>
              <a:t>theory</a:t>
            </a:r>
            <a:r>
              <a:rPr dirty="0" spc="20"/>
              <a:t> </a:t>
            </a:r>
            <a:r>
              <a:rPr dirty="0" spc="5"/>
              <a:t>of</a:t>
            </a:r>
            <a:r>
              <a:rPr dirty="0" spc="25"/>
              <a:t> </a:t>
            </a:r>
            <a:r>
              <a:rPr dirty="0" spc="5"/>
              <a:t>Langmuir</a:t>
            </a:r>
            <a:r>
              <a:rPr dirty="0" spc="20"/>
              <a:t> </a:t>
            </a:r>
            <a:r>
              <a:rPr dirty="0" spc="10"/>
              <a:t>modes</a:t>
            </a:r>
            <a:r>
              <a:rPr dirty="0" spc="20"/>
              <a:t> </a:t>
            </a:r>
            <a:r>
              <a:rPr dirty="0"/>
              <a:t>in </a:t>
            </a:r>
            <a:r>
              <a:rPr dirty="0" spc="-434"/>
              <a:t> </a:t>
            </a:r>
            <a:r>
              <a:rPr dirty="0" spc="5"/>
              <a:t>kinematically</a:t>
            </a:r>
            <a:r>
              <a:rPr dirty="0" spc="10"/>
              <a:t> </a:t>
            </a:r>
            <a:r>
              <a:rPr dirty="0"/>
              <a:t>complex</a:t>
            </a:r>
            <a:r>
              <a:rPr dirty="0" spc="15"/>
              <a:t> </a:t>
            </a:r>
            <a:r>
              <a:rPr dirty="0" spc="10"/>
              <a:t>shear</a:t>
            </a:r>
            <a:r>
              <a:rPr dirty="0" spc="15"/>
              <a:t> </a:t>
            </a:r>
            <a:r>
              <a:rPr dirty="0"/>
              <a:t>flows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7294" y="993672"/>
            <a:ext cx="191770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20">
                <a:latin typeface="Microsoft Sans Serif"/>
                <a:cs typeface="Microsoft Sans Serif"/>
              </a:rPr>
              <a:t>For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the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mean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-15">
                <a:latin typeface="Microsoft Sans Serif"/>
                <a:cs typeface="Microsoft Sans Serif"/>
              </a:rPr>
              <a:t>flow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velocity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field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1894" y="1165744"/>
            <a:ext cx="369887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dirty="0" sz="1100" spc="-10" i="1">
                <a:latin typeface="Arial"/>
                <a:cs typeface="Arial"/>
              </a:rPr>
              <a:t>U</a:t>
            </a:r>
            <a:r>
              <a:rPr dirty="0" baseline="-10416" sz="1200" spc="-7" i="1">
                <a:latin typeface="Arial"/>
                <a:cs typeface="Arial"/>
              </a:rPr>
              <a:t>xx</a:t>
            </a:r>
            <a:r>
              <a:rPr dirty="0" baseline="-10416" sz="1200" spc="-7" i="1">
                <a:latin typeface="Arial"/>
                <a:cs typeface="Arial"/>
              </a:rPr>
              <a:t> </a:t>
            </a:r>
            <a:r>
              <a:rPr dirty="0" baseline="-10416" sz="1200" spc="-30" i="1">
                <a:latin typeface="Arial"/>
                <a:cs typeface="Arial"/>
              </a:rPr>
              <a:t> </a:t>
            </a:r>
            <a:r>
              <a:rPr dirty="0" sz="1100" spc="45">
                <a:latin typeface="Tahoma"/>
                <a:cs typeface="Tahoma"/>
              </a:rPr>
              <a:t>=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235">
                <a:latin typeface="Cambria"/>
                <a:cs typeface="Cambria"/>
              </a:rPr>
              <a:t>−</a:t>
            </a:r>
            <a:r>
              <a:rPr dirty="0" sz="1100" spc="-10" i="1">
                <a:latin typeface="Arial"/>
                <a:cs typeface="Arial"/>
              </a:rPr>
              <a:t>U</a:t>
            </a:r>
            <a:r>
              <a:rPr dirty="0" baseline="-10416" sz="1200" spc="-7" i="1">
                <a:latin typeface="Arial"/>
                <a:cs typeface="Arial"/>
              </a:rPr>
              <a:t>yy</a:t>
            </a:r>
            <a:r>
              <a:rPr dirty="0" baseline="-10416" sz="1200" i="1">
                <a:latin typeface="Arial"/>
                <a:cs typeface="Arial"/>
              </a:rPr>
              <a:t> </a:t>
            </a:r>
            <a:r>
              <a:rPr dirty="0" baseline="-10416" sz="1200" spc="-22" i="1">
                <a:latin typeface="Arial"/>
                <a:cs typeface="Arial"/>
              </a:rPr>
              <a:t> </a:t>
            </a:r>
            <a:r>
              <a:rPr dirty="0" sz="1100" spc="25">
                <a:latin typeface="Cambria"/>
                <a:cs typeface="Cambria"/>
              </a:rPr>
              <a:t>≡</a:t>
            </a:r>
            <a:r>
              <a:rPr dirty="0" sz="1100" spc="60">
                <a:latin typeface="Cambria"/>
                <a:cs typeface="Cambria"/>
              </a:rPr>
              <a:t> </a:t>
            </a:r>
            <a:r>
              <a:rPr dirty="0" sz="1100" spc="-70" i="1">
                <a:latin typeface="Arial"/>
                <a:cs typeface="Arial"/>
              </a:rPr>
              <a:t>σ</a:t>
            </a:r>
            <a:r>
              <a:rPr dirty="0" sz="1100" spc="-5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10" i="1">
                <a:latin typeface="Arial"/>
                <a:cs typeface="Arial"/>
              </a:rPr>
              <a:t>U</a:t>
            </a:r>
            <a:r>
              <a:rPr dirty="0" baseline="-10416" sz="1200" spc="-7" i="1">
                <a:latin typeface="Arial"/>
                <a:cs typeface="Arial"/>
              </a:rPr>
              <a:t>xy</a:t>
            </a:r>
            <a:r>
              <a:rPr dirty="0" baseline="-10416" sz="1200" i="1">
                <a:latin typeface="Arial"/>
                <a:cs typeface="Arial"/>
              </a:rPr>
              <a:t> </a:t>
            </a:r>
            <a:r>
              <a:rPr dirty="0" baseline="-10416" sz="1200" spc="-22" i="1">
                <a:latin typeface="Arial"/>
                <a:cs typeface="Arial"/>
              </a:rPr>
              <a:t> </a:t>
            </a:r>
            <a:r>
              <a:rPr dirty="0" sz="1100" spc="25">
                <a:latin typeface="Cambria"/>
                <a:cs typeface="Cambria"/>
              </a:rPr>
              <a:t>≡</a:t>
            </a:r>
            <a:r>
              <a:rPr dirty="0" sz="1100" spc="60">
                <a:latin typeface="Cambria"/>
                <a:cs typeface="Cambria"/>
              </a:rPr>
              <a:t> </a:t>
            </a:r>
            <a:r>
              <a:rPr dirty="0" sz="1100" spc="-10" i="1">
                <a:latin typeface="Arial"/>
                <a:cs typeface="Arial"/>
              </a:rPr>
              <a:t>a</a:t>
            </a:r>
            <a:r>
              <a:rPr dirty="0" sz="1100" spc="-5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10" i="1">
                <a:latin typeface="Arial"/>
                <a:cs typeface="Arial"/>
              </a:rPr>
              <a:t>U</a:t>
            </a:r>
            <a:r>
              <a:rPr dirty="0" baseline="-10416" sz="1200" spc="-7" i="1">
                <a:latin typeface="Arial"/>
                <a:cs typeface="Arial"/>
              </a:rPr>
              <a:t>yx</a:t>
            </a:r>
            <a:r>
              <a:rPr dirty="0" baseline="-10416" sz="1200" i="1">
                <a:latin typeface="Arial"/>
                <a:cs typeface="Arial"/>
              </a:rPr>
              <a:t> </a:t>
            </a:r>
            <a:r>
              <a:rPr dirty="0" baseline="-10416" sz="1200" spc="-30" i="1">
                <a:latin typeface="Arial"/>
                <a:cs typeface="Arial"/>
              </a:rPr>
              <a:t> </a:t>
            </a:r>
            <a:r>
              <a:rPr dirty="0" sz="1100" spc="25">
                <a:latin typeface="Cambria"/>
                <a:cs typeface="Cambria"/>
              </a:rPr>
              <a:t>≡</a:t>
            </a:r>
            <a:r>
              <a:rPr dirty="0" sz="1100" spc="60">
                <a:latin typeface="Cambria"/>
                <a:cs typeface="Cambria"/>
              </a:rPr>
              <a:t> </a:t>
            </a:r>
            <a:r>
              <a:rPr dirty="0" sz="1100" spc="20" i="1">
                <a:latin typeface="Arial"/>
                <a:cs typeface="Arial"/>
              </a:rPr>
              <a:t>b</a:t>
            </a:r>
            <a:r>
              <a:rPr dirty="0" sz="1100" spc="-5">
                <a:latin typeface="Microsoft Sans Serif"/>
                <a:cs typeface="Microsoft Sans Serif"/>
              </a:rPr>
              <a:t>.</a:t>
            </a:r>
            <a:r>
              <a:rPr dirty="0" sz="1100" spc="8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Applying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the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ansatz,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25">
                <a:latin typeface="Microsoft Sans Serif"/>
                <a:cs typeface="Microsoft Sans Serif"/>
              </a:rPr>
              <a:t>w</a:t>
            </a:r>
            <a:r>
              <a:rPr dirty="0" sz="1100" spc="-10">
                <a:latin typeface="Microsoft Sans Serif"/>
                <a:cs typeface="Microsoft Sans Serif"/>
              </a:rPr>
              <a:t>e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1894" y="1255278"/>
            <a:ext cx="3609340" cy="1864360"/>
          </a:xfrm>
          <a:prstGeom prst="rect">
            <a:avLst/>
          </a:prstGeom>
        </p:spPr>
        <p:txBody>
          <a:bodyPr wrap="square" lIns="0" tIns="9398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40"/>
              </a:spcBef>
            </a:pPr>
            <a:r>
              <a:rPr dirty="0" sz="1100" spc="-10">
                <a:latin typeface="Microsoft Sans Serif"/>
                <a:cs typeface="Microsoft Sans Serif"/>
              </a:rPr>
              <a:t>derive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the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set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of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linearized,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first-order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ODEs:</a:t>
            </a:r>
            <a:endParaRPr sz="1100">
              <a:latin typeface="Microsoft Sans Serif"/>
              <a:cs typeface="Microsoft Sans Serif"/>
            </a:endParaRPr>
          </a:p>
          <a:p>
            <a:pPr algn="ctr" marL="354965">
              <a:lnSpc>
                <a:spcPct val="100000"/>
              </a:lnSpc>
              <a:spcBef>
                <a:spcPts val="640"/>
              </a:spcBef>
            </a:pPr>
            <a:r>
              <a:rPr dirty="0" sz="1100" spc="-10" i="1">
                <a:latin typeface="Arial"/>
                <a:cs typeface="Arial"/>
              </a:rPr>
              <a:t>d</a:t>
            </a:r>
            <a:r>
              <a:rPr dirty="0" baseline="-10416" sz="1200" spc="112" i="1">
                <a:latin typeface="Arial"/>
                <a:cs typeface="Arial"/>
              </a:rPr>
              <a:t>τ</a:t>
            </a:r>
            <a:r>
              <a:rPr dirty="0" baseline="-10416" sz="1200" spc="-127" i="1">
                <a:latin typeface="Arial"/>
                <a:cs typeface="Arial"/>
              </a:rPr>
              <a:t> </a:t>
            </a:r>
            <a:r>
              <a:rPr dirty="0" sz="1100" spc="-75" i="1">
                <a:latin typeface="Arial"/>
                <a:cs typeface="Arial"/>
              </a:rPr>
              <a:t>ϱ</a:t>
            </a:r>
            <a:r>
              <a:rPr dirty="0" sz="1100" spc="-5" i="1">
                <a:latin typeface="Arial"/>
                <a:cs typeface="Arial"/>
              </a:rPr>
              <a:t> </a:t>
            </a:r>
            <a:r>
              <a:rPr dirty="0" sz="1100" spc="45">
                <a:latin typeface="Tahoma"/>
                <a:cs typeface="Tahoma"/>
              </a:rPr>
              <a:t>=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-10" i="1">
                <a:latin typeface="Arial"/>
                <a:cs typeface="Arial"/>
              </a:rPr>
              <a:t>k</a:t>
            </a:r>
            <a:r>
              <a:rPr dirty="0" baseline="-10416" sz="1200" spc="-7" i="1">
                <a:latin typeface="Arial"/>
                <a:cs typeface="Arial"/>
              </a:rPr>
              <a:t>x</a:t>
            </a:r>
            <a:r>
              <a:rPr dirty="0" baseline="-10416" sz="1200" spc="-150" i="1">
                <a:latin typeface="Arial"/>
                <a:cs typeface="Arial"/>
              </a:rPr>
              <a:t> </a:t>
            </a:r>
            <a:r>
              <a:rPr dirty="0" sz="1100" spc="-10" i="1">
                <a:latin typeface="Arial"/>
                <a:cs typeface="Arial"/>
              </a:rPr>
              <a:t>v</a:t>
            </a:r>
            <a:r>
              <a:rPr dirty="0" baseline="-10416" sz="1200" spc="-7" i="1">
                <a:latin typeface="Arial"/>
                <a:cs typeface="Arial"/>
              </a:rPr>
              <a:t>x</a:t>
            </a:r>
            <a:r>
              <a:rPr dirty="0" baseline="-10416" sz="1200" i="1">
                <a:latin typeface="Arial"/>
                <a:cs typeface="Arial"/>
              </a:rPr>
              <a:t> </a:t>
            </a:r>
            <a:r>
              <a:rPr dirty="0" baseline="-10416" sz="1200" spc="-120" i="1">
                <a:latin typeface="Arial"/>
                <a:cs typeface="Arial"/>
              </a:rPr>
              <a:t> </a:t>
            </a:r>
            <a:r>
              <a:rPr dirty="0" sz="1100" spc="45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Arial"/>
                <a:cs typeface="Arial"/>
              </a:rPr>
              <a:t>k</a:t>
            </a:r>
            <a:r>
              <a:rPr dirty="0" baseline="-10416" sz="1200" spc="-7" i="1">
                <a:latin typeface="Arial"/>
                <a:cs typeface="Arial"/>
              </a:rPr>
              <a:t>y</a:t>
            </a:r>
            <a:r>
              <a:rPr dirty="0" baseline="-10416" sz="1200" spc="-142" i="1">
                <a:latin typeface="Arial"/>
                <a:cs typeface="Arial"/>
              </a:rPr>
              <a:t> </a:t>
            </a:r>
            <a:r>
              <a:rPr dirty="0" sz="1100" spc="-5" i="1">
                <a:latin typeface="Arial"/>
                <a:cs typeface="Arial"/>
              </a:rPr>
              <a:t>v</a:t>
            </a:r>
            <a:r>
              <a:rPr dirty="0" baseline="-10416" sz="1200" spc="-7" i="1">
                <a:latin typeface="Arial"/>
                <a:cs typeface="Arial"/>
              </a:rPr>
              <a:t>y</a:t>
            </a:r>
            <a:r>
              <a:rPr dirty="0" baseline="-10416" sz="1200" spc="-142" i="1">
                <a:latin typeface="Arial"/>
                <a:cs typeface="Arial"/>
              </a:rPr>
              <a:t> </a:t>
            </a:r>
            <a:r>
              <a:rPr dirty="0" sz="1100" spc="-5" i="1">
                <a:latin typeface="Arial"/>
                <a:cs typeface="Arial"/>
              </a:rPr>
              <a:t>,</a:t>
            </a:r>
            <a:endParaRPr sz="1100">
              <a:latin typeface="Arial"/>
              <a:cs typeface="Arial"/>
            </a:endParaRPr>
          </a:p>
          <a:p>
            <a:pPr algn="ctr" marL="354965">
              <a:lnSpc>
                <a:spcPct val="100000"/>
              </a:lnSpc>
              <a:spcBef>
                <a:spcPts val="495"/>
              </a:spcBef>
            </a:pPr>
            <a:r>
              <a:rPr dirty="0" sz="1100" spc="-10" i="1">
                <a:latin typeface="Arial"/>
                <a:cs typeface="Arial"/>
              </a:rPr>
              <a:t>d</a:t>
            </a:r>
            <a:r>
              <a:rPr dirty="0" baseline="-10416" sz="1200" spc="112" i="1">
                <a:latin typeface="Arial"/>
                <a:cs typeface="Arial"/>
              </a:rPr>
              <a:t>τ</a:t>
            </a:r>
            <a:r>
              <a:rPr dirty="0" baseline="-10416" sz="1200" spc="-127" i="1">
                <a:latin typeface="Arial"/>
                <a:cs typeface="Arial"/>
              </a:rPr>
              <a:t> </a:t>
            </a:r>
            <a:r>
              <a:rPr dirty="0" sz="1100" spc="-5" i="1">
                <a:latin typeface="Arial"/>
                <a:cs typeface="Arial"/>
              </a:rPr>
              <a:t>v</a:t>
            </a:r>
            <a:r>
              <a:rPr dirty="0" baseline="-10416" sz="1200" spc="-7" i="1">
                <a:latin typeface="Arial"/>
                <a:cs typeface="Arial"/>
              </a:rPr>
              <a:t>x</a:t>
            </a:r>
            <a:r>
              <a:rPr dirty="0" baseline="-10416" sz="1200" i="1">
                <a:latin typeface="Arial"/>
                <a:cs typeface="Arial"/>
              </a:rPr>
              <a:t> </a:t>
            </a:r>
            <a:r>
              <a:rPr dirty="0" baseline="-10416" sz="1200" spc="-30" i="1">
                <a:latin typeface="Arial"/>
                <a:cs typeface="Arial"/>
              </a:rPr>
              <a:t> </a:t>
            </a:r>
            <a:r>
              <a:rPr dirty="0" sz="1100" spc="45">
                <a:latin typeface="Tahoma"/>
                <a:cs typeface="Tahoma"/>
              </a:rPr>
              <a:t>=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235">
                <a:latin typeface="Cambria"/>
                <a:cs typeface="Cambria"/>
              </a:rPr>
              <a:t>−</a:t>
            </a:r>
            <a:r>
              <a:rPr dirty="0" sz="1100" spc="-45" i="1">
                <a:latin typeface="Arial"/>
                <a:cs typeface="Arial"/>
              </a:rPr>
              <a:t>ϵ</a:t>
            </a:r>
            <a:r>
              <a:rPr dirty="0" sz="1100" spc="-5" i="1">
                <a:latin typeface="Arial"/>
                <a:cs typeface="Arial"/>
              </a:rPr>
              <a:t>v</a:t>
            </a:r>
            <a:r>
              <a:rPr dirty="0" baseline="-10416" sz="1200" spc="-7" i="1">
                <a:latin typeface="Arial"/>
                <a:cs typeface="Arial"/>
              </a:rPr>
              <a:t>x</a:t>
            </a:r>
            <a:r>
              <a:rPr dirty="0" baseline="-10416" sz="1200" i="1">
                <a:latin typeface="Arial"/>
                <a:cs typeface="Arial"/>
              </a:rPr>
              <a:t> </a:t>
            </a:r>
            <a:r>
              <a:rPr dirty="0" baseline="-10416" sz="1200" spc="-120" i="1">
                <a:latin typeface="Arial"/>
                <a:cs typeface="Arial"/>
              </a:rPr>
              <a:t> </a:t>
            </a:r>
            <a:r>
              <a:rPr dirty="0" sz="1100" spc="235">
                <a:latin typeface="Cambria"/>
                <a:cs typeface="Cambria"/>
              </a:rPr>
              <a:t>−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10" i="1">
                <a:latin typeface="Arial"/>
                <a:cs typeface="Arial"/>
              </a:rPr>
              <a:t>R</a:t>
            </a:r>
            <a:r>
              <a:rPr dirty="0" baseline="-13888" sz="1200" spc="60">
                <a:latin typeface="Microsoft Sans Serif"/>
                <a:cs typeface="Microsoft Sans Serif"/>
              </a:rPr>
              <a:t>1</a:t>
            </a:r>
            <a:r>
              <a:rPr dirty="0" sz="1100" spc="-5" i="1">
                <a:latin typeface="Arial"/>
                <a:cs typeface="Arial"/>
              </a:rPr>
              <a:t>v</a:t>
            </a:r>
            <a:r>
              <a:rPr dirty="0" baseline="-10416" sz="1200" spc="-7" i="1">
                <a:latin typeface="Arial"/>
                <a:cs typeface="Arial"/>
              </a:rPr>
              <a:t>y</a:t>
            </a:r>
            <a:r>
              <a:rPr dirty="0" baseline="-10416" sz="1200" i="1">
                <a:latin typeface="Arial"/>
                <a:cs typeface="Arial"/>
              </a:rPr>
              <a:t> </a:t>
            </a:r>
            <a:r>
              <a:rPr dirty="0" baseline="-10416" sz="1200" spc="-112" i="1">
                <a:latin typeface="Arial"/>
                <a:cs typeface="Arial"/>
              </a:rPr>
              <a:t> </a:t>
            </a:r>
            <a:r>
              <a:rPr dirty="0" sz="1100" spc="235">
                <a:latin typeface="Cambria"/>
                <a:cs typeface="Cambria"/>
              </a:rPr>
              <a:t>−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35" i="1">
                <a:latin typeface="Arial"/>
                <a:cs typeface="Arial"/>
              </a:rPr>
              <a:t>W</a:t>
            </a:r>
            <a:r>
              <a:rPr dirty="0" sz="1100" spc="235" i="1">
                <a:latin typeface="Arial"/>
                <a:cs typeface="Arial"/>
              </a:rPr>
              <a:t>/</a:t>
            </a:r>
            <a:r>
              <a:rPr dirty="0" sz="1100" spc="-10" i="1">
                <a:latin typeface="Arial"/>
                <a:cs typeface="Arial"/>
              </a:rPr>
              <a:t>K</a:t>
            </a:r>
            <a:r>
              <a:rPr dirty="0" sz="1100" spc="-155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31250" sz="1200" spc="60">
                <a:latin typeface="Microsoft Sans Serif"/>
                <a:cs typeface="Microsoft Sans Serif"/>
              </a:rPr>
              <a:t>2</a:t>
            </a:r>
            <a:r>
              <a:rPr dirty="0" sz="1100" spc="-5" i="1">
                <a:latin typeface="Arial"/>
                <a:cs typeface="Arial"/>
              </a:rPr>
              <a:t>k</a:t>
            </a:r>
            <a:r>
              <a:rPr dirty="0" baseline="-10416" sz="1200" spc="-7" i="1">
                <a:latin typeface="Arial"/>
                <a:cs typeface="Arial"/>
              </a:rPr>
              <a:t>x</a:t>
            </a:r>
            <a:r>
              <a:rPr dirty="0" baseline="-10416" sz="1200" spc="-150" i="1">
                <a:latin typeface="Arial"/>
                <a:cs typeface="Arial"/>
              </a:rPr>
              <a:t> </a:t>
            </a:r>
            <a:r>
              <a:rPr dirty="0" sz="1100" spc="-40" i="1">
                <a:latin typeface="Arial"/>
                <a:cs typeface="Arial"/>
              </a:rPr>
              <a:t>ϱ,</a:t>
            </a:r>
            <a:endParaRPr sz="1100">
              <a:latin typeface="Arial"/>
              <a:cs typeface="Arial"/>
            </a:endParaRPr>
          </a:p>
          <a:p>
            <a:pPr algn="ctr" marL="354965">
              <a:lnSpc>
                <a:spcPct val="100000"/>
              </a:lnSpc>
              <a:spcBef>
                <a:spcPts val="495"/>
              </a:spcBef>
            </a:pPr>
            <a:r>
              <a:rPr dirty="0" sz="1100" spc="-10" i="1">
                <a:latin typeface="Arial"/>
                <a:cs typeface="Arial"/>
              </a:rPr>
              <a:t>d</a:t>
            </a:r>
            <a:r>
              <a:rPr dirty="0" baseline="-10416" sz="1200" spc="112" i="1">
                <a:latin typeface="Arial"/>
                <a:cs typeface="Arial"/>
              </a:rPr>
              <a:t>τ</a:t>
            </a:r>
            <a:r>
              <a:rPr dirty="0" baseline="-10416" sz="1200" spc="-127" i="1">
                <a:latin typeface="Arial"/>
                <a:cs typeface="Arial"/>
              </a:rPr>
              <a:t> </a:t>
            </a:r>
            <a:r>
              <a:rPr dirty="0" sz="1100" spc="-5" i="1">
                <a:latin typeface="Arial"/>
                <a:cs typeface="Arial"/>
              </a:rPr>
              <a:t>v</a:t>
            </a:r>
            <a:r>
              <a:rPr dirty="0" baseline="-10416" sz="1200" spc="-7" i="1">
                <a:latin typeface="Arial"/>
                <a:cs typeface="Arial"/>
              </a:rPr>
              <a:t>y</a:t>
            </a:r>
            <a:r>
              <a:rPr dirty="0" baseline="-10416" sz="1200" i="1">
                <a:latin typeface="Arial"/>
                <a:cs typeface="Arial"/>
              </a:rPr>
              <a:t> </a:t>
            </a:r>
            <a:r>
              <a:rPr dirty="0" baseline="-10416" sz="1200" spc="-22" i="1">
                <a:latin typeface="Arial"/>
                <a:cs typeface="Arial"/>
              </a:rPr>
              <a:t> </a:t>
            </a:r>
            <a:r>
              <a:rPr dirty="0" sz="1100" spc="45">
                <a:latin typeface="Tahoma"/>
                <a:cs typeface="Tahoma"/>
              </a:rPr>
              <a:t>=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235">
                <a:latin typeface="Cambria"/>
                <a:cs typeface="Cambria"/>
              </a:rPr>
              <a:t>−</a:t>
            </a:r>
            <a:r>
              <a:rPr dirty="0" sz="1100" spc="-10" i="1">
                <a:latin typeface="Arial"/>
                <a:cs typeface="Arial"/>
              </a:rPr>
              <a:t>R</a:t>
            </a:r>
            <a:r>
              <a:rPr dirty="0" baseline="-13888" sz="1200" spc="60">
                <a:latin typeface="Microsoft Sans Serif"/>
                <a:cs typeface="Microsoft Sans Serif"/>
              </a:rPr>
              <a:t>2</a:t>
            </a:r>
            <a:r>
              <a:rPr dirty="0" sz="1100" spc="-5" i="1">
                <a:latin typeface="Arial"/>
                <a:cs typeface="Arial"/>
              </a:rPr>
              <a:t>v</a:t>
            </a:r>
            <a:r>
              <a:rPr dirty="0" baseline="-10416" sz="1200" spc="-7" i="1">
                <a:latin typeface="Arial"/>
                <a:cs typeface="Arial"/>
              </a:rPr>
              <a:t>x</a:t>
            </a:r>
            <a:r>
              <a:rPr dirty="0" baseline="-10416" sz="1200" i="1">
                <a:latin typeface="Arial"/>
                <a:cs typeface="Arial"/>
              </a:rPr>
              <a:t> </a:t>
            </a:r>
            <a:r>
              <a:rPr dirty="0" baseline="-10416" sz="1200" spc="-120" i="1">
                <a:latin typeface="Arial"/>
                <a:cs typeface="Arial"/>
              </a:rPr>
              <a:t> </a:t>
            </a:r>
            <a:r>
              <a:rPr dirty="0" sz="1100" spc="45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Arial"/>
                <a:cs typeface="Arial"/>
              </a:rPr>
              <a:t>ϵ</a:t>
            </a:r>
            <a:r>
              <a:rPr dirty="0" sz="1100" spc="-5" i="1">
                <a:latin typeface="Arial"/>
                <a:cs typeface="Arial"/>
              </a:rPr>
              <a:t>v</a:t>
            </a:r>
            <a:r>
              <a:rPr dirty="0" baseline="-10416" sz="1200" spc="-7" i="1">
                <a:latin typeface="Arial"/>
                <a:cs typeface="Arial"/>
              </a:rPr>
              <a:t>y</a:t>
            </a:r>
            <a:r>
              <a:rPr dirty="0" baseline="-10416" sz="1200" i="1">
                <a:latin typeface="Arial"/>
                <a:cs typeface="Arial"/>
              </a:rPr>
              <a:t> </a:t>
            </a:r>
            <a:r>
              <a:rPr dirty="0" baseline="-10416" sz="1200" spc="-112" i="1">
                <a:latin typeface="Arial"/>
                <a:cs typeface="Arial"/>
              </a:rPr>
              <a:t> </a:t>
            </a:r>
            <a:r>
              <a:rPr dirty="0" sz="1100" spc="235">
                <a:latin typeface="Cambria"/>
                <a:cs typeface="Cambria"/>
              </a:rPr>
              <a:t>−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135" i="1">
                <a:latin typeface="Arial"/>
                <a:cs typeface="Arial"/>
              </a:rPr>
              <a:t>W</a:t>
            </a:r>
            <a:r>
              <a:rPr dirty="0" sz="1100" spc="235" i="1">
                <a:latin typeface="Arial"/>
                <a:cs typeface="Arial"/>
              </a:rPr>
              <a:t>/</a:t>
            </a:r>
            <a:r>
              <a:rPr dirty="0" sz="1100" spc="-10" i="1">
                <a:latin typeface="Arial"/>
                <a:cs typeface="Arial"/>
              </a:rPr>
              <a:t>K</a:t>
            </a:r>
            <a:r>
              <a:rPr dirty="0" sz="1100" spc="-155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baseline="31250" sz="1200" spc="60">
                <a:latin typeface="Microsoft Sans Serif"/>
                <a:cs typeface="Microsoft Sans Serif"/>
              </a:rPr>
              <a:t>2</a:t>
            </a:r>
            <a:r>
              <a:rPr dirty="0" sz="1100" spc="-5" i="1">
                <a:latin typeface="Arial"/>
                <a:cs typeface="Arial"/>
              </a:rPr>
              <a:t>k</a:t>
            </a:r>
            <a:r>
              <a:rPr dirty="0" baseline="-10416" sz="1200" spc="-7" i="1">
                <a:latin typeface="Arial"/>
                <a:cs typeface="Arial"/>
              </a:rPr>
              <a:t>y</a:t>
            </a:r>
            <a:r>
              <a:rPr dirty="0" baseline="-10416" sz="1200" spc="-142" i="1">
                <a:latin typeface="Arial"/>
                <a:cs typeface="Arial"/>
              </a:rPr>
              <a:t> </a:t>
            </a:r>
            <a:r>
              <a:rPr dirty="0" sz="1100" spc="-40" i="1">
                <a:latin typeface="Arial"/>
                <a:cs typeface="Arial"/>
              </a:rPr>
              <a:t>ϱ.</a:t>
            </a:r>
            <a:endParaRPr sz="1100">
              <a:latin typeface="Arial"/>
              <a:cs typeface="Arial"/>
            </a:endParaRPr>
          </a:p>
          <a:p>
            <a:pPr marL="38100" marR="30480">
              <a:lnSpc>
                <a:spcPct val="102699"/>
              </a:lnSpc>
              <a:spcBef>
                <a:spcPts val="605"/>
              </a:spcBef>
            </a:pPr>
            <a:r>
              <a:rPr dirty="0" sz="1100" spc="15" i="1">
                <a:latin typeface="Arial"/>
                <a:cs typeface="Arial"/>
              </a:rPr>
              <a:t>k</a:t>
            </a:r>
            <a:r>
              <a:rPr dirty="0" baseline="-10416" sz="1200" spc="22" i="1">
                <a:latin typeface="Arial"/>
                <a:cs typeface="Arial"/>
              </a:rPr>
              <a:t>x,y</a:t>
            </a:r>
            <a:r>
              <a:rPr dirty="0" baseline="-10416" sz="1200" spc="307" i="1">
                <a:latin typeface="Arial"/>
                <a:cs typeface="Arial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stands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20">
                <a:latin typeface="Microsoft Sans Serif"/>
                <a:cs typeface="Microsoft Sans Serif"/>
              </a:rPr>
              <a:t>for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the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dimensionless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20">
                <a:latin typeface="Microsoft Sans Serif"/>
                <a:cs typeface="Microsoft Sans Serif"/>
              </a:rPr>
              <a:t>wavevector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components </a:t>
            </a:r>
            <a:r>
              <a:rPr dirty="0" sz="1100" spc="-28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obeying:</a:t>
            </a:r>
            <a:endParaRPr sz="1100">
              <a:latin typeface="Microsoft Sans Serif"/>
              <a:cs typeface="Microsoft Sans Serif"/>
            </a:endParaRPr>
          </a:p>
          <a:p>
            <a:pPr algn="ctr" marL="354965">
              <a:lnSpc>
                <a:spcPct val="100000"/>
              </a:lnSpc>
              <a:spcBef>
                <a:spcPts val="640"/>
              </a:spcBef>
            </a:pPr>
            <a:r>
              <a:rPr dirty="0" sz="1100" spc="-10" i="1">
                <a:latin typeface="Arial"/>
                <a:cs typeface="Arial"/>
              </a:rPr>
              <a:t>d</a:t>
            </a:r>
            <a:r>
              <a:rPr dirty="0" baseline="-10416" sz="1200" spc="112" i="1">
                <a:latin typeface="Arial"/>
                <a:cs typeface="Arial"/>
              </a:rPr>
              <a:t>τ</a:t>
            </a:r>
            <a:r>
              <a:rPr dirty="0" baseline="-10416" sz="1200" spc="-127" i="1">
                <a:latin typeface="Arial"/>
                <a:cs typeface="Arial"/>
              </a:rPr>
              <a:t> </a:t>
            </a:r>
            <a:r>
              <a:rPr dirty="0" sz="1100" spc="-5" i="1">
                <a:latin typeface="Arial"/>
                <a:cs typeface="Arial"/>
              </a:rPr>
              <a:t>k</a:t>
            </a:r>
            <a:r>
              <a:rPr dirty="0" baseline="-10416" sz="1200" spc="-7" i="1">
                <a:latin typeface="Arial"/>
                <a:cs typeface="Arial"/>
              </a:rPr>
              <a:t>x</a:t>
            </a:r>
            <a:r>
              <a:rPr dirty="0" baseline="-10416" sz="1200" i="1">
                <a:latin typeface="Arial"/>
                <a:cs typeface="Arial"/>
              </a:rPr>
              <a:t> </a:t>
            </a:r>
            <a:r>
              <a:rPr dirty="0" baseline="-10416" sz="1200" spc="-30" i="1">
                <a:latin typeface="Arial"/>
                <a:cs typeface="Arial"/>
              </a:rPr>
              <a:t> </a:t>
            </a:r>
            <a:r>
              <a:rPr dirty="0" sz="1100" spc="45">
                <a:latin typeface="Tahoma"/>
                <a:cs typeface="Tahoma"/>
              </a:rPr>
              <a:t>=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235">
                <a:latin typeface="Cambria"/>
                <a:cs typeface="Cambria"/>
              </a:rPr>
              <a:t>−</a:t>
            </a:r>
            <a:r>
              <a:rPr dirty="0" sz="1100" spc="-45" i="1">
                <a:latin typeface="Arial"/>
                <a:cs typeface="Arial"/>
              </a:rPr>
              <a:t>ϵ</a:t>
            </a:r>
            <a:r>
              <a:rPr dirty="0" sz="1100" spc="-5" i="1">
                <a:latin typeface="Arial"/>
                <a:cs typeface="Arial"/>
              </a:rPr>
              <a:t>k</a:t>
            </a:r>
            <a:r>
              <a:rPr dirty="0" baseline="-10416" sz="1200" spc="-7" i="1">
                <a:latin typeface="Arial"/>
                <a:cs typeface="Arial"/>
              </a:rPr>
              <a:t>x</a:t>
            </a:r>
            <a:r>
              <a:rPr dirty="0" baseline="-10416" sz="1200" i="1">
                <a:latin typeface="Arial"/>
                <a:cs typeface="Arial"/>
              </a:rPr>
              <a:t> </a:t>
            </a:r>
            <a:r>
              <a:rPr dirty="0" baseline="-10416" sz="1200" spc="-120" i="1">
                <a:latin typeface="Arial"/>
                <a:cs typeface="Arial"/>
              </a:rPr>
              <a:t> </a:t>
            </a:r>
            <a:r>
              <a:rPr dirty="0" sz="1100" spc="235">
                <a:latin typeface="Cambria"/>
                <a:cs typeface="Cambria"/>
              </a:rPr>
              <a:t>−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10" i="1">
                <a:latin typeface="Arial"/>
                <a:cs typeface="Arial"/>
              </a:rPr>
              <a:t>R</a:t>
            </a:r>
            <a:r>
              <a:rPr dirty="0" baseline="-13888" sz="1200" spc="60">
                <a:latin typeface="Microsoft Sans Serif"/>
                <a:cs typeface="Microsoft Sans Serif"/>
              </a:rPr>
              <a:t>2</a:t>
            </a:r>
            <a:r>
              <a:rPr dirty="0" sz="1100" spc="-5" i="1">
                <a:latin typeface="Arial"/>
                <a:cs typeface="Arial"/>
              </a:rPr>
              <a:t>k</a:t>
            </a:r>
            <a:r>
              <a:rPr dirty="0" baseline="-10416" sz="1200" spc="-7" i="1">
                <a:latin typeface="Arial"/>
                <a:cs typeface="Arial"/>
              </a:rPr>
              <a:t>y</a:t>
            </a:r>
            <a:r>
              <a:rPr dirty="0" baseline="-10416" sz="1200" spc="-142" i="1">
                <a:latin typeface="Arial"/>
                <a:cs typeface="Arial"/>
              </a:rPr>
              <a:t> </a:t>
            </a:r>
            <a:r>
              <a:rPr dirty="0" sz="1100" spc="-5" i="1">
                <a:latin typeface="Arial"/>
                <a:cs typeface="Arial"/>
              </a:rPr>
              <a:t>,</a:t>
            </a:r>
            <a:endParaRPr sz="1100">
              <a:latin typeface="Arial"/>
              <a:cs typeface="Arial"/>
            </a:endParaRPr>
          </a:p>
          <a:p>
            <a:pPr algn="ctr" marL="354965">
              <a:lnSpc>
                <a:spcPct val="100000"/>
              </a:lnSpc>
              <a:spcBef>
                <a:spcPts val="334"/>
              </a:spcBef>
            </a:pPr>
            <a:r>
              <a:rPr dirty="0" sz="1100" spc="-10" i="1">
                <a:latin typeface="Arial"/>
                <a:cs typeface="Arial"/>
              </a:rPr>
              <a:t>d</a:t>
            </a:r>
            <a:r>
              <a:rPr dirty="0" baseline="-10416" sz="1200" spc="112" i="1">
                <a:latin typeface="Arial"/>
                <a:cs typeface="Arial"/>
              </a:rPr>
              <a:t>τ</a:t>
            </a:r>
            <a:r>
              <a:rPr dirty="0" baseline="-10416" sz="1200" spc="-127" i="1">
                <a:latin typeface="Arial"/>
                <a:cs typeface="Arial"/>
              </a:rPr>
              <a:t> </a:t>
            </a:r>
            <a:r>
              <a:rPr dirty="0" sz="1100" spc="-5" i="1">
                <a:latin typeface="Arial"/>
                <a:cs typeface="Arial"/>
              </a:rPr>
              <a:t>k</a:t>
            </a:r>
            <a:r>
              <a:rPr dirty="0" baseline="-10416" sz="1200" spc="-7" i="1">
                <a:latin typeface="Arial"/>
                <a:cs typeface="Arial"/>
              </a:rPr>
              <a:t>y</a:t>
            </a:r>
            <a:r>
              <a:rPr dirty="0" baseline="-10416" sz="1200" i="1">
                <a:latin typeface="Arial"/>
                <a:cs typeface="Arial"/>
              </a:rPr>
              <a:t> </a:t>
            </a:r>
            <a:r>
              <a:rPr dirty="0" baseline="-10416" sz="1200" spc="-22" i="1">
                <a:latin typeface="Arial"/>
                <a:cs typeface="Arial"/>
              </a:rPr>
              <a:t> </a:t>
            </a:r>
            <a:r>
              <a:rPr dirty="0" sz="1100" spc="45">
                <a:latin typeface="Tahoma"/>
                <a:cs typeface="Tahoma"/>
              </a:rPr>
              <a:t>=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235">
                <a:latin typeface="Cambria"/>
                <a:cs typeface="Cambria"/>
              </a:rPr>
              <a:t>−</a:t>
            </a:r>
            <a:r>
              <a:rPr dirty="0" sz="1100" spc="-10" i="1">
                <a:latin typeface="Arial"/>
                <a:cs typeface="Arial"/>
              </a:rPr>
              <a:t>R</a:t>
            </a:r>
            <a:r>
              <a:rPr dirty="0" baseline="-13888" sz="1200" spc="60">
                <a:latin typeface="Microsoft Sans Serif"/>
                <a:cs typeface="Microsoft Sans Serif"/>
              </a:rPr>
              <a:t>1</a:t>
            </a:r>
            <a:r>
              <a:rPr dirty="0" sz="1100" spc="-10" i="1">
                <a:latin typeface="Arial"/>
                <a:cs typeface="Arial"/>
              </a:rPr>
              <a:t>k</a:t>
            </a:r>
            <a:r>
              <a:rPr dirty="0" baseline="-10416" sz="1200" spc="-7" i="1">
                <a:latin typeface="Arial"/>
                <a:cs typeface="Arial"/>
              </a:rPr>
              <a:t>x</a:t>
            </a:r>
            <a:r>
              <a:rPr dirty="0" baseline="-10416" sz="1200" i="1">
                <a:latin typeface="Arial"/>
                <a:cs typeface="Arial"/>
              </a:rPr>
              <a:t> </a:t>
            </a:r>
            <a:r>
              <a:rPr dirty="0" baseline="-10416" sz="1200" spc="-120" i="1">
                <a:latin typeface="Arial"/>
                <a:cs typeface="Arial"/>
              </a:rPr>
              <a:t> </a:t>
            </a:r>
            <a:r>
              <a:rPr dirty="0" sz="1100" spc="45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Arial"/>
                <a:cs typeface="Arial"/>
              </a:rPr>
              <a:t>ϵ</a:t>
            </a:r>
            <a:r>
              <a:rPr dirty="0" sz="1100" spc="-5" i="1">
                <a:latin typeface="Arial"/>
                <a:cs typeface="Arial"/>
              </a:rPr>
              <a:t>k</a:t>
            </a:r>
            <a:r>
              <a:rPr dirty="0" baseline="-10416" sz="1200" spc="-7" i="1">
                <a:latin typeface="Arial"/>
                <a:cs typeface="Arial"/>
              </a:rPr>
              <a:t>y</a:t>
            </a:r>
            <a:r>
              <a:rPr dirty="0" baseline="-10416" sz="1200" spc="-142" i="1">
                <a:latin typeface="Arial"/>
                <a:cs typeface="Arial"/>
              </a:rPr>
              <a:t> </a:t>
            </a:r>
            <a:r>
              <a:rPr dirty="0" sz="1100" spc="-5" i="1">
                <a:latin typeface="Arial"/>
                <a:cs typeface="Arial"/>
              </a:rPr>
              <a:t>,</a:t>
            </a:r>
            <a:endParaRPr sz="11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88968" y="1522118"/>
            <a:ext cx="271780" cy="718185"/>
          </a:xfrm>
          <a:prstGeom prst="rect">
            <a:avLst/>
          </a:prstGeom>
        </p:spPr>
        <p:txBody>
          <a:bodyPr wrap="square" lIns="0" tIns="755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95"/>
              </a:spcBef>
            </a:pPr>
            <a:r>
              <a:rPr dirty="0" sz="1100" spc="-5">
                <a:latin typeface="Microsoft Sans Serif"/>
                <a:cs typeface="Microsoft Sans Serif"/>
              </a:rPr>
              <a:t>(6a)</a:t>
            </a:r>
            <a:endParaRPr sz="11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100" spc="-5">
                <a:latin typeface="Microsoft Sans Serif"/>
                <a:cs typeface="Microsoft Sans Serif"/>
              </a:rPr>
              <a:t>(6b)</a:t>
            </a:r>
            <a:endParaRPr sz="1100">
              <a:latin typeface="Microsoft Sans Serif"/>
              <a:cs typeface="Microsoft Sans Serif"/>
            </a:endParaRPr>
          </a:p>
          <a:p>
            <a:pPr marL="20320">
              <a:lnSpc>
                <a:spcPct val="100000"/>
              </a:lnSpc>
              <a:spcBef>
                <a:spcPts val="495"/>
              </a:spcBef>
            </a:pPr>
            <a:r>
              <a:rPr dirty="0" sz="1100" spc="-5">
                <a:latin typeface="Microsoft Sans Serif"/>
                <a:cs typeface="Microsoft Sans Serif"/>
              </a:rPr>
              <a:t>(6c)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88968" y="2673995"/>
            <a:ext cx="271780" cy="445770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dirty="0" sz="1100" spc="-5">
                <a:latin typeface="Microsoft Sans Serif"/>
                <a:cs typeface="Microsoft Sans Serif"/>
              </a:rPr>
              <a:t>(7a)</a:t>
            </a:r>
            <a:endParaRPr sz="11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dirty="0" sz="1100" spc="-5">
                <a:latin typeface="Microsoft Sans Serif"/>
                <a:cs typeface="Microsoft Sans Serif"/>
              </a:rPr>
              <a:t>(7b)</a:t>
            </a:r>
            <a:endParaRPr sz="1100">
              <a:latin typeface="Microsoft Sans Serif"/>
              <a:cs typeface="Microsoft Sans Serif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0" y="3183495"/>
            <a:ext cx="4608195" cy="273050"/>
            <a:chOff x="0" y="3183495"/>
            <a:chExt cx="4608195" cy="273050"/>
          </a:xfrm>
        </p:grpSpPr>
        <p:sp>
          <p:nvSpPr>
            <p:cNvPr id="9" name="object 9"/>
            <p:cNvSpPr/>
            <p:nvPr/>
          </p:nvSpPr>
          <p:spPr>
            <a:xfrm>
              <a:off x="0" y="3258007"/>
              <a:ext cx="4608195" cy="198120"/>
            </a:xfrm>
            <a:custGeom>
              <a:avLst/>
              <a:gdLst/>
              <a:ahLst/>
              <a:cxnLst/>
              <a:rect l="l" t="t" r="r" b="b"/>
              <a:pathLst>
                <a:path w="4608195" h="198120">
                  <a:moveTo>
                    <a:pt x="4608004" y="0"/>
                  </a:moveTo>
                  <a:lnTo>
                    <a:pt x="0" y="0"/>
                  </a:lnTo>
                  <a:lnTo>
                    <a:pt x="0" y="197992"/>
                  </a:lnTo>
                  <a:lnTo>
                    <a:pt x="4608004" y="197992"/>
                  </a:lnTo>
                  <a:lnTo>
                    <a:pt x="4608004" y="0"/>
                  </a:lnTo>
                  <a:close/>
                </a:path>
              </a:pathLst>
            </a:custGeom>
            <a:solidFill>
              <a:srgbClr val="1C8CA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13073" y="3183495"/>
              <a:ext cx="611999" cy="218504"/>
            </a:xfrm>
            <a:prstGeom prst="rect">
              <a:avLst/>
            </a:prstGeom>
          </p:spPr>
        </p:pic>
      </p:grp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698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55"/>
              </a:spcBef>
            </a:pPr>
            <a:r>
              <a:rPr dirty="0" spc="-5"/>
              <a:t>7</a:t>
            </a:r>
            <a:r>
              <a:rPr dirty="0" spc="-5"/>
              <a:t>/14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952886" y="3280778"/>
            <a:ext cx="2734310" cy="166370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Langmuir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modes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in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kinematically</a:t>
            </a:r>
            <a:r>
              <a:rPr dirty="0" sz="900" spc="1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complex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shear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flows</a:t>
            </a:r>
            <a:endParaRPr sz="9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197993"/>
            <a:ext cx="4608195" cy="740410"/>
          </a:xfrm>
          <a:prstGeom prst="rect"/>
          <a:solidFill>
            <a:srgbClr val="DBE8EF"/>
          </a:solidFill>
        </p:spPr>
        <p:txBody>
          <a:bodyPr wrap="square" lIns="0" tIns="33655" rIns="0" bIns="0" rtlCol="0" vert="horz">
            <a:spAutoFit/>
          </a:bodyPr>
          <a:lstStyle/>
          <a:p>
            <a:pPr marL="109220" marR="1047750">
              <a:lnSpc>
                <a:spcPct val="107400"/>
              </a:lnSpc>
              <a:spcBef>
                <a:spcPts val="265"/>
              </a:spcBef>
            </a:pPr>
            <a:r>
              <a:rPr dirty="0" spc="5"/>
              <a:t>Linear</a:t>
            </a:r>
            <a:r>
              <a:rPr dirty="0" spc="20"/>
              <a:t> </a:t>
            </a:r>
            <a:r>
              <a:rPr dirty="0" spc="15"/>
              <a:t>theory</a:t>
            </a:r>
            <a:r>
              <a:rPr dirty="0" spc="20"/>
              <a:t> </a:t>
            </a:r>
            <a:r>
              <a:rPr dirty="0" spc="5"/>
              <a:t>of</a:t>
            </a:r>
            <a:r>
              <a:rPr dirty="0" spc="25"/>
              <a:t> </a:t>
            </a:r>
            <a:r>
              <a:rPr dirty="0" spc="5"/>
              <a:t>Langmuir</a:t>
            </a:r>
            <a:r>
              <a:rPr dirty="0" spc="20"/>
              <a:t> </a:t>
            </a:r>
            <a:r>
              <a:rPr dirty="0" spc="10"/>
              <a:t>modes</a:t>
            </a:r>
            <a:r>
              <a:rPr dirty="0" spc="20"/>
              <a:t> </a:t>
            </a:r>
            <a:r>
              <a:rPr dirty="0"/>
              <a:t>in </a:t>
            </a:r>
            <a:r>
              <a:rPr dirty="0" spc="-434"/>
              <a:t> </a:t>
            </a:r>
            <a:r>
              <a:rPr dirty="0" spc="5"/>
              <a:t>kinematically</a:t>
            </a:r>
            <a:r>
              <a:rPr dirty="0" spc="10"/>
              <a:t> </a:t>
            </a:r>
            <a:r>
              <a:rPr dirty="0"/>
              <a:t>complex</a:t>
            </a:r>
            <a:r>
              <a:rPr dirty="0" spc="15"/>
              <a:t> </a:t>
            </a:r>
            <a:r>
              <a:rPr dirty="0" spc="10"/>
              <a:t>shear</a:t>
            </a:r>
            <a:r>
              <a:rPr dirty="0" spc="15"/>
              <a:t> </a:t>
            </a:r>
            <a:r>
              <a:rPr dirty="0"/>
              <a:t>flows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dirty="0" spc="-10"/>
              <a:t>This</a:t>
            </a:r>
            <a:r>
              <a:rPr dirty="0" spc="10"/>
              <a:t> </a:t>
            </a:r>
            <a:r>
              <a:rPr dirty="0" spc="-5"/>
              <a:t>set</a:t>
            </a:r>
            <a:r>
              <a:rPr dirty="0" spc="15"/>
              <a:t> </a:t>
            </a:r>
            <a:r>
              <a:rPr dirty="0" spc="-5"/>
              <a:t>of</a:t>
            </a:r>
            <a:r>
              <a:rPr dirty="0" spc="15"/>
              <a:t> </a:t>
            </a:r>
            <a:r>
              <a:rPr dirty="0" spc="-10"/>
              <a:t>equations</a:t>
            </a:r>
            <a:r>
              <a:rPr dirty="0" spc="10"/>
              <a:t> </a:t>
            </a:r>
            <a:r>
              <a:rPr dirty="0" spc="-20"/>
              <a:t>involve</a:t>
            </a:r>
            <a:r>
              <a:rPr dirty="0" spc="15"/>
              <a:t> </a:t>
            </a:r>
            <a:r>
              <a:rPr dirty="0" spc="-10"/>
              <a:t>two</a:t>
            </a:r>
            <a:r>
              <a:rPr dirty="0" spc="15"/>
              <a:t> </a:t>
            </a:r>
            <a:r>
              <a:rPr dirty="0" spc="-5"/>
              <a:t>conserved</a:t>
            </a:r>
            <a:r>
              <a:rPr dirty="0" spc="10"/>
              <a:t> </a:t>
            </a:r>
            <a:r>
              <a:rPr dirty="0" spc="-10"/>
              <a:t>quantities</a:t>
            </a:r>
          </a:p>
          <a:p>
            <a:pPr marL="38100">
              <a:lnSpc>
                <a:spcPct val="100000"/>
              </a:lnSpc>
              <a:spcBef>
                <a:spcPts val="35"/>
              </a:spcBef>
            </a:pPr>
            <a:r>
              <a:rPr dirty="0" spc="225">
                <a:latin typeface="Tahoma"/>
                <a:cs typeface="Tahoma"/>
              </a:rPr>
              <a:t>∆</a:t>
            </a:r>
            <a:r>
              <a:rPr dirty="0" spc="-45">
                <a:latin typeface="Tahoma"/>
                <a:cs typeface="Tahoma"/>
              </a:rPr>
              <a:t> </a:t>
            </a:r>
            <a:r>
              <a:rPr dirty="0" spc="25">
                <a:latin typeface="Cambria"/>
                <a:cs typeface="Cambria"/>
              </a:rPr>
              <a:t>≡</a:t>
            </a:r>
            <a:r>
              <a:rPr dirty="0" spc="60">
                <a:latin typeface="Cambria"/>
                <a:cs typeface="Cambria"/>
              </a:rPr>
              <a:t> </a:t>
            </a:r>
            <a:r>
              <a:rPr dirty="0" spc="35" i="1">
                <a:latin typeface="Arial"/>
                <a:cs typeface="Arial"/>
              </a:rPr>
              <a:t>d</a:t>
            </a:r>
            <a:r>
              <a:rPr dirty="0" baseline="-10416" sz="1200" spc="52" i="1">
                <a:latin typeface="Arial"/>
                <a:cs typeface="Arial"/>
              </a:rPr>
              <a:t>τ</a:t>
            </a:r>
            <a:r>
              <a:rPr dirty="0" baseline="-10416" sz="1200" spc="-120" i="1">
                <a:latin typeface="Arial"/>
                <a:cs typeface="Arial"/>
              </a:rPr>
              <a:t> </a:t>
            </a:r>
            <a:r>
              <a:rPr dirty="0" sz="1100" spc="-10" i="1">
                <a:latin typeface="Arial"/>
                <a:cs typeface="Arial"/>
              </a:rPr>
              <a:t>k</a:t>
            </a:r>
            <a:r>
              <a:rPr dirty="0" baseline="-10416" sz="1200" spc="-15" i="1">
                <a:latin typeface="Arial"/>
                <a:cs typeface="Arial"/>
              </a:rPr>
              <a:t>x</a:t>
            </a:r>
            <a:r>
              <a:rPr dirty="0" baseline="-10416" sz="1200" spc="-150" i="1">
                <a:latin typeface="Arial"/>
                <a:cs typeface="Arial"/>
              </a:rPr>
              <a:t> </a:t>
            </a:r>
            <a:r>
              <a:rPr dirty="0" sz="1100" spc="-5" i="1">
                <a:latin typeface="Arial"/>
                <a:cs typeface="Arial"/>
              </a:rPr>
              <a:t>k</a:t>
            </a:r>
            <a:r>
              <a:rPr dirty="0" baseline="-10416" sz="1200" spc="-7" i="1">
                <a:latin typeface="Arial"/>
                <a:cs typeface="Arial"/>
              </a:rPr>
              <a:t>y</a:t>
            </a:r>
            <a:r>
              <a:rPr dirty="0" baseline="-10416" sz="1200" spc="217" i="1">
                <a:latin typeface="Arial"/>
                <a:cs typeface="Arial"/>
              </a:rPr>
              <a:t> </a:t>
            </a:r>
            <a:r>
              <a:rPr dirty="0" sz="1100" spc="235">
                <a:latin typeface="Cambria"/>
                <a:cs typeface="Cambria"/>
              </a:rPr>
              <a:t>−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35" i="1">
                <a:latin typeface="Arial"/>
                <a:cs typeface="Arial"/>
              </a:rPr>
              <a:t>d</a:t>
            </a:r>
            <a:r>
              <a:rPr dirty="0" baseline="-10416" sz="1200" spc="52" i="1">
                <a:latin typeface="Arial"/>
                <a:cs typeface="Arial"/>
              </a:rPr>
              <a:t>τ</a:t>
            </a:r>
            <a:r>
              <a:rPr dirty="0" baseline="-10416" sz="1200" spc="-127" i="1">
                <a:latin typeface="Arial"/>
                <a:cs typeface="Arial"/>
              </a:rPr>
              <a:t> </a:t>
            </a:r>
            <a:r>
              <a:rPr dirty="0" sz="1100" spc="-5" i="1">
                <a:latin typeface="Arial"/>
                <a:cs typeface="Arial"/>
              </a:rPr>
              <a:t>k</a:t>
            </a:r>
            <a:r>
              <a:rPr dirty="0" baseline="-10416" sz="1200" spc="-7" i="1">
                <a:latin typeface="Arial"/>
                <a:cs typeface="Arial"/>
              </a:rPr>
              <a:t>y</a:t>
            </a:r>
            <a:r>
              <a:rPr dirty="0" baseline="-10416" sz="1200" spc="-135" i="1">
                <a:latin typeface="Arial"/>
                <a:cs typeface="Arial"/>
              </a:rPr>
              <a:t> </a:t>
            </a:r>
            <a:r>
              <a:rPr dirty="0" sz="1100" spc="-5" i="1">
                <a:latin typeface="Arial"/>
                <a:cs typeface="Arial"/>
              </a:rPr>
              <a:t>k</a:t>
            </a:r>
            <a:r>
              <a:rPr dirty="0" baseline="-10416" sz="1200" spc="-7" i="1">
                <a:latin typeface="Arial"/>
                <a:cs typeface="Arial"/>
              </a:rPr>
              <a:t>x</a:t>
            </a:r>
            <a:r>
              <a:rPr dirty="0" baseline="-10416" sz="1200" spc="300" i="1">
                <a:latin typeface="Arial"/>
                <a:cs typeface="Arial"/>
              </a:rPr>
              <a:t> </a:t>
            </a:r>
            <a:r>
              <a:rPr dirty="0" sz="1100" spc="-10"/>
              <a:t>and</a:t>
            </a:r>
            <a:r>
              <a:rPr dirty="0" sz="1100" spc="10"/>
              <a:t> </a:t>
            </a:r>
            <a:r>
              <a:rPr dirty="0" sz="1100" spc="-45">
                <a:latin typeface="Cambria"/>
                <a:cs typeface="Cambria"/>
              </a:rPr>
              <a:t>C</a:t>
            </a:r>
            <a:r>
              <a:rPr dirty="0" sz="1100" spc="125">
                <a:latin typeface="Cambria"/>
                <a:cs typeface="Cambria"/>
              </a:rPr>
              <a:t> </a:t>
            </a:r>
            <a:r>
              <a:rPr dirty="0" sz="1100" spc="25">
                <a:latin typeface="Cambria"/>
                <a:cs typeface="Cambria"/>
              </a:rPr>
              <a:t>≡</a:t>
            </a:r>
            <a:r>
              <a:rPr dirty="0" sz="1100" spc="60">
                <a:latin typeface="Cambria"/>
                <a:cs typeface="Cambria"/>
              </a:rPr>
              <a:t> </a:t>
            </a:r>
            <a:r>
              <a:rPr dirty="0" sz="1100" spc="-5" i="1">
                <a:latin typeface="Arial"/>
                <a:cs typeface="Arial"/>
              </a:rPr>
              <a:t>k</a:t>
            </a:r>
            <a:r>
              <a:rPr dirty="0" baseline="-10416" sz="1200" spc="-7" i="1">
                <a:latin typeface="Arial"/>
                <a:cs typeface="Arial"/>
              </a:rPr>
              <a:t>y</a:t>
            </a:r>
            <a:r>
              <a:rPr dirty="0" baseline="-10416" sz="1200" spc="-142" i="1">
                <a:latin typeface="Arial"/>
                <a:cs typeface="Arial"/>
              </a:rPr>
              <a:t> </a:t>
            </a:r>
            <a:r>
              <a:rPr dirty="0" sz="1100" spc="-10" i="1">
                <a:latin typeface="Arial"/>
                <a:cs typeface="Arial"/>
              </a:rPr>
              <a:t>v</a:t>
            </a:r>
            <a:r>
              <a:rPr dirty="0" baseline="-10416" sz="1200" spc="-15" i="1">
                <a:latin typeface="Arial"/>
                <a:cs typeface="Arial"/>
              </a:rPr>
              <a:t>x</a:t>
            </a:r>
            <a:r>
              <a:rPr dirty="0" baseline="-10416" sz="1200" spc="209" i="1">
                <a:latin typeface="Arial"/>
                <a:cs typeface="Arial"/>
              </a:rPr>
              <a:t> </a:t>
            </a:r>
            <a:r>
              <a:rPr dirty="0" sz="1100" spc="235">
                <a:latin typeface="Cambria"/>
                <a:cs typeface="Cambria"/>
              </a:rPr>
              <a:t>−</a:t>
            </a:r>
            <a:r>
              <a:rPr dirty="0" sz="1100" spc="5">
                <a:latin typeface="Cambria"/>
                <a:cs typeface="Cambria"/>
              </a:rPr>
              <a:t> </a:t>
            </a:r>
            <a:r>
              <a:rPr dirty="0" sz="1100" spc="-10" i="1">
                <a:latin typeface="Arial"/>
                <a:cs typeface="Arial"/>
              </a:rPr>
              <a:t>k</a:t>
            </a:r>
            <a:r>
              <a:rPr dirty="0" baseline="-10416" sz="1200" spc="-15" i="1">
                <a:latin typeface="Arial"/>
                <a:cs typeface="Arial"/>
              </a:rPr>
              <a:t>x</a:t>
            </a:r>
            <a:r>
              <a:rPr dirty="0" baseline="-10416" sz="1200" spc="-150" i="1">
                <a:latin typeface="Arial"/>
                <a:cs typeface="Arial"/>
              </a:rPr>
              <a:t> </a:t>
            </a:r>
            <a:r>
              <a:rPr dirty="0" sz="1100" spc="-10" i="1">
                <a:latin typeface="Arial"/>
                <a:cs typeface="Arial"/>
              </a:rPr>
              <a:t>v</a:t>
            </a:r>
            <a:r>
              <a:rPr dirty="0" baseline="-10416" sz="1200" spc="-15" i="1">
                <a:latin typeface="Arial"/>
                <a:cs typeface="Arial"/>
              </a:rPr>
              <a:t>y</a:t>
            </a:r>
            <a:r>
              <a:rPr dirty="0" baseline="-10416" sz="1200" spc="217" i="1">
                <a:latin typeface="Arial"/>
                <a:cs typeface="Arial"/>
              </a:rPr>
              <a:t> </a:t>
            </a:r>
            <a:r>
              <a:rPr dirty="0" sz="1100" spc="235">
                <a:latin typeface="Cambria"/>
                <a:cs typeface="Cambria"/>
              </a:rPr>
              <a:t>−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Tahoma"/>
                <a:cs typeface="Tahoma"/>
              </a:rPr>
              <a:t>(</a:t>
            </a:r>
            <a:r>
              <a:rPr dirty="0" sz="1100" spc="-5" i="1">
                <a:latin typeface="Arial"/>
                <a:cs typeface="Arial"/>
              </a:rPr>
              <a:t>R</a:t>
            </a:r>
            <a:r>
              <a:rPr dirty="0" baseline="-13888" sz="1200" spc="-7"/>
              <a:t>2</a:t>
            </a:r>
            <a:r>
              <a:rPr dirty="0" baseline="-13888" sz="1200" spc="112"/>
              <a:t> </a:t>
            </a:r>
            <a:r>
              <a:rPr dirty="0" sz="1100" spc="235">
                <a:latin typeface="Cambria"/>
                <a:cs typeface="Cambria"/>
              </a:rPr>
              <a:t>−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10" i="1">
                <a:latin typeface="Arial"/>
                <a:cs typeface="Arial"/>
              </a:rPr>
              <a:t>R</a:t>
            </a:r>
            <a:r>
              <a:rPr dirty="0" baseline="-13888" sz="1200" spc="-15"/>
              <a:t>1</a:t>
            </a:r>
            <a:r>
              <a:rPr dirty="0" sz="1100" spc="-10">
                <a:latin typeface="Tahoma"/>
                <a:cs typeface="Tahoma"/>
              </a:rPr>
              <a:t>)</a:t>
            </a:r>
            <a:r>
              <a:rPr dirty="0" sz="1100" spc="-10" i="1">
                <a:latin typeface="Arial"/>
                <a:cs typeface="Arial"/>
              </a:rPr>
              <a:t>ϱ</a:t>
            </a:r>
            <a:r>
              <a:rPr dirty="0" sz="1100" spc="-10"/>
              <a:t>.</a:t>
            </a:r>
            <a:endParaRPr sz="1100">
              <a:latin typeface="Arial"/>
              <a:cs typeface="Arial"/>
            </a:endParaRPr>
          </a:p>
          <a:p>
            <a:pPr marL="38100" marR="30480">
              <a:lnSpc>
                <a:spcPct val="102600"/>
              </a:lnSpc>
              <a:spcBef>
                <a:spcPts val="565"/>
              </a:spcBef>
            </a:pPr>
            <a:r>
              <a:rPr dirty="0" spc="-30"/>
              <a:t>Taking</a:t>
            </a:r>
            <a:r>
              <a:rPr dirty="0" spc="10"/>
              <a:t> </a:t>
            </a:r>
            <a:r>
              <a:rPr dirty="0" spc="-10"/>
              <a:t>one</a:t>
            </a:r>
            <a:r>
              <a:rPr dirty="0" spc="10"/>
              <a:t> </a:t>
            </a:r>
            <a:r>
              <a:rPr dirty="0" spc="-10"/>
              <a:t>more</a:t>
            </a:r>
            <a:r>
              <a:rPr dirty="0" spc="10"/>
              <a:t> </a:t>
            </a:r>
            <a:r>
              <a:rPr dirty="0" spc="-10"/>
              <a:t>time</a:t>
            </a:r>
            <a:r>
              <a:rPr dirty="0" spc="15"/>
              <a:t> </a:t>
            </a:r>
            <a:r>
              <a:rPr dirty="0" spc="-10"/>
              <a:t>derivative</a:t>
            </a:r>
            <a:r>
              <a:rPr dirty="0" spc="10"/>
              <a:t> </a:t>
            </a:r>
            <a:r>
              <a:rPr dirty="0" spc="-5"/>
              <a:t>of</a:t>
            </a:r>
            <a:r>
              <a:rPr dirty="0" spc="10"/>
              <a:t> </a:t>
            </a:r>
            <a:r>
              <a:rPr dirty="0" spc="-5"/>
              <a:t>the</a:t>
            </a:r>
            <a:r>
              <a:rPr dirty="0" spc="10"/>
              <a:t> </a:t>
            </a:r>
            <a:r>
              <a:rPr dirty="0" spc="-20"/>
              <a:t>wavevector</a:t>
            </a:r>
            <a:r>
              <a:rPr dirty="0" spc="15"/>
              <a:t> </a:t>
            </a:r>
            <a:r>
              <a:rPr dirty="0" spc="-10"/>
              <a:t>equations, </a:t>
            </a:r>
            <a:r>
              <a:rPr dirty="0" spc="-280"/>
              <a:t> </a:t>
            </a:r>
            <a:r>
              <a:rPr dirty="0" spc="-10"/>
              <a:t>leads</a:t>
            </a:r>
            <a:r>
              <a:rPr dirty="0" spc="5"/>
              <a:t> </a:t>
            </a:r>
            <a:r>
              <a:rPr dirty="0" spc="-5"/>
              <a:t>to: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812239" y="2088831"/>
            <a:ext cx="9525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5" i="1">
                <a:latin typeface="Arial"/>
                <a:cs typeface="Arial"/>
              </a:rPr>
              <a:t>k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81517" y="2146933"/>
            <a:ext cx="7620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-5" i="1">
                <a:latin typeface="Arial"/>
                <a:cs typeface="Arial"/>
              </a:rPr>
              <a:t>x</a:t>
            </a:r>
            <a:endParaRPr sz="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86534" y="2260903"/>
            <a:ext cx="19621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dirty="0" sz="1100" spc="-5" i="1">
                <a:latin typeface="Arial"/>
                <a:cs typeface="Arial"/>
              </a:rPr>
              <a:t>k</a:t>
            </a:r>
            <a:r>
              <a:rPr dirty="0" baseline="-10416" sz="1200" spc="-7" i="1">
                <a:latin typeface="Arial"/>
                <a:cs typeface="Arial"/>
              </a:rPr>
              <a:t>y</a:t>
            </a:r>
            <a:endParaRPr baseline="-10416"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52180" y="2045778"/>
            <a:ext cx="165735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-5">
                <a:latin typeface="Cambria Math"/>
                <a:cs typeface="Cambria Math"/>
              </a:rPr>
              <a:t>(</a:t>
            </a:r>
            <a:r>
              <a:rPr dirty="0" sz="800" spc="-5">
                <a:latin typeface="Microsoft Sans Serif"/>
                <a:cs typeface="Microsoft Sans Serif"/>
              </a:rPr>
              <a:t>2</a:t>
            </a:r>
            <a:r>
              <a:rPr dirty="0" sz="800" spc="-5">
                <a:latin typeface="Cambria Math"/>
                <a:cs typeface="Cambria Math"/>
              </a:rPr>
              <a:t>)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36914" y="2175089"/>
            <a:ext cx="25654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45">
                <a:latin typeface="Tahoma"/>
                <a:cs typeface="Tahoma"/>
              </a:rPr>
              <a:t>=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10">
                <a:latin typeface="Tahoma"/>
                <a:cs typeface="Tahoma"/>
              </a:rPr>
              <a:t>Λ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67825" y="2155214"/>
            <a:ext cx="81915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-5">
                <a:latin typeface="Microsoft Sans Serif"/>
                <a:cs typeface="Microsoft Sans Serif"/>
              </a:rPr>
              <a:t>2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57729" y="2088831"/>
            <a:ext cx="9525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5" i="1">
                <a:latin typeface="Arial"/>
                <a:cs typeface="Arial"/>
              </a:rPr>
              <a:t>k</a:t>
            </a:r>
            <a:endParaRPr sz="11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27007" y="2146933"/>
            <a:ext cx="7620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-5" i="1">
                <a:latin typeface="Arial"/>
                <a:cs typeface="Arial"/>
              </a:rPr>
              <a:t>x</a:t>
            </a:r>
            <a:endParaRPr sz="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32024" y="2260903"/>
            <a:ext cx="19621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dirty="0" sz="1100" spc="-5" i="1">
                <a:latin typeface="Arial"/>
                <a:cs typeface="Arial"/>
              </a:rPr>
              <a:t>k</a:t>
            </a:r>
            <a:r>
              <a:rPr dirty="0" baseline="-10416" sz="1200" spc="-7" i="1">
                <a:latin typeface="Arial"/>
                <a:cs typeface="Arial"/>
              </a:rPr>
              <a:t>y</a:t>
            </a:r>
            <a:endParaRPr baseline="-10416"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08023" y="1979738"/>
            <a:ext cx="1215390" cy="191770"/>
          </a:xfrm>
          <a:prstGeom prst="rect">
            <a:avLst/>
          </a:prstGeom>
        </p:spPr>
        <p:txBody>
          <a:bodyPr wrap="square" lIns="0" tIns="151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90"/>
              </a:spcBef>
              <a:tabLst>
                <a:tab pos="252729" algn="l"/>
                <a:tab pos="857885" algn="l"/>
                <a:tab pos="1097915" algn="l"/>
              </a:tabLst>
            </a:pPr>
            <a:r>
              <a:rPr dirty="0" sz="1100" spc="470">
                <a:latin typeface="Lucida Sans Unicode"/>
                <a:cs typeface="Lucida Sans Unicode"/>
              </a:rPr>
              <a:t> </a:t>
            </a:r>
            <a:r>
              <a:rPr dirty="0" sz="1100" spc="470">
                <a:latin typeface="Lucida Sans Unicode"/>
                <a:cs typeface="Lucida Sans Unicode"/>
              </a:rPr>
              <a:t>	</a:t>
            </a:r>
            <a:r>
              <a:rPr dirty="0" sz="1100" spc="470">
                <a:latin typeface="Lucida Sans Unicode"/>
                <a:cs typeface="Lucida Sans Unicode"/>
              </a:rPr>
              <a:t> </a:t>
            </a:r>
            <a:r>
              <a:rPr dirty="0" sz="1100" spc="470">
                <a:latin typeface="Lucida Sans Unicode"/>
                <a:cs typeface="Lucida Sans Unicode"/>
              </a:rPr>
              <a:t>	</a:t>
            </a:r>
            <a:r>
              <a:rPr dirty="0" sz="1100" spc="470">
                <a:latin typeface="Lucida Sans Unicode"/>
                <a:cs typeface="Lucida Sans Unicode"/>
              </a:rPr>
              <a:t> </a:t>
            </a:r>
            <a:r>
              <a:rPr dirty="0" sz="1100" spc="470">
                <a:latin typeface="Lucida Sans Unicode"/>
                <a:cs typeface="Lucida Sans Unicode"/>
              </a:rPr>
              <a:t>	</a:t>
            </a:r>
            <a:r>
              <a:rPr dirty="0" sz="1100" spc="470">
                <a:latin typeface="Lucida Sans Unicode"/>
                <a:cs typeface="Lucida Sans Unicode"/>
              </a:rPr>
              <a:t> 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066006" y="2175089"/>
            <a:ext cx="19494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5">
                <a:latin typeface="Microsoft Sans Serif"/>
                <a:cs typeface="Microsoft Sans Serif"/>
              </a:rPr>
              <a:t>(8)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21906" y="2529013"/>
            <a:ext cx="147637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dirty="0" sz="1100" spc="-10">
                <a:latin typeface="Microsoft Sans Serif"/>
                <a:cs typeface="Microsoft Sans Serif"/>
              </a:rPr>
              <a:t>where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10">
                <a:latin typeface="Tahoma"/>
                <a:cs typeface="Tahoma"/>
              </a:rPr>
              <a:t>Λ</a:t>
            </a:r>
            <a:r>
              <a:rPr dirty="0" baseline="27777" sz="1200" spc="-7">
                <a:latin typeface="Microsoft Sans Serif"/>
                <a:cs typeface="Microsoft Sans Serif"/>
              </a:rPr>
              <a:t>2</a:t>
            </a:r>
            <a:r>
              <a:rPr dirty="0" baseline="27777" sz="1200">
                <a:latin typeface="Microsoft Sans Serif"/>
                <a:cs typeface="Microsoft Sans Serif"/>
              </a:rPr>
              <a:t> </a:t>
            </a:r>
            <a:r>
              <a:rPr dirty="0" baseline="27777" sz="1200" spc="-112">
                <a:latin typeface="Microsoft Sans Serif"/>
                <a:cs typeface="Microsoft Sans Serif"/>
              </a:rPr>
              <a:t> </a:t>
            </a:r>
            <a:r>
              <a:rPr dirty="0" sz="1100" spc="25">
                <a:latin typeface="Cambria"/>
                <a:cs typeface="Cambria"/>
              </a:rPr>
              <a:t>≡</a:t>
            </a:r>
            <a:r>
              <a:rPr dirty="0" sz="1100" spc="60">
                <a:latin typeface="Cambria"/>
                <a:cs typeface="Cambria"/>
              </a:rPr>
              <a:t> </a:t>
            </a:r>
            <a:r>
              <a:rPr dirty="0" sz="1100" spc="-45" i="1">
                <a:latin typeface="Arial"/>
                <a:cs typeface="Arial"/>
              </a:rPr>
              <a:t>ϵ</a:t>
            </a:r>
            <a:r>
              <a:rPr dirty="0" baseline="27777" sz="1200" spc="-7">
                <a:latin typeface="Microsoft Sans Serif"/>
                <a:cs typeface="Microsoft Sans Serif"/>
              </a:rPr>
              <a:t>2</a:t>
            </a:r>
            <a:r>
              <a:rPr dirty="0" baseline="27777" sz="1200" spc="112">
                <a:latin typeface="Microsoft Sans Serif"/>
                <a:cs typeface="Microsoft Sans Serif"/>
              </a:rPr>
              <a:t> </a:t>
            </a:r>
            <a:r>
              <a:rPr dirty="0" sz="1100" spc="45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Arial"/>
                <a:cs typeface="Arial"/>
              </a:rPr>
              <a:t>R</a:t>
            </a:r>
            <a:r>
              <a:rPr dirty="0" baseline="-13888" sz="1200" spc="60">
                <a:latin typeface="Microsoft Sans Serif"/>
                <a:cs typeface="Microsoft Sans Serif"/>
              </a:rPr>
              <a:t>1</a:t>
            </a:r>
            <a:r>
              <a:rPr dirty="0" sz="1100" spc="-10" i="1">
                <a:latin typeface="Arial"/>
                <a:cs typeface="Arial"/>
              </a:rPr>
              <a:t>R</a:t>
            </a:r>
            <a:r>
              <a:rPr dirty="0" baseline="-13888" sz="1200" spc="60">
                <a:latin typeface="Microsoft Sans Serif"/>
                <a:cs typeface="Microsoft Sans Serif"/>
              </a:rPr>
              <a:t>2</a:t>
            </a:r>
            <a:r>
              <a:rPr dirty="0" sz="1100" spc="-5">
                <a:latin typeface="Microsoft Sans Serif"/>
                <a:cs typeface="Microsoft Sans Serif"/>
              </a:rPr>
              <a:t>.</a:t>
            </a:r>
            <a:endParaRPr sz="1100">
              <a:latin typeface="Microsoft Sans Serif"/>
              <a:cs typeface="Microsoft Sans Serif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0" y="3183495"/>
            <a:ext cx="4608195" cy="273050"/>
            <a:chOff x="0" y="3183495"/>
            <a:chExt cx="4608195" cy="273050"/>
          </a:xfrm>
        </p:grpSpPr>
        <p:sp>
          <p:nvSpPr>
            <p:cNvPr id="17" name="object 17"/>
            <p:cNvSpPr/>
            <p:nvPr/>
          </p:nvSpPr>
          <p:spPr>
            <a:xfrm>
              <a:off x="0" y="3258007"/>
              <a:ext cx="4608195" cy="198120"/>
            </a:xfrm>
            <a:custGeom>
              <a:avLst/>
              <a:gdLst/>
              <a:ahLst/>
              <a:cxnLst/>
              <a:rect l="l" t="t" r="r" b="b"/>
              <a:pathLst>
                <a:path w="4608195" h="198120">
                  <a:moveTo>
                    <a:pt x="4608004" y="0"/>
                  </a:moveTo>
                  <a:lnTo>
                    <a:pt x="0" y="0"/>
                  </a:lnTo>
                  <a:lnTo>
                    <a:pt x="0" y="197992"/>
                  </a:lnTo>
                  <a:lnTo>
                    <a:pt x="4608004" y="197992"/>
                  </a:lnTo>
                  <a:lnTo>
                    <a:pt x="4608004" y="0"/>
                  </a:lnTo>
                  <a:close/>
                </a:path>
              </a:pathLst>
            </a:custGeom>
            <a:solidFill>
              <a:srgbClr val="1C8CA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8" name="object 1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13073" y="3183495"/>
              <a:ext cx="611999" cy="218504"/>
            </a:xfrm>
            <a:prstGeom prst="rect">
              <a:avLst/>
            </a:prstGeom>
          </p:spPr>
        </p:pic>
      </p:grpSp>
      <p:sp>
        <p:nvSpPr>
          <p:cNvPr id="19" name="object 1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698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55"/>
              </a:spcBef>
            </a:pPr>
            <a:r>
              <a:rPr dirty="0" spc="-5"/>
              <a:t>8</a:t>
            </a:r>
            <a:r>
              <a:rPr dirty="0" spc="-5"/>
              <a:t>/14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952886" y="3280778"/>
            <a:ext cx="2734310" cy="166370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Langmuir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modes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in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kinematically</a:t>
            </a:r>
            <a:r>
              <a:rPr dirty="0" sz="900" spc="1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complex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shear</a:t>
            </a:r>
            <a:r>
              <a:rPr dirty="0" sz="900" spc="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900" spc="-10">
                <a:solidFill>
                  <a:srgbClr val="FFFFFF"/>
                </a:solidFill>
                <a:latin typeface="Microsoft Sans Serif"/>
                <a:cs typeface="Microsoft Sans Serif"/>
                <a:hlinkClick r:id="rId3" action="ppaction://hlinksldjump"/>
              </a:rPr>
              <a:t>flows</a:t>
            </a:r>
            <a:endParaRPr sz="9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ransition spd="fast">
    <p:cut thruBlk="0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  Ketevan Arabuli [4mm] Supervisor: Prof. Stefaan Poedts  Co-supervisor: Prof. Andria Rogava</dc:creator>
  <dc:title>On the Asymptotic Persistence of Langmuir Modes in Kinematically Complex Plasma Flows</dc:title>
  <dcterms:created xsi:type="dcterms:W3CDTF">2024-08-09T20:38:04Z</dcterms:created>
  <dcterms:modified xsi:type="dcterms:W3CDTF">2024-08-09T20:38:04Z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2024-08-09T00:00:00Z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2024-08-09T00:00:00Z</vt:filetime>
  </property>
</Properties>
</file>