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80" r:id="rId1"/>
  </p:sldMasterIdLst>
  <p:notesMasterIdLst>
    <p:notesMasterId r:id="rId18"/>
  </p:notesMasterIdLst>
  <p:sldIdLst>
    <p:sldId id="256" r:id="rId2"/>
    <p:sldId id="258" r:id="rId3"/>
    <p:sldId id="260" r:id="rId4"/>
    <p:sldId id="261" r:id="rId5"/>
    <p:sldId id="320" r:id="rId6"/>
    <p:sldId id="311" r:id="rId7"/>
    <p:sldId id="264" r:id="rId8"/>
    <p:sldId id="312" r:id="rId9"/>
    <p:sldId id="317" r:id="rId10"/>
    <p:sldId id="313" r:id="rId11"/>
    <p:sldId id="314" r:id="rId12"/>
    <p:sldId id="315" r:id="rId13"/>
    <p:sldId id="319" r:id="rId14"/>
    <p:sldId id="316" r:id="rId15"/>
    <p:sldId id="318" r:id="rId16"/>
    <p:sldId id="290" r:id="rId17"/>
  </p:sldIdLst>
  <p:sldSz cx="9144000" cy="5143500" type="screen16x9"/>
  <p:notesSz cx="6858000" cy="9144000"/>
  <p:embeddedFontLst>
    <p:embeddedFont>
      <p:font typeface="Albert Sans" pitchFamily="2" charset="77"/>
      <p:regular r:id="rId19"/>
      <p:bold r:id="rId20"/>
      <p:italic r:id="rId21"/>
      <p:boldItalic r:id="rId22"/>
    </p:embeddedFont>
    <p:embeddedFont>
      <p:font typeface="Alexandria Medium" pitchFamily="2" charset="-78"/>
      <p:regular r:id="rId23"/>
      <p:bold r:id="rId24"/>
    </p:embeddedFont>
    <p:embeddedFont>
      <p:font typeface="Cambria Math" panose="02040503050406030204" pitchFamily="18" charset="0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A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4A5D5C4-53DC-48B9-AF8C-CF8E750A0C81}">
  <a:tblStyle styleId="{04A5D5C4-53DC-48B9-AF8C-CF8E750A0C8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FC40327-706A-42C2-9CBF-D22F4A750C1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94"/>
    <p:restoredTop sz="94620"/>
  </p:normalViewPr>
  <p:slideViewPr>
    <p:cSldViewPr snapToGrid="0">
      <p:cViewPr varScale="1">
        <p:scale>
          <a:sx n="137" d="100"/>
          <a:sy n="137" d="100"/>
        </p:scale>
        <p:origin x="8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558abb5fb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558abb5fb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553b51d4ff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2553b51d4ff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558abb5fb3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2558abb5fb3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5685abcfc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25685abcfc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558abb5fb3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2558abb5fb3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9034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5703cb3a7b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25703cb3a7b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5165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g2572bee519d_0_8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9" name="Google Shape;639;g2572bee519d_0_8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3120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A1uf1Q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 l="-55210" t="50562" r="55209" b="-6811"/>
          <a:stretch/>
        </p:blipFill>
        <p:spPr>
          <a:xfrm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 l="-19689" t="41478" r="19690" b="2272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711750" y="1958600"/>
            <a:ext cx="4280100" cy="26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572000" y="535000"/>
            <a:ext cx="3860400" cy="38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bg>
      <p:bgPr>
        <a:solidFill>
          <a:schemeClr val="lt1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30"/>
          <p:cNvPicPr preferRelativeResize="0"/>
          <p:nvPr/>
        </p:nvPicPr>
        <p:blipFill rotWithShape="1">
          <a:blip r:embed="rId2">
            <a:alphaModFix/>
          </a:blip>
          <a:srcRect l="-6643" t="13471" r="27548" b="-35825"/>
          <a:stretch/>
        </p:blipFill>
        <p:spPr>
          <a:xfrm flipH="1">
            <a:off x="-10680" y="-2437"/>
            <a:ext cx="332129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30"/>
          <p:cNvPicPr preferRelativeResize="0"/>
          <p:nvPr/>
        </p:nvPicPr>
        <p:blipFill rotWithShape="1">
          <a:blip r:embed="rId2">
            <a:alphaModFix/>
          </a:blip>
          <a:srcRect l="-235242" t="44962" r="44460" b="-108521"/>
          <a:stretch/>
        </p:blipFill>
        <p:spPr>
          <a:xfrm rot="10800000" flipH="1">
            <a:off x="-10680" y="-2437"/>
            <a:ext cx="9144080" cy="514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bg>
      <p:bgPr>
        <a:solidFill>
          <a:schemeClr val="lt1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31"/>
          <p:cNvPicPr preferRelativeResize="0"/>
          <p:nvPr/>
        </p:nvPicPr>
        <p:blipFill rotWithShape="1">
          <a:blip r:embed="rId2">
            <a:alphaModFix/>
          </a:blip>
          <a:srcRect l="-55210" t="50562" r="55209" b="-6811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1"/>
          <p:cNvPicPr preferRelativeResize="0"/>
          <p:nvPr/>
        </p:nvPicPr>
        <p:blipFill rotWithShape="1">
          <a:blip r:embed="rId2">
            <a:alphaModFix/>
          </a:blip>
          <a:srcRect l="-55210" t="50562" r="55209" b="-6811"/>
          <a:stretch/>
        </p:blipFill>
        <p:spPr>
          <a:xfrm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bg>
      <p:bgPr>
        <a:solidFill>
          <a:schemeClr val="lt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9"/>
          <p:cNvPicPr preferRelativeResize="0"/>
          <p:nvPr/>
        </p:nvPicPr>
        <p:blipFill rotWithShape="1">
          <a:blip r:embed="rId2">
            <a:alphaModFix/>
          </a:blip>
          <a:srcRect l="-50000" t="49600" r="50000" b="-5849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9"/>
          <p:cNvSpPr txBox="1">
            <a:spLocks noGrp="1"/>
          </p:cNvSpPr>
          <p:nvPr>
            <p:ph type="subTitle" idx="1"/>
          </p:nvPr>
        </p:nvSpPr>
        <p:spPr>
          <a:xfrm>
            <a:off x="715100" y="2046500"/>
            <a:ext cx="5930100" cy="7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subTitle" idx="2"/>
          </p:nvPr>
        </p:nvSpPr>
        <p:spPr>
          <a:xfrm>
            <a:off x="715100" y="3299000"/>
            <a:ext cx="5930100" cy="7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subTitle" idx="3"/>
          </p:nvPr>
        </p:nvSpPr>
        <p:spPr>
          <a:xfrm>
            <a:off x="715100" y="1666700"/>
            <a:ext cx="5930100" cy="456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subTitle" idx="4"/>
          </p:nvPr>
        </p:nvSpPr>
        <p:spPr>
          <a:xfrm>
            <a:off x="715100" y="2919200"/>
            <a:ext cx="5930100" cy="456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893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lt1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9"/>
          <p:cNvPicPr preferRelativeResize="0"/>
          <p:nvPr/>
        </p:nvPicPr>
        <p:blipFill rotWithShape="1">
          <a:blip r:embed="rId2">
            <a:alphaModFix/>
          </a:blip>
          <a:srcRect l="-55210" t="50562" r="55209" b="-6811"/>
          <a:stretch/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9"/>
          <p:cNvPicPr preferRelativeResize="0"/>
          <p:nvPr/>
        </p:nvPicPr>
        <p:blipFill rotWithShape="1">
          <a:blip r:embed="rId2">
            <a:alphaModFix/>
          </a:blip>
          <a:srcRect l="-55210" t="50562" r="55209" b="-6811"/>
          <a:stretch/>
        </p:blipFill>
        <p:spPr>
          <a:xfrm rot="10800000"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9"/>
          <p:cNvSpPr txBox="1">
            <a:spLocks noGrp="1"/>
          </p:cNvSpPr>
          <p:nvPr>
            <p:ph type="ctrTitle"/>
          </p:nvPr>
        </p:nvSpPr>
        <p:spPr>
          <a:xfrm>
            <a:off x="715100" y="3330625"/>
            <a:ext cx="3856800" cy="12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72" name="Google Shape;172;p29"/>
          <p:cNvSpPr txBox="1">
            <a:spLocks noGrp="1"/>
          </p:cNvSpPr>
          <p:nvPr>
            <p:ph type="subTitle" idx="1"/>
          </p:nvPr>
        </p:nvSpPr>
        <p:spPr>
          <a:xfrm>
            <a:off x="4571900" y="535000"/>
            <a:ext cx="2683800" cy="115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73" name="Google Shape;173;p29"/>
          <p:cNvSpPr txBox="1"/>
          <p:nvPr/>
        </p:nvSpPr>
        <p:spPr>
          <a:xfrm>
            <a:off x="4571863" y="2278000"/>
            <a:ext cx="2683800" cy="4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CREDITS: This presentation template was created by </a:t>
            </a:r>
            <a:r>
              <a:rPr lang="en" sz="900" b="1">
                <a:solidFill>
                  <a:schemeClr val="dk1"/>
                </a:solidFill>
                <a:uFill>
                  <a:noFill/>
                </a:uFill>
                <a:latin typeface="Albert Sans"/>
                <a:ea typeface="Albert Sans"/>
                <a:cs typeface="Albert Sans"/>
                <a:sym typeface="Albert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9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, and includes icons by </a:t>
            </a:r>
            <a:r>
              <a:rPr lang="en" sz="900" b="1">
                <a:solidFill>
                  <a:schemeClr val="dk1"/>
                </a:solidFill>
                <a:uFill>
                  <a:noFill/>
                </a:uFill>
                <a:latin typeface="Albert Sans"/>
                <a:ea typeface="Albert Sans"/>
                <a:cs typeface="Albert Sans"/>
                <a:sym typeface="Albert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900" b="1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 </a:t>
            </a:r>
            <a:r>
              <a:rPr lang="en" sz="9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and infographics &amp; images by </a:t>
            </a:r>
            <a:r>
              <a:rPr lang="en" sz="900" b="1">
                <a:solidFill>
                  <a:schemeClr val="dk1"/>
                </a:solidFill>
                <a:uFill>
                  <a:noFill/>
                </a:uFill>
                <a:latin typeface="Albert Sans"/>
                <a:ea typeface="Albert Sans"/>
                <a:cs typeface="Albert Sans"/>
                <a:sym typeface="Albert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900" b="1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</p:spTree>
    <p:extLst>
      <p:ext uri="{BB962C8B-B14F-4D97-AF65-F5344CB8AC3E}">
        <p14:creationId xmlns:p14="http://schemas.microsoft.com/office/powerpoint/2010/main" val="284538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3"/>
          <p:cNvPicPr preferRelativeResize="0"/>
          <p:nvPr/>
        </p:nvPicPr>
        <p:blipFill rotWithShape="1">
          <a:blip r:embed="rId2">
            <a:alphaModFix/>
          </a:blip>
          <a:srcRect l="-55210" t="50562" r="55209" b="-6811"/>
          <a:stretch/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3"/>
          <p:cNvPicPr preferRelativeResize="0"/>
          <p:nvPr/>
        </p:nvPicPr>
        <p:blipFill rotWithShape="1">
          <a:blip r:embed="rId3">
            <a:alphaModFix/>
          </a:blip>
          <a:srcRect l="36283" t="30" r="-6" b="-40"/>
          <a:stretch/>
        </p:blipFill>
        <p:spPr>
          <a:xfrm rot="10800000">
            <a:off x="5864950" y="-3275"/>
            <a:ext cx="3279050" cy="51467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715100" y="3328050"/>
            <a:ext cx="7708800" cy="125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715100" y="2074250"/>
            <a:ext cx="7708800" cy="125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7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4572000" y="535000"/>
            <a:ext cx="3856800" cy="38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lt1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9"/>
          <p:cNvPicPr preferRelativeResize="0"/>
          <p:nvPr/>
        </p:nvPicPr>
        <p:blipFill rotWithShape="1">
          <a:blip r:embed="rId2">
            <a:alphaModFix/>
          </a:blip>
          <a:srcRect l="7043" t="47434" r="-48486" b="-26994"/>
          <a:stretch/>
        </p:blipFill>
        <p:spPr>
          <a:xfrm rot="10800000" flipH="1">
            <a:off x="-12" y="-2285"/>
            <a:ext cx="9144000" cy="514807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5925300" cy="12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4572000" y="3358100"/>
            <a:ext cx="3856800" cy="12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2">
            <a:alphaModFix/>
          </a:blip>
          <a:srcRect l="-235242" t="44962" r="44460" b="-108521"/>
          <a:stretch/>
        </p:blipFill>
        <p:spPr>
          <a:xfrm rot="10800000">
            <a:off x="-10150" y="0"/>
            <a:ext cx="9154150" cy="514837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>
            <a:spLocks noGrp="1"/>
          </p:cNvSpPr>
          <p:nvPr>
            <p:ph type="title" hasCustomPrompt="1"/>
          </p:nvPr>
        </p:nvSpPr>
        <p:spPr>
          <a:xfrm>
            <a:off x="1070650" y="1367325"/>
            <a:ext cx="538500" cy="736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1609075" y="1367325"/>
            <a:ext cx="2607300" cy="736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title" idx="2"/>
          </p:nvPr>
        </p:nvSpPr>
        <p:spPr>
          <a:xfrm>
            <a:off x="715100" y="535000"/>
            <a:ext cx="7713900" cy="54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title" idx="3" hasCustomPrompt="1"/>
          </p:nvPr>
        </p:nvSpPr>
        <p:spPr>
          <a:xfrm>
            <a:off x="1070650" y="2103525"/>
            <a:ext cx="538500" cy="736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4"/>
          </p:nvPr>
        </p:nvSpPr>
        <p:spPr>
          <a:xfrm>
            <a:off x="1609075" y="2103524"/>
            <a:ext cx="2607300" cy="736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 idx="5" hasCustomPrompt="1"/>
          </p:nvPr>
        </p:nvSpPr>
        <p:spPr>
          <a:xfrm>
            <a:off x="1070650" y="2839750"/>
            <a:ext cx="538500" cy="736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6"/>
          </p:nvPr>
        </p:nvSpPr>
        <p:spPr>
          <a:xfrm>
            <a:off x="1609075" y="2839748"/>
            <a:ext cx="2607300" cy="736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 idx="7" hasCustomPrompt="1"/>
          </p:nvPr>
        </p:nvSpPr>
        <p:spPr>
          <a:xfrm>
            <a:off x="1070650" y="3575950"/>
            <a:ext cx="538500" cy="736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8"/>
          </p:nvPr>
        </p:nvSpPr>
        <p:spPr>
          <a:xfrm>
            <a:off x="1609075" y="3575948"/>
            <a:ext cx="2607300" cy="736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 idx="9" hasCustomPrompt="1"/>
          </p:nvPr>
        </p:nvSpPr>
        <p:spPr>
          <a:xfrm>
            <a:off x="4927449" y="1367325"/>
            <a:ext cx="538500" cy="736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3"/>
          </p:nvPr>
        </p:nvSpPr>
        <p:spPr>
          <a:xfrm>
            <a:off x="5465950" y="1367325"/>
            <a:ext cx="2607300" cy="736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14" hasCustomPrompt="1"/>
          </p:nvPr>
        </p:nvSpPr>
        <p:spPr>
          <a:xfrm>
            <a:off x="4927449" y="2103522"/>
            <a:ext cx="538500" cy="736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5"/>
          </p:nvPr>
        </p:nvSpPr>
        <p:spPr>
          <a:xfrm>
            <a:off x="5465950" y="2103519"/>
            <a:ext cx="2607300" cy="736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title" idx="16" hasCustomPrompt="1"/>
          </p:nvPr>
        </p:nvSpPr>
        <p:spPr>
          <a:xfrm>
            <a:off x="4927449" y="2839728"/>
            <a:ext cx="538500" cy="736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17"/>
          </p:nvPr>
        </p:nvSpPr>
        <p:spPr>
          <a:xfrm>
            <a:off x="5465950" y="2839721"/>
            <a:ext cx="2607300" cy="736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title" idx="18" hasCustomPrompt="1"/>
          </p:nvPr>
        </p:nvSpPr>
        <p:spPr>
          <a:xfrm>
            <a:off x="4927449" y="3575925"/>
            <a:ext cx="538500" cy="736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19"/>
          </p:nvPr>
        </p:nvSpPr>
        <p:spPr>
          <a:xfrm>
            <a:off x="5465950" y="3575916"/>
            <a:ext cx="2607300" cy="736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2_1_1"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8"/>
          <p:cNvPicPr preferRelativeResize="0"/>
          <p:nvPr/>
        </p:nvPicPr>
        <p:blipFill rotWithShape="1">
          <a:blip r:embed="rId2">
            <a:alphaModFix/>
          </a:blip>
          <a:srcRect l="-55210" t="50562" r="55209" b="-6811"/>
          <a:stretch/>
        </p:blipFill>
        <p:spPr>
          <a:xfrm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1545472" y="1931850"/>
            <a:ext cx="3704400" cy="54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body" idx="1"/>
          </p:nvPr>
        </p:nvSpPr>
        <p:spPr>
          <a:xfrm>
            <a:off x="1545472" y="2480550"/>
            <a:ext cx="3704400" cy="731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bg>
      <p:bgPr>
        <a:solidFill>
          <a:schemeClr val="lt1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0"/>
          <p:cNvPicPr preferRelativeResize="0"/>
          <p:nvPr/>
        </p:nvPicPr>
        <p:blipFill rotWithShape="1">
          <a:blip r:embed="rId2">
            <a:alphaModFix/>
          </a:blip>
          <a:srcRect l="-235242" t="44962" r="44460" b="-108521"/>
          <a:stretch/>
        </p:blipFill>
        <p:spPr>
          <a:xfrm rot="10800000">
            <a:off x="-10150" y="0"/>
            <a:ext cx="9154150" cy="514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0"/>
          <p:cNvPicPr preferRelativeResize="0"/>
          <p:nvPr/>
        </p:nvPicPr>
        <p:blipFill rotWithShape="1">
          <a:blip r:embed="rId2">
            <a:alphaModFix/>
          </a:blip>
          <a:srcRect l="-235242" t="44962" r="44460" b="-108521"/>
          <a:stretch/>
        </p:blipFill>
        <p:spPr>
          <a:xfrm rot="10800000" flipH="1">
            <a:off x="-4572" y="-2437"/>
            <a:ext cx="9153145" cy="514837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0"/>
          <p:cNvSpPr txBox="1">
            <a:spLocks noGrp="1"/>
          </p:cNvSpPr>
          <p:nvPr>
            <p:ph type="subTitle" idx="1"/>
          </p:nvPr>
        </p:nvSpPr>
        <p:spPr>
          <a:xfrm>
            <a:off x="715100" y="2328775"/>
            <a:ext cx="2131800" cy="145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subTitle" idx="2"/>
          </p:nvPr>
        </p:nvSpPr>
        <p:spPr>
          <a:xfrm>
            <a:off x="715100" y="1666700"/>
            <a:ext cx="2131800" cy="73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subTitle" idx="3"/>
          </p:nvPr>
        </p:nvSpPr>
        <p:spPr>
          <a:xfrm>
            <a:off x="3506100" y="2328775"/>
            <a:ext cx="2131800" cy="145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subTitle" idx="4"/>
          </p:nvPr>
        </p:nvSpPr>
        <p:spPr>
          <a:xfrm>
            <a:off x="3506099" y="1666700"/>
            <a:ext cx="2131800" cy="73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subTitle" idx="5"/>
          </p:nvPr>
        </p:nvSpPr>
        <p:spPr>
          <a:xfrm>
            <a:off x="6297202" y="2328775"/>
            <a:ext cx="2131800" cy="145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0"/>
          <p:cNvSpPr txBox="1">
            <a:spLocks noGrp="1"/>
          </p:cNvSpPr>
          <p:nvPr>
            <p:ph type="subTitle" idx="6"/>
          </p:nvPr>
        </p:nvSpPr>
        <p:spPr>
          <a:xfrm>
            <a:off x="6297200" y="1666700"/>
            <a:ext cx="2131800" cy="73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_1">
    <p:bg>
      <p:bgPr>
        <a:solidFill>
          <a:schemeClr val="l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7"/>
          <p:cNvPicPr preferRelativeResize="0"/>
          <p:nvPr/>
        </p:nvPicPr>
        <p:blipFill rotWithShape="1">
          <a:blip r:embed="rId2">
            <a:alphaModFix/>
          </a:blip>
          <a:srcRect l="-235242" t="44962" r="44460" b="-108521"/>
          <a:stretch/>
        </p:blipFill>
        <p:spPr>
          <a:xfrm rot="10800000">
            <a:off x="-10150" y="0"/>
            <a:ext cx="9154150" cy="514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7"/>
          <p:cNvPicPr preferRelativeResize="0"/>
          <p:nvPr/>
        </p:nvPicPr>
        <p:blipFill rotWithShape="1">
          <a:blip r:embed="rId2">
            <a:alphaModFix/>
          </a:blip>
          <a:srcRect l="-235242" t="44962" r="44460" b="-108521"/>
          <a:stretch/>
        </p:blipFill>
        <p:spPr>
          <a:xfrm rot="10800000" flipH="1">
            <a:off x="-4572" y="-2437"/>
            <a:ext cx="9153145" cy="514837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7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_1_1">
    <p:bg>
      <p:bgPr>
        <a:solidFill>
          <a:schemeClr val="lt1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8"/>
          <p:cNvPicPr preferRelativeResize="0"/>
          <p:nvPr/>
        </p:nvPicPr>
        <p:blipFill rotWithShape="1">
          <a:blip r:embed="rId2">
            <a:alphaModFix/>
          </a:blip>
          <a:srcRect l="-6643" t="-11183" r="27548" b="-11170"/>
          <a:stretch/>
        </p:blipFill>
        <p:spPr>
          <a:xfrm>
            <a:off x="5819050" y="0"/>
            <a:ext cx="33249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8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083700"/>
            <a:ext cx="7713900" cy="3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58" r:id="rId4"/>
    <p:sldLayoutId id="2147483659" r:id="rId5"/>
    <p:sldLayoutId id="2147483664" r:id="rId6"/>
    <p:sldLayoutId id="2147483666" r:id="rId7"/>
    <p:sldLayoutId id="2147483673" r:id="rId8"/>
    <p:sldLayoutId id="2147483674" r:id="rId9"/>
    <p:sldLayoutId id="2147483676" r:id="rId10"/>
    <p:sldLayoutId id="2147483677" r:id="rId11"/>
    <p:sldLayoutId id="2147483682" r:id="rId12"/>
    <p:sldLayoutId id="2147483683" r:id="rId13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5"/>
          <p:cNvSpPr txBox="1">
            <a:spLocks noGrp="1"/>
          </p:cNvSpPr>
          <p:nvPr>
            <p:ph type="subTitle" idx="1"/>
          </p:nvPr>
        </p:nvSpPr>
        <p:spPr>
          <a:xfrm>
            <a:off x="6119004" y="535000"/>
            <a:ext cx="2309896" cy="7053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Elene Chkhartishvili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Free University of Tbilisi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Advisor: Andria Rogava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cxnSp>
        <p:nvCxnSpPr>
          <p:cNvPr id="192" name="Google Shape;192;p35">
            <a:hlinkClick r:id="" action="ppaction://hlinkshowjump?jump=nextslide"/>
          </p:cNvPr>
          <p:cNvCxnSpPr/>
          <p:nvPr/>
        </p:nvCxnSpPr>
        <p:spPr>
          <a:xfrm>
            <a:off x="715100" y="729100"/>
            <a:ext cx="483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017B64E2-B375-2A59-0BDC-D6FF56429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1750" y="1582311"/>
            <a:ext cx="6500084" cy="3026189"/>
          </a:xfrm>
        </p:spPr>
        <p:txBody>
          <a:bodyPr/>
          <a:lstStyle/>
          <a:p>
            <a:r>
              <a:rPr lang="en-GE" sz="4400" dirty="0"/>
              <a:t>The Dynamics of Gravity Waves and Aperiodic Modes in Kinematically Complex Flows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BDE81-4AE6-2679-063B-074AE496B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E" dirty="0"/>
              <a:t>Main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41D20DE-140E-29D1-25D9-033865652FC8}"/>
                  </a:ext>
                </a:extLst>
              </p:cNvPr>
              <p:cNvSpPr txBox="1"/>
              <p:nvPr/>
            </p:nvSpPr>
            <p:spPr>
              <a:xfrm>
                <a:off x="1537302" y="1328881"/>
                <a:ext cx="215090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20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b="1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</m:t>
                      </m:r>
                      <m:r>
                        <a:rPr lang="en-US" sz="20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+ </m:t>
                      </m:r>
                      <m:sSup>
                        <m:sSupPr>
                          <m:ctrlPr>
                            <a:rPr lang="en-US" sz="20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20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0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000" b="1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</m:t>
                      </m:r>
                      <m:r>
                        <a:rPr lang="en-US" sz="20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2000" dirty="0">
                  <a:effectLst/>
                  <a:latin typeface="cmmi1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41D20DE-140E-29D1-25D9-033865652F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7302" y="1328881"/>
                <a:ext cx="2150909" cy="400110"/>
              </a:xfrm>
              <a:prstGeom prst="rect">
                <a:avLst/>
              </a:prstGeom>
              <a:blipFill>
                <a:blip r:embed="rId2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G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C5BF25D-21CE-E9E6-92FB-61A378F8623A}"/>
                  </a:ext>
                </a:extLst>
              </p:cNvPr>
              <p:cNvSpPr txBox="1"/>
              <p:nvPr/>
            </p:nvSpPr>
            <p:spPr>
              <a:xfrm>
                <a:off x="4435889" y="1267326"/>
                <a:ext cx="399340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16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1600" b="0" i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en-GE" sz="1600" dirty="0"/>
                  <a:t> The transposed Shear Matrix</a:t>
                </a:r>
              </a:p>
              <a:p>
                <a14:m>
                  <m:oMath xmlns:m="http://schemas.openxmlformats.org/officeDocument/2006/math">
                    <m:r>
                      <a:rPr lang="en-US" sz="1600" b="1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GE" sz="1600" dirty="0"/>
                  <a:t> – Time-Dependent Wavenumber Vector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C5BF25D-21CE-E9E6-92FB-61A378F862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5889" y="1267326"/>
                <a:ext cx="3993401" cy="584775"/>
              </a:xfrm>
              <a:prstGeom prst="rect">
                <a:avLst/>
              </a:prstGeom>
              <a:blipFill>
                <a:blip r:embed="rId3"/>
                <a:stretch>
                  <a:fillRect t="-2128" b="-14894"/>
                </a:stretch>
              </a:blipFill>
            </p:spPr>
            <p:txBody>
              <a:bodyPr/>
              <a:lstStyle/>
              <a:p>
                <a:r>
                  <a:rPr lang="en-G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CE6393D-71FF-608C-FB86-601F1A321ED2}"/>
                  </a:ext>
                </a:extLst>
              </p:cNvPr>
              <p:cNvSpPr txBox="1"/>
              <p:nvPr/>
            </p:nvSpPr>
            <p:spPr>
              <a:xfrm>
                <a:off x="1737260" y="2157406"/>
                <a:ext cx="1750992" cy="6016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E" sz="1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CE6393D-71FF-608C-FB86-601F1A321E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7260" y="2157406"/>
                <a:ext cx="1750992" cy="6016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65EA8C6C-0551-1D79-A083-0C0C158637F2}"/>
              </a:ext>
            </a:extLst>
          </p:cNvPr>
          <p:cNvSpPr txBox="1"/>
          <p:nvPr/>
        </p:nvSpPr>
        <p:spPr>
          <a:xfrm>
            <a:off x="4959276" y="2304337"/>
            <a:ext cx="21579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E" sz="1600" dirty="0"/>
              <a:t>Working Shear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AEBA005-6501-1636-7948-52E4D2D3E455}"/>
                  </a:ext>
                </a:extLst>
              </p:cNvPr>
              <p:cNvSpPr txBox="1"/>
              <p:nvPr/>
            </p:nvSpPr>
            <p:spPr>
              <a:xfrm>
                <a:off x="1486294" y="3187461"/>
                <a:ext cx="2252924" cy="11494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b="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0" i="1" smtClean="0">
                              <a:effectLst/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800" b="0" i="1" smtClean="0"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sz="1800" b="0" i="1" smtClean="0">
                              <a:effectLst/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  <m:r>
                        <a:rPr lang="en-US" sz="1800" b="0" i="1" smtClean="0">
                          <a:effectLst/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8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sSub>
                        <m:sSubPr>
                          <m:ctrlPr>
                            <a:rPr lang="en-US" sz="18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8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8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8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8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8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sz="1800" b="0" dirty="0">
                  <a:effectLst/>
                  <a:latin typeface="cmmi1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  <m:r>
                        <a:rPr lang="en-US" sz="1800" i="1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sz="1800" dirty="0">
                  <a:latin typeface="cmmi1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800" dirty="0">
                  <a:latin typeface="cmmi1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AEBA005-6501-1636-7948-52E4D2D3E4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6294" y="3187461"/>
                <a:ext cx="2252924" cy="11494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885F8DB7-A5DF-C13F-09A2-CBAEBADEB0D9}"/>
              </a:ext>
            </a:extLst>
          </p:cNvPr>
          <p:cNvSpPr txBox="1"/>
          <p:nvPr/>
        </p:nvSpPr>
        <p:spPr>
          <a:xfrm>
            <a:off x="4830393" y="3352955"/>
            <a:ext cx="27186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E" sz="1600" dirty="0"/>
              <a:t>Equations For T</a:t>
            </a:r>
            <a:r>
              <a:rPr lang="en-GB" sz="1600" dirty="0"/>
              <a:t>he </a:t>
            </a:r>
            <a:r>
              <a:rPr lang="en-GE" sz="1600" dirty="0"/>
              <a:t>Wavenumber Vector Components</a:t>
            </a:r>
          </a:p>
        </p:txBody>
      </p:sp>
    </p:spTree>
    <p:extLst>
      <p:ext uri="{BB962C8B-B14F-4D97-AF65-F5344CB8AC3E}">
        <p14:creationId xmlns:p14="http://schemas.microsoft.com/office/powerpoint/2010/main" val="256059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59A9D-8F5A-9DBC-B95D-7A867A8EE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E" dirty="0"/>
              <a:t>Equations for the Incompressible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0BBD0F0-E0D3-7643-1904-B3121EB4DACD}"/>
                  </a:ext>
                </a:extLst>
              </p:cNvPr>
              <p:cNvSpPr txBox="1"/>
              <p:nvPr/>
            </p:nvSpPr>
            <p:spPr>
              <a:xfrm>
                <a:off x="230604" y="2080226"/>
                <a:ext cx="4584030" cy="23403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1400" b="0" dirty="0"/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1400" b="0" i="1" dirty="0">
                  <a:latin typeface="Cambria Math" panose="02040503050406030204" pitchFamily="18" charset="0"/>
                </a:endParaRPr>
              </a:p>
              <a:p>
                <a:pPr marL="0" indent="0"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 marL="0" indent="0"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 marL="0" indent="0"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0BBD0F0-E0D3-7643-1904-B3121EB4DA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604" y="2080226"/>
                <a:ext cx="4584030" cy="234038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CB073ED-DAFB-FE6F-8230-941C0C937C61}"/>
                  </a:ext>
                </a:extLst>
              </p:cNvPr>
              <p:cNvSpPr txBox="1"/>
              <p:nvPr/>
            </p:nvSpPr>
            <p:spPr>
              <a:xfrm>
                <a:off x="5387729" y="2692379"/>
                <a:ext cx="2079287" cy="324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E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CB073ED-DAFB-FE6F-8230-941C0C937C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7729" y="2692379"/>
                <a:ext cx="2079287" cy="3247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1EA7224-55BB-7158-0DCD-685442186692}"/>
                  </a:ext>
                </a:extLst>
              </p:cNvPr>
              <p:cNvSpPr txBox="1"/>
              <p:nvPr/>
            </p:nvSpPr>
            <p:spPr>
              <a:xfrm>
                <a:off x="5209410" y="3101956"/>
                <a:ext cx="2490875" cy="12709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𝑐𝑜𝑛𝑠𝑡</m:t>
                      </m:r>
                    </m:oMath>
                  </m:oMathPara>
                </a14:m>
                <a:endParaRPr lang="en-US" b="0" dirty="0"/>
              </a:p>
              <a:p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endParaRPr lang="en-US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GE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1EA7224-55BB-7158-0DCD-6854421866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9410" y="3101956"/>
                <a:ext cx="2490875" cy="12709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3ECCEB6-62A1-8B9C-9935-93096E0C4482}"/>
                  </a:ext>
                </a:extLst>
              </p:cNvPr>
              <p:cNvSpPr txBox="1"/>
              <p:nvPr/>
            </p:nvSpPr>
            <p:spPr>
              <a:xfrm>
                <a:off x="4374283" y="1557006"/>
                <a:ext cx="4106189" cy="4775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200" dirty="0"/>
                  <a:t> – Dimensionless Notation of the P</a:t>
                </a:r>
                <a:r>
                  <a:rPr lang="en-GE" sz="1200" dirty="0"/>
                  <a:t>ressure Perturbations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p/>
                    </m:sSup>
                    <m:r>
                      <a:rPr lang="en-US" sz="1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E" sz="1200" dirty="0"/>
                  <a:t>  Frequency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3ECCEB6-62A1-8B9C-9935-93096E0C44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4283" y="1557006"/>
                <a:ext cx="4106189" cy="477503"/>
              </a:xfrm>
              <a:prstGeom prst="rect">
                <a:avLst/>
              </a:prstGeom>
              <a:blipFill>
                <a:blip r:embed="rId5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G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itle 1">
            <a:extLst>
              <a:ext uri="{FF2B5EF4-FFF2-40B4-BE49-F238E27FC236}">
                <a16:creationId xmlns:a16="http://schemas.microsoft.com/office/drawing/2014/main" id="{D1E4B3A9-C657-4294-D736-0C7096A46ED5}"/>
              </a:ext>
            </a:extLst>
          </p:cNvPr>
          <p:cNvSpPr txBox="1">
            <a:spLocks/>
          </p:cNvSpPr>
          <p:nvPr/>
        </p:nvSpPr>
        <p:spPr>
          <a:xfrm>
            <a:off x="822744" y="1344383"/>
            <a:ext cx="339975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>
            <a:pPr algn="ctr"/>
            <a:r>
              <a:rPr lang="en-GE" sz="1600" dirty="0"/>
              <a:t>Equations for the Velocity Vector Components 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989118C-2D65-F2E9-50DE-2E5D90600EC8}"/>
              </a:ext>
            </a:extLst>
          </p:cNvPr>
          <p:cNvSpPr txBox="1">
            <a:spLocks/>
          </p:cNvSpPr>
          <p:nvPr/>
        </p:nvSpPr>
        <p:spPr>
          <a:xfrm>
            <a:off x="4727497" y="2200949"/>
            <a:ext cx="3399750" cy="424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>
            <a:pPr algn="ctr"/>
            <a:r>
              <a:rPr lang="en-GE" sz="1600" dirty="0"/>
              <a:t>Other Important Equations</a:t>
            </a:r>
          </a:p>
        </p:txBody>
      </p:sp>
    </p:spTree>
    <p:extLst>
      <p:ext uri="{BB962C8B-B14F-4D97-AF65-F5344CB8AC3E}">
        <p14:creationId xmlns:p14="http://schemas.microsoft.com/office/powerpoint/2010/main" val="142028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75FC3-F5B5-5BA7-FA34-42BE8AF0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88" y="504102"/>
            <a:ext cx="4125412" cy="548700"/>
          </a:xfrm>
        </p:spPr>
        <p:txBody>
          <a:bodyPr/>
          <a:lstStyle/>
          <a:p>
            <a:r>
              <a:rPr lang="en-GE" dirty="0"/>
              <a:t>Findings and Derivations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397DAD5C-FEB6-2454-F78A-5243FB30D3AE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182082" y="1281873"/>
                <a:ext cx="6779835" cy="731100"/>
              </a:xfrm>
            </p:spPr>
            <p:txBody>
              <a:bodyPr/>
              <a:lstStyle/>
              <a:p>
                <a:pPr marL="1524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E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Ψ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600" b="0" i="0" smtClean="0">
                                          <a:latin typeface="Cambria Math" panose="02040503050406030204" pitchFamily="18" charset="0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⊥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Ψ</m:t>
                          </m:r>
                        </m:e>
                        <m:sup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⊥</m:t>
                                  </m:r>
                                </m:sub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sSubSup>
                                <m:sSub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Sup>
                                <m:sSub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⊥</m:t>
                                  </m:r>
                                </m:sub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  <m:r>
                        <m:rPr>
                          <m:sty m:val="p"/>
                        </m:rPr>
                        <a:rPr lang="el-G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</m:sub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E" sz="1600" dirty="0"/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397DAD5C-FEB6-2454-F78A-5243FB30D3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182082" y="1281873"/>
                <a:ext cx="6779835" cy="7311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A7FDA6D-7E82-0B29-342F-C8FD3E7CD3CF}"/>
                  </a:ext>
                </a:extLst>
              </p:cNvPr>
              <p:cNvSpPr txBox="1"/>
              <p:nvPr/>
            </p:nvSpPr>
            <p:spPr>
              <a:xfrm>
                <a:off x="1796752" y="4121206"/>
                <a:ext cx="5550494" cy="3321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𝑊h𝑒𝑟𝑒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: 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GE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/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0" smtClean="0">
                        <a:latin typeface="Cambria Math" panose="02040503050406030204" pitchFamily="18" charset="0"/>
                      </a:rPr>
                      <m:t>;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E" dirty="0"/>
                  <a:t>;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𝑐𝑜𝑛𝑠𝑡</m:t>
                    </m:r>
                  </m:oMath>
                </a14:m>
                <a:r>
                  <a:rPr lang="en-GE" dirty="0"/>
                  <a:t>.     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A7FDA6D-7E82-0B29-342F-C8FD3E7CD3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6752" y="4121206"/>
                <a:ext cx="5550494" cy="332142"/>
              </a:xfrm>
              <a:prstGeom prst="rect">
                <a:avLst/>
              </a:prstGeom>
              <a:blipFill>
                <a:blip r:embed="rId3"/>
                <a:stretch>
                  <a:fillRect t="-3704" r="-228" b="-11111"/>
                </a:stretch>
              </a:blipFill>
            </p:spPr>
            <p:txBody>
              <a:bodyPr/>
              <a:lstStyle/>
              <a:p>
                <a:r>
                  <a:rPr lang="en-G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917444ED-2A6A-9E77-BB06-69E064AECB69}"/>
              </a:ext>
            </a:extLst>
          </p:cNvPr>
          <p:cNvSpPr txBox="1">
            <a:spLocks/>
          </p:cNvSpPr>
          <p:nvPr/>
        </p:nvSpPr>
        <p:spPr>
          <a:xfrm>
            <a:off x="446588" y="2212935"/>
            <a:ext cx="4699756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>
            <a:r>
              <a:rPr lang="en-GE" sz="1600" dirty="0"/>
              <a:t>Eliminating the First Order Differential Term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9616FB0-4812-0DBD-EA34-0CF761AAA0D1}"/>
                  </a:ext>
                </a:extLst>
              </p:cNvPr>
              <p:cNvSpPr txBox="1"/>
              <p:nvPr/>
            </p:nvSpPr>
            <p:spPr>
              <a:xfrm>
                <a:off x="1439534" y="2961597"/>
                <a:ext cx="6264930" cy="738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E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Χ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Sup>
                              <m:sSubSup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  <m: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sSup>
                              <m:sSup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l-G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Λ</m:t>
                                </m:r>
                              </m:e>
                              <m: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bSup>
                              <m:sSubSup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/>
                              <m: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f>
                          <m:f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⊥</m:t>
                                        </m:r>
                                      </m:sub>
                                      <m:sup>
                                        <m:d>
                                          <m:dPr>
                                            <m:ctrlP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d>
                                      </m:sup>
                                    </m:sSubSup>
                                  </m:e>
                                </m:d>
                              </m:e>
                              <m: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sSubSup>
                              <m:sSubSup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⊥</m:t>
                                </m:r>
                              </m:sub>
                              <m:sup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Sup>
                              <m:sSubSup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/>
                              <m:sup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  <m: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bSup>
                          </m:num>
                          <m:den>
                            <m:sSubSup>
                              <m:sSubSup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⊥</m:t>
                                </m:r>
                              </m:sub>
                              <m:sup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sSup>
                              <m:sSupPr>
                                <m:ctrlPr>
                                  <a:rPr lang="en-US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  <m: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Sup>
                              <m:sSubSup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⊥</m:t>
                                </m:r>
                              </m:sub>
                              <m: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m:rPr>
                        <m:sty m:val="p"/>
                      </m:rPr>
                      <a:rPr lang="el-G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Χ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⊥</m:t>
                            </m:r>
                          </m:sub>
                          <m:sup/>
                        </m:sSubSup>
                      </m:num>
                      <m:den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p/>
                        </m:sSup>
                      </m:den>
                    </m:f>
                  </m:oMath>
                </a14:m>
                <a:endParaRPr lang="en-GE" sz="16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9616FB0-4812-0DBD-EA34-0CF761AAA0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9534" y="2961597"/>
                <a:ext cx="6264930" cy="7382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091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0EF3B-36A8-02CC-74DD-570354E94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578" y="250092"/>
            <a:ext cx="6652867" cy="731100"/>
          </a:xfrm>
        </p:spPr>
        <p:txBody>
          <a:bodyPr/>
          <a:lstStyle/>
          <a:p>
            <a:r>
              <a:rPr lang="en-GE" sz="1800" dirty="0"/>
              <a:t>Eliminating the First Order Differential Term</a:t>
            </a:r>
            <a:br>
              <a:rPr lang="en-GE" sz="1800" dirty="0"/>
            </a:br>
            <a:endParaRPr lang="en-GE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C61BCE7-B5F5-454A-DB04-F028F56B0626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618518" y="865278"/>
                <a:ext cx="7627266" cy="731100"/>
              </a:xfrm>
            </p:spPr>
            <p:txBody>
              <a:bodyPr/>
              <a:lstStyle/>
              <a:p>
                <a:pPr marL="15240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E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Ψ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Ψ</m:t>
                          </m:r>
                        </m:e>
                        <m:sup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l-G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 marL="152400" indent="0" algn="ctr">
                  <a:buNone/>
                </a:pPr>
                <a:endParaRPr lang="en-US" sz="1400" b="0" dirty="0">
                  <a:ea typeface="Cambria Math" panose="02040503050406030204" pitchFamily="18" charset="0"/>
                </a:endParaRPr>
              </a:p>
              <a:p>
                <a:pPr marL="15240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Χ</m:t>
                      </m:r>
                      <m:r>
                        <a:rPr lang="el-G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l-G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 marL="152400" indent="0" algn="ctr">
                  <a:buNone/>
                </a:pPr>
                <a:endParaRPr lang="en-US" sz="1400" b="0" dirty="0">
                  <a:ea typeface="Cambria Math" panose="02040503050406030204" pitchFamily="18" charset="0"/>
                </a:endParaRPr>
              </a:p>
              <a:p>
                <a:pPr marL="152400" indent="0" algn="ctr">
                  <a:buNone/>
                </a:pPr>
                <a:r>
                  <a:rPr lang="en-US" sz="1400" b="0" dirty="0">
                    <a:ea typeface="Cambria Math" panose="02040503050406030204" pitchFamily="18" charset="0"/>
                  </a:rPr>
                  <a:t>After differentiating and plugging into the initial equation:</a:t>
                </a:r>
              </a:p>
              <a:p>
                <a:pPr marL="15240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Χ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Χ</m:t>
                          </m:r>
                        </m:e>
                        <m:sup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m:rPr>
                          <m:sty m:val="p"/>
                        </m:rPr>
                        <a:rPr lang="el-G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Χ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 marL="152400" indent="0" algn="ctr">
                  <a:buNone/>
                </a:pPr>
                <a:endParaRPr lang="en-US" sz="1400" b="0" dirty="0">
                  <a:ea typeface="Cambria Math" panose="02040503050406030204" pitchFamily="18" charset="0"/>
                </a:endParaRPr>
              </a:p>
              <a:p>
                <a:pPr marL="152400" indent="0" algn="ctr">
                  <a:buNone/>
                </a:pPr>
                <a:r>
                  <a:rPr lang="en-US" sz="1400" b="0" dirty="0">
                    <a:ea typeface="Cambria Math" panose="02040503050406030204" pitchFamily="18" charset="0"/>
                  </a:rPr>
                  <a:t>So, if we choose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p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1400" b="0" dirty="0">
                    <a:ea typeface="Cambria Math" panose="02040503050406030204" pitchFamily="18" charset="0"/>
                  </a:rPr>
                  <a:t>, then the first order derivative will vanish, and we will be left with the equation: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Χ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(2)</m:t>
                        </m:r>
                      </m:sup>
                    </m:sSup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+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f>
                          <m:f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𝜑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sup>
                            </m:sSup>
                          </m:num>
                          <m:den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den>
                        </m:f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𝜑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</m:sup>
                            </m:sSup>
                          </m:num>
                          <m:den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den>
                        </m:f>
                      </m:e>
                    </m:d>
                    <m:r>
                      <m:rPr>
                        <m:sty m:val="p"/>
                      </m:rPr>
                      <a:rPr lang="el-G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Χ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den>
                    </m:f>
                  </m:oMath>
                </a14:m>
                <a:r>
                  <a:rPr lang="en-US" sz="1400" b="0" dirty="0">
                    <a:ea typeface="Cambria Math" panose="02040503050406030204" pitchFamily="18" charset="0"/>
                  </a:rPr>
                  <a:t>.</a:t>
                </a:r>
              </a:p>
              <a:p>
                <a:pPr marL="152400" indent="0" algn="ctr">
                  <a:buNone/>
                </a:pPr>
                <a:endParaRPr lang="en-US" sz="1400" b="0" dirty="0">
                  <a:ea typeface="Cambria Math" panose="02040503050406030204" pitchFamily="18" charset="0"/>
                </a:endParaRPr>
              </a:p>
              <a:p>
                <a:pPr marL="152400" indent="0" algn="ctr">
                  <a:buNone/>
                </a:pPr>
                <a:r>
                  <a:rPr lang="en-US" sz="1400" dirty="0">
                    <a:ea typeface="Cambria Math" panose="02040503050406030204" pitchFamily="18" charset="0"/>
                  </a:rPr>
                  <a:t>In our case,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(1)</m:t>
                            </m:r>
                          </m:sup>
                        </m:sSup>
                      </m:num>
                      <m:den>
                        <m: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den>
                    </m:f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  <m:sup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p>
                          <m:sSup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400">
                                        <a:latin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Sup>
                                          <m:sSubSupPr>
                                            <m:ctrlPr>
                                              <a:rPr lang="en-US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sz="1400" i="1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e>
                                          <m:sub>
                                            <m:r>
                                              <a:rPr lang="en-US" sz="1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⊥</m:t>
                                            </m:r>
                                          </m:sub>
                                          <m:sup>
                                            <m:r>
                                              <a:rPr lang="en-US" sz="14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</m:e>
                                </m:func>
                              </m:e>
                            </m:d>
                          </m:e>
                          <m:sup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1400" b="0" dirty="0">
                    <a:ea typeface="Cambria Math" panose="02040503050406030204" pitchFamily="18" charset="0"/>
                  </a:rPr>
                  <a:t>.</a:t>
                </a:r>
              </a:p>
              <a:p>
                <a:pPr marL="152400" indent="0" algn="ctr">
                  <a:buNone/>
                </a:pPr>
                <a:endParaRPr lang="en-US" sz="1400" b="0" dirty="0">
                  <a:ea typeface="Cambria Math" panose="02040503050406030204" pitchFamily="18" charset="0"/>
                </a:endParaRPr>
              </a:p>
              <a:p>
                <a:pPr marL="152400" indent="0" algn="ctr">
                  <a:buNone/>
                </a:pPr>
                <a:r>
                  <a:rPr lang="en-US" sz="1400" dirty="0">
                    <a:ea typeface="Cambria Math" panose="02040503050406030204" pitchFamily="18" charset="0"/>
                  </a:rPr>
                  <a:t>From this,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⊥</m:t>
                                </m:r>
                              </m:sub>
                              <m:sup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p>
                              <m:sSup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rad>
                  </m:oMath>
                </a14:m>
                <a:r>
                  <a:rPr lang="en-US" sz="1400" b="0" dirty="0">
                    <a:ea typeface="Cambria Math" panose="02040503050406030204" pitchFamily="18" charset="0"/>
                  </a:rPr>
                  <a:t>, which we can plug into the equation to finish the elimination process.</a:t>
                </a:r>
              </a:p>
              <a:p>
                <a:pPr marL="152400" indent="0" algn="ctr">
                  <a:buNone/>
                </a:pPr>
                <a:endParaRPr lang="en-US" sz="1400" b="0" dirty="0">
                  <a:ea typeface="Cambria Math" panose="02040503050406030204" pitchFamily="18" charset="0"/>
                </a:endParaRPr>
              </a:p>
              <a:p>
                <a:pPr marL="152400" indent="0" algn="ctr">
                  <a:buNone/>
                </a:pPr>
                <a:endParaRPr lang="en-US" sz="1400" b="0" dirty="0">
                  <a:ea typeface="Cambria Math" panose="02040503050406030204" pitchFamily="18" charset="0"/>
                </a:endParaRPr>
              </a:p>
              <a:p>
                <a:pPr marL="152400" indent="0" algn="ctr">
                  <a:buNone/>
                </a:pPr>
                <a:endParaRPr lang="en-US" sz="1400" b="0" dirty="0">
                  <a:ea typeface="Cambria Math" panose="02040503050406030204" pitchFamily="18" charset="0"/>
                </a:endParaRPr>
              </a:p>
              <a:p>
                <a:pPr marL="152400" indent="0" algn="ctr">
                  <a:buNone/>
                </a:pPr>
                <a:endParaRPr lang="en-GE" sz="1400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C61BCE7-B5F5-454A-DB04-F028F56B06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18518" y="865278"/>
                <a:ext cx="7627266" cy="731100"/>
              </a:xfrm>
              <a:blipFill>
                <a:blip r:embed="rId2"/>
                <a:stretch>
                  <a:fillRect b="-377586"/>
                </a:stretch>
              </a:blipFill>
            </p:spPr>
            <p:txBody>
              <a:bodyPr/>
              <a:lstStyle/>
              <a:p>
                <a:r>
                  <a:rPr lang="en-G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446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CE150-FE08-3252-AFE0-B7DF3D628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E" sz="5400" dirty="0"/>
              <a:t>Future Perspectives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2B1FD8-D772-F5C9-7443-D465AD8CCCE5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r>
              <a:rPr lang="en-GE" dirty="0"/>
              <a:t>04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B981346-11AD-9AB2-0B3A-B8CEFFE046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E"/>
          </a:p>
        </p:txBody>
      </p:sp>
    </p:spTree>
    <p:extLst>
      <p:ext uri="{BB962C8B-B14F-4D97-AF65-F5344CB8AC3E}">
        <p14:creationId xmlns:p14="http://schemas.microsoft.com/office/powerpoint/2010/main" val="259325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B2B33A-B6FD-5D82-ED73-32E268D7E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E" dirty="0"/>
              <a:t>Future Perspectives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B66413B-6FF0-D5ED-8BEF-893081B1E46D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715100" y="1302575"/>
            <a:ext cx="2131800" cy="734700"/>
          </a:xfrm>
        </p:spPr>
        <p:txBody>
          <a:bodyPr/>
          <a:lstStyle/>
          <a:p>
            <a:r>
              <a:rPr lang="en-GE" sz="1600" dirty="0"/>
              <a:t>Numerical Computations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D30E98A7-346B-91E0-A7C2-FD68D1E5D081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3311130" y="1468200"/>
            <a:ext cx="2521839" cy="548700"/>
          </a:xfrm>
        </p:spPr>
        <p:txBody>
          <a:bodyPr/>
          <a:lstStyle/>
          <a:p>
            <a:r>
              <a:rPr lang="en-GE" dirty="0"/>
              <a:t>Helioseismology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0AFD06DB-D32D-97F9-7FC6-97407A0A90BA}"/>
              </a:ext>
            </a:extLst>
          </p:cNvPr>
          <p:cNvSpPr>
            <a:spLocks noGrp="1"/>
          </p:cNvSpPr>
          <p:nvPr>
            <p:ph type="subTitle" idx="6"/>
          </p:nvPr>
        </p:nvSpPr>
        <p:spPr>
          <a:xfrm>
            <a:off x="6297200" y="1375200"/>
            <a:ext cx="2131800" cy="734700"/>
          </a:xfrm>
        </p:spPr>
        <p:txBody>
          <a:bodyPr/>
          <a:lstStyle/>
          <a:p>
            <a:r>
              <a:rPr lang="en-GE" dirty="0"/>
              <a:t>Natural Phenomena</a:t>
            </a:r>
          </a:p>
        </p:txBody>
      </p:sp>
      <p:pic>
        <p:nvPicPr>
          <p:cNvPr id="10" name="Picture 9" descr="A graph of a sound wave&#10;&#10;Description automatically generated">
            <a:extLst>
              <a:ext uri="{FF2B5EF4-FFF2-40B4-BE49-F238E27FC236}">
                <a16:creationId xmlns:a16="http://schemas.microsoft.com/office/drawing/2014/main" id="{6003E470-AA45-EFC4-F6DE-4FC056EBFCF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6229" y="2215400"/>
            <a:ext cx="3070101" cy="2260356"/>
          </a:xfrm>
          <a:prstGeom prst="rect">
            <a:avLst/>
          </a:prstGeom>
          <a:ln>
            <a:solidFill>
              <a:schemeClr val="tx2"/>
            </a:solidFill>
            <a:prstDash val="dashDot"/>
          </a:ln>
        </p:spPr>
      </p:pic>
      <p:pic>
        <p:nvPicPr>
          <p:cNvPr id="1028" name="Picture 4" descr="Helioseismology">
            <a:extLst>
              <a:ext uri="{FF2B5EF4-FFF2-40B4-BE49-F238E27FC236}">
                <a16:creationId xmlns:a16="http://schemas.microsoft.com/office/drawing/2014/main" id="{408F6497-E59C-B617-9FA6-53A4D8D26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30" y="2215397"/>
            <a:ext cx="2260357" cy="226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ost extreme 'rogue wave' on record confirmed in North Pacific Ocean | UK  News | Sky News">
            <a:extLst>
              <a:ext uri="{FF2B5EF4-FFF2-40B4-BE49-F238E27FC236}">
                <a16:creationId xmlns:a16="http://schemas.microsoft.com/office/drawing/2014/main" id="{B6F8C914-50F0-59DD-7128-FEA4183F7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692" y="2504972"/>
            <a:ext cx="2988816" cy="168120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05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  <p:bldP spid="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69"/>
          <p:cNvSpPr txBox="1">
            <a:spLocks noGrp="1"/>
          </p:cNvSpPr>
          <p:nvPr>
            <p:ph type="ctrTitle"/>
          </p:nvPr>
        </p:nvSpPr>
        <p:spPr>
          <a:xfrm>
            <a:off x="715099" y="3330625"/>
            <a:ext cx="5774477" cy="12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 you !!</a:t>
            </a:r>
            <a:endParaRPr dirty="0"/>
          </a:p>
        </p:txBody>
      </p:sp>
      <p:sp>
        <p:nvSpPr>
          <p:cNvPr id="642" name="Google Shape;642;p69"/>
          <p:cNvSpPr txBox="1">
            <a:spLocks noGrp="1"/>
          </p:cNvSpPr>
          <p:nvPr>
            <p:ph type="subTitle" idx="1"/>
          </p:nvPr>
        </p:nvSpPr>
        <p:spPr>
          <a:xfrm>
            <a:off x="3674669" y="486134"/>
            <a:ext cx="4156021" cy="4859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 sz="2400" dirty="0"/>
              <a:t>Do you have any questions?</a:t>
            </a:r>
            <a:endParaRPr sz="2400" dirty="0"/>
          </a:p>
        </p:txBody>
      </p:sp>
      <p:cxnSp>
        <p:nvCxnSpPr>
          <p:cNvPr id="652" name="Google Shape;652;p69">
            <a:hlinkClick r:id="" action="ppaction://hlinkshowjump?jump=nextslide"/>
          </p:cNvPr>
          <p:cNvCxnSpPr/>
          <p:nvPr/>
        </p:nvCxnSpPr>
        <p:spPr>
          <a:xfrm>
            <a:off x="715100" y="729100"/>
            <a:ext cx="483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" name="Google Shape;642;p69">
            <a:extLst>
              <a:ext uri="{FF2B5EF4-FFF2-40B4-BE49-F238E27FC236}">
                <a16:creationId xmlns:a16="http://schemas.microsoft.com/office/drawing/2014/main" id="{CD52B4EC-9261-AF85-AD9E-CF91B3DC90D4}"/>
              </a:ext>
            </a:extLst>
          </p:cNvPr>
          <p:cNvSpPr txBox="1">
            <a:spLocks/>
          </p:cNvSpPr>
          <p:nvPr/>
        </p:nvSpPr>
        <p:spPr>
          <a:xfrm>
            <a:off x="4660677" y="1209749"/>
            <a:ext cx="2184007" cy="941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bert Sans"/>
              <a:buNone/>
              <a:defRPr sz="18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bert Sans"/>
              <a:buNone/>
              <a:defRPr sz="18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bert Sans"/>
              <a:buNone/>
              <a:defRPr sz="18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bert Sans"/>
              <a:buNone/>
              <a:defRPr sz="18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bert Sans"/>
              <a:buNone/>
              <a:defRPr sz="18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bert Sans"/>
              <a:buNone/>
              <a:defRPr sz="18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bert Sans"/>
              <a:buNone/>
              <a:defRPr sz="18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bert Sans"/>
              <a:buNone/>
              <a:defRPr sz="18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pPr marL="0" indent="0">
              <a:buClr>
                <a:schemeClr val="lt1"/>
              </a:buClr>
              <a:buSzPts val="1100"/>
              <a:buFont typeface="Arial"/>
              <a:buNone/>
            </a:pPr>
            <a:r>
              <a:rPr lang="en-GB" dirty="0"/>
              <a:t>Elene Chkhartishvili</a:t>
            </a:r>
          </a:p>
          <a:p>
            <a:pPr marL="0" indent="0">
              <a:buClr>
                <a:schemeClr val="lt1"/>
              </a:buClr>
              <a:buSzPts val="1100"/>
              <a:buFont typeface="Arial"/>
              <a:buNone/>
            </a:pPr>
            <a:r>
              <a:rPr lang="en-GB" dirty="0"/>
              <a:t>Free University of Tbilisi</a:t>
            </a:r>
          </a:p>
          <a:p>
            <a:pPr marL="0" indent="0">
              <a:buClr>
                <a:schemeClr val="lt1"/>
              </a:buClr>
              <a:buSzPts val="1100"/>
              <a:buFont typeface="Arial"/>
              <a:buNone/>
            </a:pPr>
            <a:r>
              <a:rPr lang="en-GB" dirty="0"/>
              <a:t>Advisor: Andria Rogava</a:t>
            </a:r>
          </a:p>
        </p:txBody>
      </p:sp>
    </p:spTree>
    <p:extLst>
      <p:ext uri="{BB962C8B-B14F-4D97-AF65-F5344CB8AC3E}">
        <p14:creationId xmlns:p14="http://schemas.microsoft.com/office/powerpoint/2010/main" val="80357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7"/>
          <p:cNvSpPr txBox="1">
            <a:spLocks noGrp="1"/>
          </p:cNvSpPr>
          <p:nvPr>
            <p:ph type="title"/>
          </p:nvPr>
        </p:nvSpPr>
        <p:spPr>
          <a:xfrm>
            <a:off x="946363" y="1766820"/>
            <a:ext cx="538500" cy="7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01</a:t>
            </a:r>
            <a:endParaRPr sz="2400"/>
          </a:p>
        </p:txBody>
      </p:sp>
      <p:sp>
        <p:nvSpPr>
          <p:cNvPr id="207" name="Google Shape;207;p37"/>
          <p:cNvSpPr txBox="1">
            <a:spLocks noGrp="1"/>
          </p:cNvSpPr>
          <p:nvPr>
            <p:ph type="subTitle" idx="1"/>
          </p:nvPr>
        </p:nvSpPr>
        <p:spPr>
          <a:xfrm>
            <a:off x="1484788" y="1766820"/>
            <a:ext cx="2607300" cy="7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The Phenomenon</a:t>
            </a:r>
            <a:endParaRPr sz="2400" dirty="0"/>
          </a:p>
        </p:txBody>
      </p:sp>
      <p:sp>
        <p:nvSpPr>
          <p:cNvPr id="208" name="Google Shape;208;p37"/>
          <p:cNvSpPr txBox="1">
            <a:spLocks noGrp="1"/>
          </p:cNvSpPr>
          <p:nvPr>
            <p:ph type="title" idx="2"/>
          </p:nvPr>
        </p:nvSpPr>
        <p:spPr>
          <a:xfrm>
            <a:off x="715100" y="535000"/>
            <a:ext cx="77139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Table of Contents</a:t>
            </a:r>
            <a:endParaRPr sz="3200" dirty="0"/>
          </a:p>
        </p:txBody>
      </p:sp>
      <p:sp>
        <p:nvSpPr>
          <p:cNvPr id="209" name="Google Shape;209;p37"/>
          <p:cNvSpPr txBox="1">
            <a:spLocks noGrp="1"/>
          </p:cNvSpPr>
          <p:nvPr>
            <p:ph type="title" idx="3"/>
          </p:nvPr>
        </p:nvSpPr>
        <p:spPr>
          <a:xfrm>
            <a:off x="910299" y="3080068"/>
            <a:ext cx="621094" cy="7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02</a:t>
            </a:r>
            <a:endParaRPr sz="2400" dirty="0"/>
          </a:p>
        </p:txBody>
      </p:sp>
      <p:sp>
        <p:nvSpPr>
          <p:cNvPr id="210" name="Google Shape;210;p37"/>
          <p:cNvSpPr txBox="1">
            <a:spLocks noGrp="1"/>
          </p:cNvSpPr>
          <p:nvPr>
            <p:ph type="subTitle" idx="4"/>
          </p:nvPr>
        </p:nvSpPr>
        <p:spPr>
          <a:xfrm>
            <a:off x="1484788" y="3080082"/>
            <a:ext cx="2607300" cy="7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Main Formalism</a:t>
            </a:r>
            <a:endParaRPr sz="2400" dirty="0"/>
          </a:p>
        </p:txBody>
      </p:sp>
      <p:sp>
        <p:nvSpPr>
          <p:cNvPr id="215" name="Google Shape;215;p37"/>
          <p:cNvSpPr txBox="1">
            <a:spLocks noGrp="1"/>
          </p:cNvSpPr>
          <p:nvPr>
            <p:ph type="title" idx="9"/>
          </p:nvPr>
        </p:nvSpPr>
        <p:spPr>
          <a:xfrm>
            <a:off x="4803162" y="1766820"/>
            <a:ext cx="621094" cy="7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03</a:t>
            </a:r>
            <a:endParaRPr sz="2400" dirty="0"/>
          </a:p>
        </p:txBody>
      </p:sp>
      <p:sp>
        <p:nvSpPr>
          <p:cNvPr id="216" name="Google Shape;216;p37"/>
          <p:cNvSpPr txBox="1">
            <a:spLocks noGrp="1"/>
          </p:cNvSpPr>
          <p:nvPr>
            <p:ph type="subTitle" idx="13"/>
          </p:nvPr>
        </p:nvSpPr>
        <p:spPr>
          <a:xfrm>
            <a:off x="5341662" y="1766820"/>
            <a:ext cx="3021104" cy="7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Calculations and Findings</a:t>
            </a:r>
            <a:endParaRPr sz="2400" dirty="0"/>
          </a:p>
        </p:txBody>
      </p:sp>
      <p:sp>
        <p:nvSpPr>
          <p:cNvPr id="217" name="Google Shape;217;p37"/>
          <p:cNvSpPr txBox="1">
            <a:spLocks noGrp="1"/>
          </p:cNvSpPr>
          <p:nvPr>
            <p:ph type="title" idx="14"/>
          </p:nvPr>
        </p:nvSpPr>
        <p:spPr>
          <a:xfrm>
            <a:off x="4803162" y="3080071"/>
            <a:ext cx="621094" cy="7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04</a:t>
            </a:r>
            <a:endParaRPr sz="2400" dirty="0"/>
          </a:p>
        </p:txBody>
      </p:sp>
      <p:sp>
        <p:nvSpPr>
          <p:cNvPr id="218" name="Google Shape;218;p37"/>
          <p:cNvSpPr txBox="1">
            <a:spLocks noGrp="1"/>
          </p:cNvSpPr>
          <p:nvPr>
            <p:ph type="subTitle" idx="15"/>
          </p:nvPr>
        </p:nvSpPr>
        <p:spPr>
          <a:xfrm>
            <a:off x="5341663" y="3080068"/>
            <a:ext cx="2607300" cy="7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Future Perspectives</a:t>
            </a:r>
            <a:endParaRPr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9"/>
          <p:cNvSpPr txBox="1">
            <a:spLocks noGrp="1"/>
          </p:cNvSpPr>
          <p:nvPr>
            <p:ph type="title"/>
          </p:nvPr>
        </p:nvSpPr>
        <p:spPr>
          <a:xfrm>
            <a:off x="715099" y="3328050"/>
            <a:ext cx="8190361" cy="125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The Phenomenon</a:t>
            </a:r>
            <a:endParaRPr sz="6000" dirty="0"/>
          </a:p>
        </p:txBody>
      </p:sp>
      <p:sp>
        <p:nvSpPr>
          <p:cNvPr id="235" name="Google Shape;235;p39"/>
          <p:cNvSpPr txBox="1">
            <a:spLocks noGrp="1"/>
          </p:cNvSpPr>
          <p:nvPr>
            <p:ph type="title" idx="2"/>
          </p:nvPr>
        </p:nvSpPr>
        <p:spPr>
          <a:xfrm>
            <a:off x="715100" y="2074250"/>
            <a:ext cx="7708800" cy="125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cxnSp>
        <p:nvCxnSpPr>
          <p:cNvPr id="237" name="Google Shape;237;p39">
            <a:hlinkClick r:id="" action="ppaction://hlinkshowjump?jump=nextslide"/>
          </p:cNvPr>
          <p:cNvCxnSpPr/>
          <p:nvPr/>
        </p:nvCxnSpPr>
        <p:spPr>
          <a:xfrm>
            <a:off x="715100" y="729100"/>
            <a:ext cx="483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" name="Google Shape;236;p39">
            <a:extLst>
              <a:ext uri="{FF2B5EF4-FFF2-40B4-BE49-F238E27FC236}">
                <a16:creationId xmlns:a16="http://schemas.microsoft.com/office/drawing/2014/main" id="{7E78A884-59C1-A0BA-42BD-E6309D420A6F}"/>
              </a:ext>
            </a:extLst>
          </p:cNvPr>
          <p:cNvSpPr txBox="1">
            <a:spLocks/>
          </p:cNvSpPr>
          <p:nvPr/>
        </p:nvSpPr>
        <p:spPr>
          <a:xfrm>
            <a:off x="4569500" y="536558"/>
            <a:ext cx="3856800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pPr marL="0" indent="0"/>
            <a:r>
              <a:rPr lang="en-GB" dirty="0"/>
              <a:t>Internal and surface gravity waves, simulation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0"/>
          <p:cNvSpPr txBox="1">
            <a:spLocks noGrp="1"/>
          </p:cNvSpPr>
          <p:nvPr>
            <p:ph type="title"/>
          </p:nvPr>
        </p:nvSpPr>
        <p:spPr>
          <a:xfrm>
            <a:off x="715100" y="317489"/>
            <a:ext cx="7565259" cy="12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What Are Gravity Waves ?</a:t>
            </a:r>
            <a:endParaRPr sz="4400" dirty="0"/>
          </a:p>
        </p:txBody>
      </p:sp>
      <p:sp>
        <p:nvSpPr>
          <p:cNvPr id="243" name="Google Shape;243;p40"/>
          <p:cNvSpPr txBox="1">
            <a:spLocks noGrp="1"/>
          </p:cNvSpPr>
          <p:nvPr>
            <p:ph type="subTitle" idx="1"/>
          </p:nvPr>
        </p:nvSpPr>
        <p:spPr>
          <a:xfrm>
            <a:off x="715100" y="1540234"/>
            <a:ext cx="3447827" cy="20630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/>
              <a:t>Internal gravity waves occur in density stratified fluids in the presence of a gravitational field. They arise as gravitational restoring forces act on vertically displaced fluid.</a:t>
            </a:r>
            <a:endParaRPr sz="1800" dirty="0"/>
          </a:p>
        </p:txBody>
      </p:sp>
      <p:cxnSp>
        <p:nvCxnSpPr>
          <p:cNvPr id="244" name="Google Shape;244;p40">
            <a:hlinkClick r:id="" action="ppaction://hlinkshowjump?jump=nextslide"/>
          </p:cNvPr>
          <p:cNvCxnSpPr>
            <a:cxnSpLocks/>
          </p:cNvCxnSpPr>
          <p:nvPr/>
        </p:nvCxnSpPr>
        <p:spPr>
          <a:xfrm flipV="1">
            <a:off x="852171" y="4137756"/>
            <a:ext cx="0" cy="379542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9FC64308-9460-4BD0-DA31-172BD1354B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rgbClr val="FFFAF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1" t="-1" r="3697" b="58560"/>
          <a:stretch/>
        </p:blipFill>
        <p:spPr bwMode="auto">
          <a:xfrm>
            <a:off x="4572000" y="1362521"/>
            <a:ext cx="3708359" cy="155754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D76551FA-5B03-3020-99E3-723BF32C94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rgbClr val="FFFAF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1" t="40398" r="3697" b="19291"/>
          <a:stretch/>
        </p:blipFill>
        <p:spPr bwMode="auto">
          <a:xfrm>
            <a:off x="4572000" y="3002204"/>
            <a:ext cx="3708359" cy="151509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F5629D91-DC81-99E4-CBA7-D9443ED202DE}"/>
              </a:ext>
            </a:extLst>
          </p:cNvPr>
          <p:cNvSpPr/>
          <p:nvPr/>
        </p:nvSpPr>
        <p:spPr>
          <a:xfrm>
            <a:off x="6325916" y="3658426"/>
            <a:ext cx="200526" cy="20264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6636 L 0.00122 -0.06821 L 0.00122 0.04136 L 0 -0.03117 L 0.00122 0.02685 L 0.00122 -0.025 L 0 0 Z " pathEditMode="relative" ptsTypes="AAAAAAAA">
                                      <p:cBhvr>
                                        <p:cTn id="2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97E01-AFE7-5562-E258-2F1666EDFE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363" y="408810"/>
            <a:ext cx="5737253" cy="804994"/>
          </a:xfrm>
        </p:spPr>
        <p:txBody>
          <a:bodyPr/>
          <a:lstStyle/>
          <a:p>
            <a:r>
              <a:rPr lang="en-GE" sz="3600" dirty="0"/>
              <a:t>Gravity Waves in Nature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EEE0C85-FA08-BDFC-B30C-7C98F4BAA5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341"/>
          <a:stretch/>
        </p:blipFill>
        <p:spPr bwMode="auto">
          <a:xfrm>
            <a:off x="5090902" y="1633228"/>
            <a:ext cx="3397645" cy="2347421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luid flow in rigid and elastic tubing (adapted 19 ). (A) The top... |  Download Scientific Diagram">
            <a:extLst>
              <a:ext uri="{FF2B5EF4-FFF2-40B4-BE49-F238E27FC236}">
                <a16:creationId xmlns:a16="http://schemas.microsoft.com/office/drawing/2014/main" id="{7BC82E2E-621E-E242-7913-CFAEE7BB89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4" t="3146" r="40628" b="63973"/>
          <a:stretch/>
        </p:blipFill>
        <p:spPr bwMode="auto">
          <a:xfrm>
            <a:off x="500697" y="1772155"/>
            <a:ext cx="4157704" cy="206956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98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9"/>
          <p:cNvSpPr txBox="1">
            <a:spLocks noGrp="1"/>
          </p:cNvSpPr>
          <p:nvPr>
            <p:ph type="title"/>
          </p:nvPr>
        </p:nvSpPr>
        <p:spPr>
          <a:xfrm>
            <a:off x="715099" y="3328050"/>
            <a:ext cx="8190361" cy="125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Main Formalism</a:t>
            </a:r>
            <a:endParaRPr sz="6000" dirty="0"/>
          </a:p>
        </p:txBody>
      </p:sp>
      <p:sp>
        <p:nvSpPr>
          <p:cNvPr id="235" name="Google Shape;235;p39"/>
          <p:cNvSpPr txBox="1">
            <a:spLocks noGrp="1"/>
          </p:cNvSpPr>
          <p:nvPr>
            <p:ph type="title" idx="2"/>
          </p:nvPr>
        </p:nvSpPr>
        <p:spPr>
          <a:xfrm>
            <a:off x="715100" y="2074250"/>
            <a:ext cx="7708800" cy="125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236" name="Google Shape;236;p39"/>
          <p:cNvSpPr txBox="1">
            <a:spLocks noGrp="1"/>
          </p:cNvSpPr>
          <p:nvPr>
            <p:ph type="subTitle" idx="1"/>
          </p:nvPr>
        </p:nvSpPr>
        <p:spPr>
          <a:xfrm>
            <a:off x="4572000" y="535000"/>
            <a:ext cx="3856800" cy="38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Main theory and formalism</a:t>
            </a:r>
            <a:endParaRPr dirty="0"/>
          </a:p>
        </p:txBody>
      </p:sp>
      <p:cxnSp>
        <p:nvCxnSpPr>
          <p:cNvPr id="237" name="Google Shape;237;p39">
            <a:hlinkClick r:id="" action="ppaction://hlinkshowjump?jump=nextslide"/>
          </p:cNvPr>
          <p:cNvCxnSpPr/>
          <p:nvPr/>
        </p:nvCxnSpPr>
        <p:spPr>
          <a:xfrm>
            <a:off x="715100" y="729100"/>
            <a:ext cx="483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14532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63" name="Google Shape;263;p43"/>
              <p:cNvSpPr txBox="1">
                <a:spLocks noGrp="1"/>
              </p:cNvSpPr>
              <p:nvPr>
                <p:ph type="subTitle" idx="1"/>
              </p:nvPr>
            </p:nvSpPr>
            <p:spPr>
              <a:xfrm>
                <a:off x="1606950" y="1965772"/>
                <a:ext cx="5930100" cy="52525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dirty="0" smtClean="0">
                          <a:latin typeface="Cambria Math" panose="02040503050406030204" pitchFamily="18" charset="0"/>
                        </a:rPr>
                        <m:t>𝑼</m:t>
                      </m:r>
                      <m:d>
                        <m:d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sSub>
                        <m:sSubPr>
                          <m:ctrlPr>
                            <a:rPr lang="en-US" sz="16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dirty="0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US" sz="16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sSub>
                        <m:sSubPr>
                          <m:ctrlPr>
                            <a:rPr lang="en-US" sz="16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dirty="0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US" sz="16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d>
                        <m:d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sSub>
                        <m:sSubPr>
                          <m:ctrlPr>
                            <a:rPr lang="en-US" sz="16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dirty="0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US" sz="1600" b="1" i="1" dirty="0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sub>
                      </m:sSub>
                    </m:oMath>
                  </m:oMathPara>
                </a14:m>
                <a:endParaRPr sz="1600" b="1" dirty="0"/>
              </a:p>
            </p:txBody>
          </p:sp>
        </mc:Choice>
        <mc:Fallback xmlns="">
          <p:sp>
            <p:nvSpPr>
              <p:cNvPr id="263" name="Google Shape;263;p43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606950" y="1965772"/>
                <a:ext cx="5930100" cy="5252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4" name="Google Shape;264;p43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Main Theory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5" name="Google Shape;265;p43"/>
              <p:cNvSpPr txBox="1">
                <a:spLocks noGrp="1"/>
              </p:cNvSpPr>
              <p:nvPr>
                <p:ph type="subTitle" idx="2"/>
              </p:nvPr>
            </p:nvSpPr>
            <p:spPr>
              <a:xfrm>
                <a:off x="2215180" y="3322554"/>
                <a:ext cx="4713639" cy="7203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65" name="Google Shape;265;p43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2"/>
              </p:nvPr>
            </p:nvSpPr>
            <p:spPr>
              <a:xfrm>
                <a:off x="2215180" y="3322554"/>
                <a:ext cx="4713639" cy="720300"/>
              </a:xfrm>
              <a:prstGeom prst="rect">
                <a:avLst/>
              </a:prstGeom>
              <a:blipFill>
                <a:blip r:embed="rId4"/>
                <a:stretch>
                  <a:fillRect b="-29310"/>
                </a:stretch>
              </a:blipFill>
            </p:spPr>
            <p:txBody>
              <a:bodyPr/>
              <a:lstStyle/>
              <a:p>
                <a:r>
                  <a:rPr lang="en-G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6" name="Google Shape;266;p43"/>
          <p:cNvSpPr txBox="1">
            <a:spLocks noGrp="1"/>
          </p:cNvSpPr>
          <p:nvPr>
            <p:ph type="subTitle" idx="3"/>
          </p:nvPr>
        </p:nvSpPr>
        <p:spPr>
          <a:xfrm>
            <a:off x="715100" y="1289763"/>
            <a:ext cx="5930100" cy="4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Background Velocity Field</a:t>
            </a:r>
            <a:endParaRPr dirty="0"/>
          </a:p>
        </p:txBody>
      </p:sp>
      <p:sp>
        <p:nvSpPr>
          <p:cNvPr id="267" name="Google Shape;267;p43"/>
          <p:cNvSpPr txBox="1">
            <a:spLocks noGrp="1"/>
          </p:cNvSpPr>
          <p:nvPr>
            <p:ph type="subTitle" idx="4"/>
          </p:nvPr>
        </p:nvSpPr>
        <p:spPr>
          <a:xfrm>
            <a:off x="715100" y="2678788"/>
            <a:ext cx="5930100" cy="4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Shear Matrix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6637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36B0367-5B16-F6AE-5A95-13A962D624CD}"/>
              </a:ext>
            </a:extLst>
          </p:cNvPr>
          <p:cNvSpPr txBox="1">
            <a:spLocks/>
          </p:cNvSpPr>
          <p:nvPr/>
        </p:nvSpPr>
        <p:spPr>
          <a:xfrm>
            <a:off x="623747" y="1938260"/>
            <a:ext cx="4453579" cy="460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lexandria Medium"/>
              <a:buNone/>
              <a:defRPr sz="70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lexandria Medium"/>
              <a:buNone/>
              <a:defRPr sz="36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lexandria Medium"/>
              <a:buNone/>
              <a:defRPr sz="36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lexandria Medium"/>
              <a:buNone/>
              <a:defRPr sz="36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lexandria Medium"/>
              <a:buNone/>
              <a:defRPr sz="36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lexandria Medium"/>
              <a:buNone/>
              <a:defRPr sz="36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lexandria Medium"/>
              <a:buNone/>
              <a:defRPr sz="36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lexandria Medium"/>
              <a:buNone/>
              <a:defRPr sz="36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lexandria Medium"/>
              <a:buNone/>
              <a:defRPr sz="36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>
            <a:r>
              <a:rPr lang="en-GE" sz="1800" dirty="0"/>
              <a:t>Spatially Inhomogenous Operator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73DF239-6C6B-3F83-2425-10BA0C5CD1EA}"/>
                  </a:ext>
                </a:extLst>
              </p:cNvPr>
              <p:cNvSpPr txBox="1"/>
              <p:nvPr/>
            </p:nvSpPr>
            <p:spPr>
              <a:xfrm>
                <a:off x="3387859" y="2622700"/>
                <a:ext cx="23682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𝒟</m:t>
                      </m:r>
                      <m:r>
                        <a:rPr lang="en-GB" sz="180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sSub>
                        <m:sSubPr>
                          <m:ctrlPr>
                            <a:rPr lang="en-GB" sz="180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80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18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8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18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8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18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18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18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18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sz="18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18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18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GE" sz="1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73DF239-6C6B-3F83-2425-10BA0C5CD1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7859" y="2622700"/>
                <a:ext cx="2368277" cy="369332"/>
              </a:xfrm>
              <a:prstGeom prst="rect">
                <a:avLst/>
              </a:prstGeom>
              <a:blipFill>
                <a:blip r:embed="rId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G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le 1">
            <a:extLst>
              <a:ext uri="{FF2B5EF4-FFF2-40B4-BE49-F238E27FC236}">
                <a16:creationId xmlns:a16="http://schemas.microsoft.com/office/drawing/2014/main" id="{9C987FC4-8C7D-D607-2491-7FA3BB5B3AE8}"/>
              </a:ext>
            </a:extLst>
          </p:cNvPr>
          <p:cNvSpPr txBox="1">
            <a:spLocks/>
          </p:cNvSpPr>
          <p:nvPr/>
        </p:nvSpPr>
        <p:spPr>
          <a:xfrm>
            <a:off x="623747" y="566662"/>
            <a:ext cx="4453579" cy="460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lexandria Medium"/>
              <a:buNone/>
              <a:defRPr sz="70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lexandria Medium"/>
              <a:buNone/>
              <a:defRPr sz="36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lexandria Medium"/>
              <a:buNone/>
              <a:defRPr sz="36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lexandria Medium"/>
              <a:buNone/>
              <a:defRPr sz="36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lexandria Medium"/>
              <a:buNone/>
              <a:defRPr sz="36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lexandria Medium"/>
              <a:buNone/>
              <a:defRPr sz="36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lexandria Medium"/>
              <a:buNone/>
              <a:defRPr sz="36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lexandria Medium"/>
              <a:buNone/>
              <a:defRPr sz="36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lexandria Medium"/>
              <a:buNone/>
              <a:defRPr sz="36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>
            <a:r>
              <a:rPr lang="en-GE" sz="1800" dirty="0"/>
              <a:t>Linearization of The Velocity Field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7309870-164D-0818-750B-B2120E5B2550}"/>
                  </a:ext>
                </a:extLst>
              </p:cNvPr>
              <p:cNvSpPr txBox="1"/>
              <p:nvPr/>
            </p:nvSpPr>
            <p:spPr>
              <a:xfrm>
                <a:off x="2778366" y="1296205"/>
                <a:ext cx="35872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E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GE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GE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𝑖𝑘</m:t>
                          </m:r>
                        </m:sub>
                      </m:sSub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GE" sz="1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7309870-164D-0818-750B-B2120E5B25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8366" y="1296205"/>
                <a:ext cx="3587264" cy="369332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G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itle 1">
            <a:extLst>
              <a:ext uri="{FF2B5EF4-FFF2-40B4-BE49-F238E27FC236}">
                <a16:creationId xmlns:a16="http://schemas.microsoft.com/office/drawing/2014/main" id="{FE91E9C4-7C63-FB93-7F9A-D17DB81FC3C1}"/>
              </a:ext>
            </a:extLst>
          </p:cNvPr>
          <p:cNvSpPr txBox="1">
            <a:spLocks/>
          </p:cNvSpPr>
          <p:nvPr/>
        </p:nvSpPr>
        <p:spPr>
          <a:xfrm>
            <a:off x="623747" y="3216446"/>
            <a:ext cx="4453579" cy="460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lexandria Medium"/>
              <a:buNone/>
              <a:defRPr sz="70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lexandria Medium"/>
              <a:buNone/>
              <a:defRPr sz="36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lexandria Medium"/>
              <a:buNone/>
              <a:defRPr sz="36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lexandria Medium"/>
              <a:buNone/>
              <a:defRPr sz="36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lexandria Medium"/>
              <a:buNone/>
              <a:defRPr sz="36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lexandria Medium"/>
              <a:buNone/>
              <a:defRPr sz="36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lexandria Medium"/>
              <a:buNone/>
              <a:defRPr sz="36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lexandria Medium"/>
              <a:buNone/>
              <a:defRPr sz="36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lexandria Medium"/>
              <a:buNone/>
              <a:defRPr sz="36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>
            <a:r>
              <a:rPr lang="en-GE" sz="1800" dirty="0"/>
              <a:t>Eliminating The Spatial Dependency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407EEF5-3067-E959-795C-94E3D8309186}"/>
                  </a:ext>
                </a:extLst>
              </p:cNvPr>
              <p:cNvSpPr txBox="1"/>
              <p:nvPr/>
            </p:nvSpPr>
            <p:spPr>
              <a:xfrm>
                <a:off x="729917" y="3676472"/>
                <a:ext cx="7430514" cy="9843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effectLst/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1600" b="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effectLst/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600" b="0" i="1" smtClean="0">
                              <a:effectLst/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600" b="0" i="1" smtClean="0">
                              <a:effectLst/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600" b="0" i="1" smtClean="0">
                              <a:effectLst/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1600" b="0" i="1" smtClean="0">
                              <a:effectLst/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1600" b="0" i="1" smtClean="0">
                              <a:effectLst/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600" b="0" i="1" smtClean="0">
                          <a:effectLst/>
                          <a:latin typeface="Cambria Math" panose="02040503050406030204" pitchFamily="18" charset="0"/>
                        </a:rPr>
                        <m:t>≡</m:t>
                      </m:r>
                      <m:acc>
                        <m:accPr>
                          <m:chr m:val="̂"/>
                          <m:ctrlPr>
                            <a:rPr lang="en-US" sz="16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  <m:t>𝒌</m:t>
                          </m:r>
                          <m:d>
                            <m:dPr>
                              <m:ctrlPr>
                                <a:rPr lang="en-US" sz="1600" b="0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1600" b="0" i="1" smtClean="0">
                              <a:effectLst/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600" b="0" i="1" smtClean="0">
                              <a:effectLst/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p>
                        <m:sSupPr>
                          <m:ctrlPr>
                            <a:rPr lang="en-US" sz="1600" b="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effectLst/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effectLst/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sup>
                      </m:sSup>
                      <m:r>
                        <a:rPr lang="en-US" sz="16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</m:t>
                      </m:r>
                      <m:r>
                        <a:rPr lang="en-GB" sz="160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en-GB" sz="160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sSub>
                        <m:sSubPr>
                          <m:ctrlPr>
                            <a:rPr lang="en-GB" sz="160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6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b>
                        <m:sSubPr>
                          <m:ctrlPr>
                            <a:rPr lang="en-US" sz="16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6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6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sSub>
                            <m:sSubPr>
                              <m:ctrlPr>
                                <a:rPr lang="en-US" sz="16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sub>
                              <m:r>
                                <a:rPr lang="en-US" sz="16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16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16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6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16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sz="1600" b="0" i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</m:t>
                      </m:r>
                      <m:r>
                        <a:rPr lang="en-GB" sz="160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𝒟</m:t>
                      </m:r>
                      <m:r>
                        <a:rPr lang="en-US" sz="16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en-US" sz="16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sz="16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sup>
                      </m:sSup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en-GB" sz="1600" dirty="0">
                  <a:effectLst/>
                  <a:latin typeface="cmmi10"/>
                </a:endParaRPr>
              </a:p>
              <a:p>
                <a:endParaRPr lang="en-GE" sz="16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407EEF5-3067-E959-795C-94E3D83091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917" y="3676472"/>
                <a:ext cx="7430514" cy="984372"/>
              </a:xfrm>
              <a:prstGeom prst="rect">
                <a:avLst/>
              </a:prstGeom>
              <a:blipFill>
                <a:blip r:embed="rId4"/>
                <a:stretch>
                  <a:fillRect t="-96203" b="-107595"/>
                </a:stretch>
              </a:blipFill>
            </p:spPr>
            <p:txBody>
              <a:bodyPr/>
              <a:lstStyle/>
              <a:p>
                <a:r>
                  <a:rPr lang="en-G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394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DB326-F579-1FE1-40F8-45271BFDF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100" y="3225300"/>
            <a:ext cx="7907532" cy="1253700"/>
          </a:xfrm>
        </p:spPr>
        <p:txBody>
          <a:bodyPr/>
          <a:lstStyle/>
          <a:p>
            <a:r>
              <a:rPr lang="en-GE" sz="4600" dirty="0"/>
              <a:t>Calculations and Findings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4AE636-B128-6121-F904-A604643FEA82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r>
              <a:rPr lang="en-GE" dirty="0"/>
              <a:t>03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555A017-1529-AA40-830B-0FCF9DD506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0" y="535000"/>
            <a:ext cx="3994484" cy="388200"/>
          </a:xfrm>
        </p:spPr>
        <p:txBody>
          <a:bodyPr/>
          <a:lstStyle/>
          <a:p>
            <a:r>
              <a:rPr lang="en-GE" dirty="0"/>
              <a:t>Main equations and the incompressible case</a:t>
            </a:r>
          </a:p>
        </p:txBody>
      </p:sp>
    </p:spTree>
    <p:extLst>
      <p:ext uri="{BB962C8B-B14F-4D97-AF65-F5344CB8AC3E}">
        <p14:creationId xmlns:p14="http://schemas.microsoft.com/office/powerpoint/2010/main" val="288875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Lead Funnel by Slidesgo">
  <a:themeElements>
    <a:clrScheme name="Simple Light">
      <a:dk1>
        <a:srgbClr val="15110E"/>
      </a:dk1>
      <a:lt1>
        <a:srgbClr val="FFFAF6"/>
      </a:lt1>
      <a:dk2>
        <a:srgbClr val="C2E5F5"/>
      </a:dk2>
      <a:lt2>
        <a:srgbClr val="5296B8"/>
      </a:lt2>
      <a:accent1>
        <a:srgbClr val="135669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5110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1113</TotalTime>
  <Words>526</Words>
  <Application>Microsoft Macintosh PowerPoint</Application>
  <PresentationFormat>On-screen Show (16:9)</PresentationFormat>
  <Paragraphs>93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Cambria Math</vt:lpstr>
      <vt:lpstr>cmmi10</vt:lpstr>
      <vt:lpstr>Alexandria Medium</vt:lpstr>
      <vt:lpstr>Albert Sans</vt:lpstr>
      <vt:lpstr>Arial</vt:lpstr>
      <vt:lpstr>Lead Funnel by Slidesgo</vt:lpstr>
      <vt:lpstr>The Dynamics of Gravity Waves and Aperiodic Modes in Kinematically Complex Flows</vt:lpstr>
      <vt:lpstr>01</vt:lpstr>
      <vt:lpstr>The Phenomenon</vt:lpstr>
      <vt:lpstr>What Are Gravity Waves ?</vt:lpstr>
      <vt:lpstr>Gravity Waves in Nature</vt:lpstr>
      <vt:lpstr>Main Formalism</vt:lpstr>
      <vt:lpstr>Main Theory</vt:lpstr>
      <vt:lpstr>PowerPoint Presentation</vt:lpstr>
      <vt:lpstr>Calculations and Findings</vt:lpstr>
      <vt:lpstr>Main Equations</vt:lpstr>
      <vt:lpstr>Equations for the Incompressible Case</vt:lpstr>
      <vt:lpstr>Findings and Derivations</vt:lpstr>
      <vt:lpstr>Eliminating the First Order Differential Term </vt:lpstr>
      <vt:lpstr>Future Perspectives</vt:lpstr>
      <vt:lpstr>Future Perspectives</vt:lpstr>
      <vt:lpstr>Thank you 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David Chkhartishvili</cp:lastModifiedBy>
  <cp:revision>20</cp:revision>
  <dcterms:modified xsi:type="dcterms:W3CDTF">2024-08-10T00:57:55Z</dcterms:modified>
</cp:coreProperties>
</file>