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1" r:id="rId1"/>
  </p:sldMasterIdLst>
  <p:notesMasterIdLst>
    <p:notesMasterId r:id="rId13"/>
  </p:notesMasterIdLst>
  <p:sldIdLst>
    <p:sldId id="256" r:id="rId2"/>
    <p:sldId id="257" r:id="rId3"/>
    <p:sldId id="342" r:id="rId4"/>
    <p:sldId id="343" r:id="rId5"/>
    <p:sldId id="347" r:id="rId6"/>
    <p:sldId id="352" r:id="rId7"/>
    <p:sldId id="356" r:id="rId8"/>
    <p:sldId id="357" r:id="rId9"/>
    <p:sldId id="360" r:id="rId10"/>
    <p:sldId id="358" r:id="rId11"/>
    <p:sldId id="359" r:id="rId12"/>
  </p:sldIdLst>
  <p:sldSz cx="9144000" cy="5143500" type="screen16x9"/>
  <p:notesSz cx="6858000" cy="9144000"/>
  <p:embeddedFontLst>
    <p:embeddedFont>
      <p:font typeface="Abril Fatface" panose="020B0604020202020204" charset="0"/>
      <p:regular r:id="rId14"/>
    </p:embeddedFont>
    <p:embeddedFont>
      <p:font typeface="Fira Sans" panose="020B0604020202020204" charset="0"/>
      <p:regular r:id="rId15"/>
      <p:bold r:id="rId16"/>
      <p:italic r:id="rId17"/>
      <p:boldItalic r:id="rId18"/>
    </p:embeddedFont>
    <p:embeddedFont>
      <p:font typeface="Bodoni"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a" initials="R" lastIdx="1" clrIdx="0">
    <p:extLst>
      <p:ext uri="{19B8F6BF-5375-455C-9EA6-DF929625EA0E}">
        <p15:presenceInfo xmlns:p15="http://schemas.microsoft.com/office/powerpoint/2012/main" userId="a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A371BB-AE2B-4E99-B426-77219BF38309}">
  <a:tblStyle styleId="{4CA371BB-AE2B-4E99-B426-77219BF383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7" autoAdjust="0"/>
  </p:normalViewPr>
  <p:slideViewPr>
    <p:cSldViewPr snapToGrid="0">
      <p:cViewPr varScale="1">
        <p:scale>
          <a:sx n="110" d="100"/>
          <a:sy n="110" d="100"/>
        </p:scale>
        <p:origin x="658" y="62"/>
      </p:cViewPr>
      <p:guideLst/>
    </p:cSldViewPr>
  </p:slideViewPr>
  <p:outlineViewPr>
    <p:cViewPr>
      <p:scale>
        <a:sx n="33" d="100"/>
        <a:sy n="33" d="100"/>
      </p:scale>
      <p:origin x="0" y="-807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8f08553c2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8f08553c2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56756" y="1139838"/>
            <a:ext cx="5230500" cy="2418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56750" y="3558149"/>
            <a:ext cx="5230500" cy="4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7" name="Google Shape;17;p4"/>
          <p:cNvSpPr txBox="1">
            <a:spLocks noGrp="1"/>
          </p:cNvSpPr>
          <p:nvPr>
            <p:ph type="body" idx="1"/>
          </p:nvPr>
        </p:nvSpPr>
        <p:spPr>
          <a:xfrm>
            <a:off x="713225" y="1246950"/>
            <a:ext cx="7717500" cy="3357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25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6_1">
    <p:bg>
      <p:bgPr>
        <a:blipFill>
          <a:blip r:embed="rId2">
            <a:alphaModFix/>
          </a:blip>
          <a:stretch>
            <a:fillRect/>
          </a:stretch>
        </a:blip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6_1_1">
    <p:bg>
      <p:bgPr>
        <a:blipFill>
          <a:blip r:embed="rId2">
            <a:alphaModFix/>
          </a:blip>
          <a:stretch>
            <a:fillRect/>
          </a:stretch>
        </a:blipFill>
        <a:effectLst/>
      </p:bgPr>
    </p:bg>
    <p:spTree>
      <p:nvGrpSpPr>
        <p:cNvPr id="1" name="Shape 25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6_1_1_1">
    <p:bg>
      <p:bgPr>
        <a:blipFill>
          <a:blip r:embed="rId2">
            <a:alphaModFix/>
          </a:blip>
          <a:stretch>
            <a:fillRect/>
          </a:stretch>
        </a:blipFill>
        <a:effectLst/>
      </p:bgPr>
    </p:bg>
    <p:spTree>
      <p:nvGrpSpPr>
        <p:cNvPr id="1" name="Shape 25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1pPr>
            <a:lvl2pPr lvl="1"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2pPr>
            <a:lvl3pPr lvl="2"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3pPr>
            <a:lvl4pPr lvl="3"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4pPr>
            <a:lvl5pPr lvl="4"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5pPr>
            <a:lvl6pPr lvl="5"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6pPr>
            <a:lvl7pPr lvl="6"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7pPr>
            <a:lvl8pPr lvl="7"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8pPr>
            <a:lvl9pPr lvl="8" algn="ctr">
              <a:spcBef>
                <a:spcPts val="0"/>
              </a:spcBef>
              <a:spcAft>
                <a:spcPts val="0"/>
              </a:spcAft>
              <a:buClr>
                <a:schemeClr val="lt1"/>
              </a:buClr>
              <a:buSzPts val="3200"/>
              <a:buFont typeface="Abril Fatface"/>
              <a:buNone/>
              <a:defRPr sz="3200">
                <a:solidFill>
                  <a:schemeClr val="lt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1pPr>
            <a:lvl2pPr marL="914400" lvl="1"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2pPr>
            <a:lvl3pPr marL="1371600" lvl="2"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3pPr>
            <a:lvl4pPr marL="1828800" lvl="3"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4pPr>
            <a:lvl5pPr marL="2286000" lvl="4"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5pPr>
            <a:lvl6pPr marL="2743200" lvl="5"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6pPr>
            <a:lvl7pPr marL="3200400" lvl="6"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7pPr>
            <a:lvl8pPr marL="3657600" lvl="7"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8pPr>
            <a:lvl9pPr marL="4114800" lvl="8" indent="-330200">
              <a:lnSpc>
                <a:spcPct val="100000"/>
              </a:lnSpc>
              <a:spcBef>
                <a:spcPts val="0"/>
              </a:spcBef>
              <a:spcAft>
                <a:spcPts val="0"/>
              </a:spcAft>
              <a:buClr>
                <a:schemeClr val="lt1"/>
              </a:buClr>
              <a:buSzPts val="1600"/>
              <a:buFont typeface="Fira Sans"/>
              <a:buChar char="■"/>
              <a:defRPr sz="1600">
                <a:solidFill>
                  <a:schemeClr val="lt1"/>
                </a:solidFill>
                <a:latin typeface="Fira Sans"/>
                <a:ea typeface="Fira Sans"/>
                <a:cs typeface="Fira Sans"/>
                <a:sym typeface="Fira Sans"/>
              </a:defRPr>
            </a:lvl9pPr>
          </a:lstStyle>
          <a:p>
            <a:endParaRPr/>
          </a:p>
        </p:txBody>
      </p:sp>
      <p:sp>
        <p:nvSpPr>
          <p:cNvPr id="2" name="TextBox 1"/>
          <p:cNvSpPr txBox="1"/>
          <p:nvPr userDrawn="1"/>
        </p:nvSpPr>
        <p:spPr>
          <a:xfrm>
            <a:off x="0" y="4808220"/>
            <a:ext cx="419100" cy="307777"/>
          </a:xfrm>
          <a:prstGeom prst="rect">
            <a:avLst/>
          </a:prstGeom>
          <a:noFill/>
        </p:spPr>
        <p:txBody>
          <a:bodyPr wrap="square" rtlCol="0">
            <a:spAutoFit/>
          </a:bodyPr>
          <a:lstStyle/>
          <a:p>
            <a:fld id="{E500C16A-762D-4541-8B60-FA910D451419}" type="slidenum">
              <a:rPr lang="en-US" b="1" smtClean="0">
                <a:solidFill>
                  <a:schemeClr val="bg1"/>
                </a:solidFill>
              </a:rPr>
              <a:t>‹#›</a:t>
            </a:fld>
            <a:endParaRPr lang="en-US" b="1" dirty="0">
              <a:solidFill>
                <a:schemeClr val="bg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94" r:id="rId4"/>
    <p:sldLayoutId id="2147483695" r:id="rId5"/>
    <p:sldLayoutId id="2147483696" r:id="rId6"/>
    <p:sldLayoutId id="2147483697" r:id="rId7"/>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7"/>
          <p:cNvSpPr txBox="1">
            <a:spLocks noGrp="1"/>
          </p:cNvSpPr>
          <p:nvPr>
            <p:ph type="ctrTitle"/>
          </p:nvPr>
        </p:nvSpPr>
        <p:spPr>
          <a:xfrm>
            <a:off x="1219200" y="332509"/>
            <a:ext cx="6510010" cy="3225640"/>
          </a:xfrm>
          <a:prstGeom prst="rect">
            <a:avLst/>
          </a:prstGeom>
        </p:spPr>
        <p:txBody>
          <a:bodyPr spcFirstLastPara="1" wrap="square" lIns="91425" tIns="91425" rIns="91425" bIns="91425" anchor="b" anchorCtr="0">
            <a:noAutofit/>
          </a:bodyPr>
          <a:lstStyle/>
          <a:p>
            <a:pPr lvl="0"/>
            <a:r>
              <a:rPr lang="en-US" dirty="0"/>
              <a:t>Central engine of Gamma Ray </a:t>
            </a:r>
            <a:r>
              <a:rPr lang="en-US" dirty="0" smtClean="0"/>
              <a:t>Bursts</a:t>
            </a:r>
            <a:r>
              <a:rPr lang="fa-IR" dirty="0" smtClean="0"/>
              <a:t> </a:t>
            </a:r>
            <a:r>
              <a:rPr lang="en-US" dirty="0" smtClean="0"/>
              <a:t>and their accretion disk</a:t>
            </a:r>
            <a:endParaRPr dirty="0">
              <a:latin typeface="Bodoni"/>
              <a:ea typeface="Bodoni"/>
              <a:cs typeface="Bodoni"/>
              <a:sym typeface="Bodoni"/>
            </a:endParaRPr>
          </a:p>
        </p:txBody>
      </p:sp>
      <p:sp>
        <p:nvSpPr>
          <p:cNvPr id="274" name="Google Shape;274;p57"/>
          <p:cNvSpPr txBox="1">
            <a:spLocks noGrp="1"/>
          </p:cNvSpPr>
          <p:nvPr>
            <p:ph type="subTitle" idx="1"/>
          </p:nvPr>
        </p:nvSpPr>
        <p:spPr>
          <a:xfrm>
            <a:off x="1956749" y="3558149"/>
            <a:ext cx="5254541" cy="6467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P</a:t>
            </a:r>
            <a:r>
              <a:rPr lang="en" dirty="0" smtClean="0"/>
              <a:t>resented by Ava Moknatjoo</a:t>
            </a:r>
          </a:p>
          <a:p>
            <a:pPr marL="0" lvl="0" indent="0" algn="ctr" rtl="0">
              <a:spcBef>
                <a:spcPts val="0"/>
              </a:spcBef>
              <a:spcAft>
                <a:spcPts val="0"/>
              </a:spcAft>
              <a:buNone/>
            </a:pPr>
            <a:r>
              <a:rPr lang="en-US" dirty="0" smtClean="0"/>
              <a:t>Supervisor:</a:t>
            </a:r>
            <a:r>
              <a:rPr lang="en" dirty="0" smtClean="0"/>
              <a:t> Dr Soroush Shakeri</a:t>
            </a:r>
          </a:p>
          <a:p>
            <a:pPr marL="0" lvl="0" indent="0" algn="ctr" rtl="0">
              <a:spcBef>
                <a:spcPts val="0"/>
              </a:spcBef>
              <a:spcAft>
                <a:spcPts val="0"/>
              </a:spcAft>
              <a:buNone/>
            </a:pPr>
            <a:endParaRPr lang="en" dirty="0"/>
          </a:p>
          <a:p>
            <a:pPr marL="0" lvl="0" indent="0" algn="ctr" rtl="0">
              <a:spcBef>
                <a:spcPts val="0"/>
              </a:spcBef>
              <a:spcAft>
                <a:spcPts val="0"/>
              </a:spcAft>
              <a:buNone/>
            </a:pPr>
            <a:r>
              <a:rPr lang="en" dirty="0" smtClean="0"/>
              <a:t>Isfahan University of Technology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1000"/>
                                        <p:tgtEl>
                                          <p:spTgt spid="27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74"/>
                                        </p:tgtEl>
                                        <p:attrNameLst>
                                          <p:attrName>style.visibility</p:attrName>
                                        </p:attrNameLst>
                                      </p:cBhvr>
                                      <p:to>
                                        <p:strVal val="visible"/>
                                      </p:to>
                                    </p:set>
                                    <p:anim calcmode="lin" valueType="num">
                                      <p:cBhvr additive="base">
                                        <p:cTn id="11" dur="1000"/>
                                        <p:tgtEl>
                                          <p:spTgt spid="2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127000" indent="0" algn="ctr">
              <a:buNone/>
            </a:pPr>
            <a:r>
              <a:rPr lang="en-US" sz="4400" dirty="0" smtClean="0"/>
              <a:t>Thanks for your attention</a:t>
            </a:r>
            <a:endParaRPr lang="en-US" sz="4400" dirty="0"/>
          </a:p>
        </p:txBody>
      </p:sp>
    </p:spTree>
    <p:extLst>
      <p:ext uri="{BB962C8B-B14F-4D97-AF65-F5344CB8AC3E}">
        <p14:creationId xmlns:p14="http://schemas.microsoft.com/office/powerpoint/2010/main" val="1444422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Text Placeholder 2"/>
          <p:cNvSpPr>
            <a:spLocks noGrp="1"/>
          </p:cNvSpPr>
          <p:nvPr>
            <p:ph type="body" idx="1"/>
          </p:nvPr>
        </p:nvSpPr>
        <p:spPr/>
        <p:txBody>
          <a:bodyPr/>
          <a:lstStyle/>
          <a:p>
            <a:pPr marL="127000" indent="0" rtl="1">
              <a:buNone/>
            </a:pPr>
            <a:r>
              <a:rPr lang="en-US" sz="1000" dirty="0" smtClean="0"/>
              <a:t>    </a:t>
            </a:r>
            <a:r>
              <a:rPr lang="en-US" sz="1200" dirty="0" smtClean="0"/>
              <a:t>[</a:t>
            </a:r>
            <a:r>
              <a:rPr lang="en-US" sz="1200" dirty="0"/>
              <a:t>1]: T. </a:t>
            </a:r>
            <a:r>
              <a:rPr lang="en-US" sz="1200" dirty="0" err="1"/>
              <a:t>Piran</a:t>
            </a:r>
            <a:r>
              <a:rPr lang="en-US" sz="1200" dirty="0"/>
              <a:t>, ”The physics of gamma-ray bursts”, Rev. Mod. Phys. 76, 1143–1210 (2004</a:t>
            </a:r>
            <a:r>
              <a:rPr lang="en-US" sz="1200" dirty="0" smtClean="0"/>
              <a:t>) </a:t>
            </a:r>
            <a:endParaRPr lang="en-US" sz="1200" dirty="0"/>
          </a:p>
          <a:p>
            <a:pPr marL="127000" indent="0">
              <a:buNone/>
            </a:pPr>
            <a:r>
              <a:rPr lang="en-US" sz="1200" dirty="0"/>
              <a:t>[2]: G. J. Fishman, C.A. </a:t>
            </a:r>
            <a:r>
              <a:rPr lang="en-US" sz="1200" dirty="0" err="1"/>
              <a:t>Meegan</a:t>
            </a:r>
            <a:r>
              <a:rPr lang="en-US" sz="1200" dirty="0"/>
              <a:t>, ”Gamma-ray bursts”, </a:t>
            </a:r>
            <a:r>
              <a:rPr lang="en-US" sz="1200" dirty="0" err="1"/>
              <a:t>Annu</a:t>
            </a:r>
            <a:r>
              <a:rPr lang="en-US" sz="1200" dirty="0"/>
              <a:t>. Rev. Astron. </a:t>
            </a:r>
            <a:r>
              <a:rPr lang="en-US" sz="1200" dirty="0" err="1"/>
              <a:t>Astrophys</a:t>
            </a:r>
            <a:r>
              <a:rPr lang="en-US" sz="1200" dirty="0"/>
              <a:t>. 33, 415–458</a:t>
            </a:r>
          </a:p>
          <a:p>
            <a:pPr marL="127000" indent="0" rtl="1">
              <a:buNone/>
            </a:pPr>
            <a:r>
              <a:rPr lang="en-US" sz="1200" dirty="0"/>
              <a:t>(1995)</a:t>
            </a:r>
          </a:p>
          <a:p>
            <a:pPr marL="127000" indent="0">
              <a:buNone/>
            </a:pPr>
            <a:r>
              <a:rPr lang="en-US" sz="1200" dirty="0"/>
              <a:t>[3]: A. </a:t>
            </a:r>
            <a:r>
              <a:rPr lang="en-US" sz="1200" dirty="0" err="1"/>
              <a:t>Velasis</a:t>
            </a:r>
            <a:r>
              <a:rPr lang="en-US" sz="1200" dirty="0"/>
              <a:t>, ”Numerical simulations in the afterglow phase of GRBs”, PhD thesis, Leuven University,</a:t>
            </a:r>
          </a:p>
          <a:p>
            <a:pPr marL="127000" indent="0" rtl="1">
              <a:buNone/>
            </a:pPr>
            <a:r>
              <a:rPr lang="en-US" sz="1200" dirty="0"/>
              <a:t>(2012)</a:t>
            </a:r>
          </a:p>
          <a:p>
            <a:pPr marL="127000" indent="0">
              <a:buNone/>
            </a:pPr>
            <a:r>
              <a:rPr lang="en-US" sz="1200" dirty="0"/>
              <a:t>[4]: A.S. </a:t>
            </a:r>
            <a:r>
              <a:rPr lang="en-US" sz="1200" dirty="0" err="1"/>
              <a:t>Fruchter</a:t>
            </a:r>
            <a:r>
              <a:rPr lang="en-US" sz="1200" dirty="0"/>
              <a:t>, A.J. Levan, L. </a:t>
            </a:r>
            <a:r>
              <a:rPr lang="en-US" sz="1200" dirty="0" err="1"/>
              <a:t>Strolger</a:t>
            </a:r>
            <a:r>
              <a:rPr lang="en-US" sz="1200" dirty="0"/>
              <a:t>, P.M. </a:t>
            </a:r>
            <a:r>
              <a:rPr lang="en-US" sz="1200" dirty="0" err="1"/>
              <a:t>Vreeswijk</a:t>
            </a:r>
            <a:r>
              <a:rPr lang="en-US" sz="1200" dirty="0"/>
              <a:t>, S.E. </a:t>
            </a:r>
            <a:r>
              <a:rPr lang="en-US" sz="1200" dirty="0" err="1"/>
              <a:t>Thorsett</a:t>
            </a:r>
            <a:r>
              <a:rPr lang="en-US" sz="1200" dirty="0"/>
              <a:t>, D. </a:t>
            </a:r>
            <a:r>
              <a:rPr lang="en-US" sz="1200" dirty="0" err="1"/>
              <a:t>Bersier</a:t>
            </a:r>
            <a:r>
              <a:rPr lang="en-US" sz="1200" dirty="0"/>
              <a:t>, I. </a:t>
            </a:r>
            <a:r>
              <a:rPr lang="en-US" sz="1200" dirty="0" err="1"/>
              <a:t>Burud</a:t>
            </a:r>
            <a:r>
              <a:rPr lang="en-US" sz="1200" dirty="0"/>
              <a:t>, J.M.</a:t>
            </a:r>
          </a:p>
          <a:p>
            <a:pPr marL="127000" indent="0">
              <a:buNone/>
            </a:pPr>
            <a:r>
              <a:rPr lang="en-US" sz="1200" dirty="0"/>
              <a:t>Castro </a:t>
            </a:r>
            <a:r>
              <a:rPr lang="en-US" sz="1200" dirty="0" err="1"/>
              <a:t>Cerón</a:t>
            </a:r>
            <a:r>
              <a:rPr lang="en-US" sz="1200" dirty="0"/>
              <a:t>, A.J. Castro-Tirado, C. </a:t>
            </a:r>
            <a:r>
              <a:rPr lang="en-US" sz="1200" dirty="0" err="1"/>
              <a:t>Conselice</a:t>
            </a:r>
            <a:r>
              <a:rPr lang="en-US" sz="1200" dirty="0"/>
              <a:t>, T. </a:t>
            </a:r>
            <a:r>
              <a:rPr lang="en-US" sz="1200" dirty="0" err="1"/>
              <a:t>Dahlen</a:t>
            </a:r>
            <a:r>
              <a:rPr lang="en-US" sz="1200" dirty="0"/>
              <a:t>, H.C. Ferguson, J.P.U. </a:t>
            </a:r>
            <a:r>
              <a:rPr lang="en-US" sz="1200" dirty="0" err="1"/>
              <a:t>Fynbo</a:t>
            </a:r>
            <a:r>
              <a:rPr lang="en-US" sz="1200" dirty="0"/>
              <a:t>, P.M.</a:t>
            </a:r>
          </a:p>
          <a:p>
            <a:pPr marL="127000" indent="0">
              <a:buNone/>
            </a:pPr>
            <a:r>
              <a:rPr lang="en-US" sz="1200" dirty="0" err="1"/>
              <a:t>Garnavich</a:t>
            </a:r>
            <a:r>
              <a:rPr lang="en-US" sz="1200" dirty="0"/>
              <a:t>, R.A. Gibbons, J. </a:t>
            </a:r>
            <a:r>
              <a:rPr lang="en-US" sz="1200" dirty="0" err="1"/>
              <a:t>Gorosabel</a:t>
            </a:r>
            <a:r>
              <a:rPr lang="en-US" sz="1200" dirty="0"/>
              <a:t>, T.R. Gull, J. </a:t>
            </a:r>
            <a:r>
              <a:rPr lang="en-US" sz="1200" dirty="0" err="1"/>
              <a:t>Hjorth</a:t>
            </a:r>
            <a:r>
              <a:rPr lang="en-US" sz="1200" dirty="0"/>
              <a:t>, S.T. Holland, C. </a:t>
            </a:r>
            <a:r>
              <a:rPr lang="en-US" sz="1200" dirty="0" err="1"/>
              <a:t>Kouveliotou</a:t>
            </a:r>
            <a:r>
              <a:rPr lang="en-US" sz="1200" dirty="0"/>
              <a:t>, Z.</a:t>
            </a:r>
          </a:p>
          <a:p>
            <a:pPr marL="127000" indent="0">
              <a:buNone/>
            </a:pPr>
            <a:r>
              <a:rPr lang="en-US" sz="1200" dirty="0" err="1"/>
              <a:t>Levay</a:t>
            </a:r>
            <a:r>
              <a:rPr lang="en-US" sz="1200" dirty="0"/>
              <a:t>, M. </a:t>
            </a:r>
            <a:r>
              <a:rPr lang="en-US" sz="1200" dirty="0" err="1"/>
              <a:t>Livio</a:t>
            </a:r>
            <a:r>
              <a:rPr lang="en-US" sz="1200" dirty="0"/>
              <a:t>, M.R. Metzger, P.E. Nugent, L. Petro, E. </a:t>
            </a:r>
            <a:r>
              <a:rPr lang="en-US" sz="1200" dirty="0" err="1"/>
              <a:t>Pian</a:t>
            </a:r>
            <a:r>
              <a:rPr lang="en-US" sz="1200" dirty="0"/>
              <a:t>, J.E. Rhoads, A.G. </a:t>
            </a:r>
            <a:r>
              <a:rPr lang="en-US" sz="1200" dirty="0" err="1"/>
              <a:t>Riess</a:t>
            </a:r>
            <a:r>
              <a:rPr lang="en-US" sz="1200" dirty="0"/>
              <a:t>, K.C.</a:t>
            </a:r>
          </a:p>
          <a:p>
            <a:pPr marL="127000" indent="0">
              <a:buNone/>
            </a:pPr>
            <a:r>
              <a:rPr lang="en-US" sz="1200" dirty="0" err="1"/>
              <a:t>Sahu</a:t>
            </a:r>
            <a:r>
              <a:rPr lang="en-US" sz="1200" dirty="0"/>
              <a:t>, A. </a:t>
            </a:r>
            <a:r>
              <a:rPr lang="en-US" sz="1200" dirty="0" err="1"/>
              <a:t>Smette</a:t>
            </a:r>
            <a:r>
              <a:rPr lang="en-US" sz="1200" dirty="0"/>
              <a:t>, N.R. </a:t>
            </a:r>
            <a:r>
              <a:rPr lang="en-US" sz="1200" dirty="0" err="1"/>
              <a:t>Tanvir</a:t>
            </a:r>
            <a:r>
              <a:rPr lang="en-US" sz="1200" dirty="0"/>
              <a:t>, R.A.M.J. </a:t>
            </a:r>
            <a:r>
              <a:rPr lang="en-US" sz="1200" dirty="0" err="1"/>
              <a:t>Wijers</a:t>
            </a:r>
            <a:r>
              <a:rPr lang="en-US" sz="1200" dirty="0"/>
              <a:t>, S.E. </a:t>
            </a:r>
            <a:r>
              <a:rPr lang="en-US" sz="1200" dirty="0" err="1"/>
              <a:t>Woosley</a:t>
            </a:r>
            <a:r>
              <a:rPr lang="en-US" sz="1200" dirty="0"/>
              <a:t>, ”Long γ-ray bursts and core-collapse</a:t>
            </a:r>
          </a:p>
          <a:p>
            <a:pPr marL="127000" indent="0" rtl="1">
              <a:buNone/>
            </a:pPr>
            <a:r>
              <a:rPr lang="en-US" sz="1200" dirty="0"/>
              <a:t>supernovae have different environments”, Nature, 441, 463–468, (2006</a:t>
            </a:r>
            <a:r>
              <a:rPr lang="en-US" sz="1200" dirty="0" smtClean="0"/>
              <a:t>)</a:t>
            </a:r>
          </a:p>
          <a:p>
            <a:pPr marL="127000" indent="0" rtl="1">
              <a:buNone/>
            </a:pPr>
            <a:r>
              <a:rPr lang="en-US" sz="1200" dirty="0"/>
              <a:t> </a:t>
            </a:r>
            <a:r>
              <a:rPr lang="en-US" sz="1200" dirty="0" smtClean="0"/>
              <a:t>    [6]: BING </a:t>
            </a:r>
            <a:r>
              <a:rPr lang="en-US" sz="1200" dirty="0"/>
              <a:t>ZHANG, “ The Physics of Gamma-Ray Bursts” , University of Nevada, Las </a:t>
            </a:r>
            <a:r>
              <a:rPr lang="en-US" sz="1200" dirty="0" smtClean="0"/>
              <a:t>Vegas</a:t>
            </a:r>
          </a:p>
          <a:p>
            <a:pPr marL="127000" indent="0" rtl="1">
              <a:buNone/>
            </a:pPr>
            <a:r>
              <a:rPr lang="en-US" sz="1200" dirty="0" smtClean="0"/>
              <a:t>     [7]: </a:t>
            </a:r>
            <a:r>
              <a:rPr lang="en-US" sz="1200" dirty="0"/>
              <a:t>P. Kumar and B. </a:t>
            </a:r>
            <a:r>
              <a:rPr lang="en-US" sz="1200" dirty="0" err="1"/>
              <a:t>Zhang,”The</a:t>
            </a:r>
            <a:r>
              <a:rPr lang="en-US" sz="1200" dirty="0"/>
              <a:t> physics of gamma-ray bursts and relativistic jets”, </a:t>
            </a:r>
            <a:r>
              <a:rPr lang="en-US" sz="1200" dirty="0" err="1"/>
              <a:t>PhR</a:t>
            </a:r>
            <a:r>
              <a:rPr lang="en-US" sz="1200" dirty="0"/>
              <a:t>, 561, 1 (2015)</a:t>
            </a:r>
            <a:endParaRPr lang="en-US" sz="1200" b="1" dirty="0"/>
          </a:p>
          <a:p>
            <a:pPr marL="127000" indent="0" rtl="1">
              <a:buNone/>
            </a:pPr>
            <a:endParaRPr lang="en-US" sz="1000" dirty="0"/>
          </a:p>
        </p:txBody>
      </p:sp>
    </p:spTree>
    <p:extLst>
      <p:ext uri="{BB962C8B-B14F-4D97-AF65-F5344CB8AC3E}">
        <p14:creationId xmlns:p14="http://schemas.microsoft.com/office/powerpoint/2010/main" val="346993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8"/>
          <p:cNvSpPr txBox="1">
            <a:spLocks noGrp="1"/>
          </p:cNvSpPr>
          <p:nvPr>
            <p:ph type="title"/>
          </p:nvPr>
        </p:nvSpPr>
        <p:spPr>
          <a:xfrm>
            <a:off x="609316" y="286300"/>
            <a:ext cx="7717500" cy="572700"/>
          </a:xfrm>
          <a:prstGeom prst="rect">
            <a:avLst/>
          </a:prstGeom>
        </p:spPr>
        <p:txBody>
          <a:bodyPr spcFirstLastPara="1" wrap="square" lIns="91425" tIns="91425" rIns="91425" bIns="91425" anchor="t" anchorCtr="0">
            <a:noAutofit/>
          </a:bodyPr>
          <a:lstStyle/>
          <a:p>
            <a:pPr lvl="0"/>
            <a:r>
              <a:rPr lang="en-US" dirty="0"/>
              <a:t>History</a:t>
            </a:r>
            <a:endParaRPr dirty="0"/>
          </a:p>
        </p:txBody>
      </p:sp>
      <p:sp>
        <p:nvSpPr>
          <p:cNvPr id="280" name="Google Shape;280;p58"/>
          <p:cNvSpPr txBox="1">
            <a:spLocks noGrp="1"/>
          </p:cNvSpPr>
          <p:nvPr>
            <p:ph type="body" idx="1"/>
          </p:nvPr>
        </p:nvSpPr>
        <p:spPr>
          <a:xfrm>
            <a:off x="713225" y="1246950"/>
            <a:ext cx="7717500" cy="3357000"/>
          </a:xfrm>
          <a:prstGeom prst="rect">
            <a:avLst/>
          </a:prstGeom>
        </p:spPr>
        <p:txBody>
          <a:bodyPr spcFirstLastPara="1" wrap="square" lIns="91425" tIns="91425" rIns="91425" bIns="91425" anchor="t" anchorCtr="0">
            <a:noAutofit/>
          </a:bodyPr>
          <a:lstStyle/>
          <a:p>
            <a:pPr marL="0" lvl="0" indent="0">
              <a:buNone/>
            </a:pPr>
            <a:r>
              <a:rPr lang="en-US" dirty="0"/>
              <a:t>The US military VELA </a:t>
            </a:r>
            <a:r>
              <a:rPr lang="en-US" dirty="0" smtClean="0"/>
              <a:t>program</a:t>
            </a:r>
          </a:p>
          <a:p>
            <a:pPr marL="0" lvl="0" indent="0">
              <a:buNone/>
            </a:pPr>
            <a:endParaRPr dirty="0"/>
          </a:p>
        </p:txBody>
      </p:sp>
      <p:pic>
        <p:nvPicPr>
          <p:cNvPr id="5" name="Picture 4"/>
          <p:cNvPicPr>
            <a:picLocks noChangeAspect="1"/>
          </p:cNvPicPr>
          <p:nvPr/>
        </p:nvPicPr>
        <p:blipFill>
          <a:blip r:embed="rId3"/>
          <a:stretch>
            <a:fillRect/>
          </a:stretch>
        </p:blipFill>
        <p:spPr>
          <a:xfrm>
            <a:off x="609316" y="1694028"/>
            <a:ext cx="4107873" cy="3026118"/>
          </a:xfrm>
          <a:prstGeom prst="rect">
            <a:avLst/>
          </a:prstGeom>
        </p:spPr>
      </p:pic>
      <p:pic>
        <p:nvPicPr>
          <p:cNvPr id="6" name="Picture 5"/>
          <p:cNvPicPr>
            <a:picLocks noChangeAspect="1"/>
          </p:cNvPicPr>
          <p:nvPr/>
        </p:nvPicPr>
        <p:blipFill>
          <a:blip r:embed="rId4"/>
          <a:stretch>
            <a:fillRect/>
          </a:stretch>
        </p:blipFill>
        <p:spPr>
          <a:xfrm>
            <a:off x="5154273" y="3135447"/>
            <a:ext cx="2746409" cy="2008053"/>
          </a:xfrm>
          <a:prstGeom prst="rect">
            <a:avLst/>
          </a:prstGeom>
        </p:spPr>
      </p:pic>
      <p:pic>
        <p:nvPicPr>
          <p:cNvPr id="2" name="Picture 1"/>
          <p:cNvPicPr>
            <a:picLocks noChangeAspect="1"/>
          </p:cNvPicPr>
          <p:nvPr/>
        </p:nvPicPr>
        <p:blipFill>
          <a:blip r:embed="rId5"/>
          <a:stretch>
            <a:fillRect/>
          </a:stretch>
        </p:blipFill>
        <p:spPr>
          <a:xfrm>
            <a:off x="5154273" y="989919"/>
            <a:ext cx="3476088" cy="21455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64" y="124275"/>
            <a:ext cx="7717500" cy="572700"/>
          </a:xfrm>
        </p:spPr>
        <p:txBody>
          <a:bodyPr/>
          <a:lstStyle/>
          <a:p>
            <a:r>
              <a:rPr lang="en-US" dirty="0" smtClean="0"/>
              <a:t>Features</a:t>
            </a:r>
            <a:endParaRPr lang="en-US" dirty="0"/>
          </a:p>
        </p:txBody>
      </p:sp>
      <p:sp>
        <p:nvSpPr>
          <p:cNvPr id="3" name="Text Placeholder 2"/>
          <p:cNvSpPr>
            <a:spLocks noGrp="1"/>
          </p:cNvSpPr>
          <p:nvPr>
            <p:ph type="body" idx="1"/>
          </p:nvPr>
        </p:nvSpPr>
        <p:spPr>
          <a:xfrm>
            <a:off x="775855" y="1260764"/>
            <a:ext cx="7654870" cy="3343186"/>
          </a:xfrm>
        </p:spPr>
        <p:txBody>
          <a:bodyPr/>
          <a:lstStyle/>
          <a:p>
            <a:r>
              <a:rPr lang="en-US" dirty="0" smtClean="0"/>
              <a:t>Very high energy and high luminosity:</a:t>
            </a:r>
          </a:p>
          <a:p>
            <a:endParaRPr lang="en-US" dirty="0"/>
          </a:p>
          <a:p>
            <a:endParaRPr lang="en-US" dirty="0" smtClean="0"/>
          </a:p>
          <a:p>
            <a:endParaRPr lang="en-US" dirty="0"/>
          </a:p>
          <a:p>
            <a:r>
              <a:rPr lang="en-US" dirty="0" smtClean="0"/>
              <a:t>Different types of GRBs: </a:t>
            </a:r>
          </a:p>
          <a:p>
            <a:endParaRPr lang="en-US" dirty="0" smtClean="0"/>
          </a:p>
          <a:p>
            <a:r>
              <a:rPr lang="en-US" dirty="0" smtClean="0"/>
              <a:t>Different light curves and afterglows: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Fixed form of GRB’s light curves:</a:t>
            </a:r>
          </a:p>
          <a:p>
            <a:endParaRPr lang="en-US" dirty="0"/>
          </a:p>
        </p:txBody>
      </p:sp>
      <p:pic>
        <p:nvPicPr>
          <p:cNvPr id="4" name="Picture 3"/>
          <p:cNvPicPr>
            <a:picLocks noChangeAspect="1"/>
          </p:cNvPicPr>
          <p:nvPr/>
        </p:nvPicPr>
        <p:blipFill>
          <a:blip r:embed="rId2"/>
          <a:stretch>
            <a:fillRect/>
          </a:stretch>
        </p:blipFill>
        <p:spPr>
          <a:xfrm>
            <a:off x="3588638" y="2298903"/>
            <a:ext cx="1014652" cy="373247"/>
          </a:xfrm>
          <a:prstGeom prst="rect">
            <a:avLst/>
          </a:prstGeom>
        </p:spPr>
      </p:pic>
      <p:pic>
        <p:nvPicPr>
          <p:cNvPr id="5" name="Picture 4"/>
          <p:cNvPicPr>
            <a:picLocks noChangeAspect="1"/>
          </p:cNvPicPr>
          <p:nvPr/>
        </p:nvPicPr>
        <p:blipFill>
          <a:blip r:embed="rId3"/>
          <a:stretch>
            <a:fillRect/>
          </a:stretch>
        </p:blipFill>
        <p:spPr>
          <a:xfrm>
            <a:off x="4845689" y="2606870"/>
            <a:ext cx="1955184" cy="1096130"/>
          </a:xfrm>
          <a:prstGeom prst="rect">
            <a:avLst/>
          </a:prstGeom>
        </p:spPr>
      </p:pic>
      <p:pic>
        <p:nvPicPr>
          <p:cNvPr id="6" name="Picture 5"/>
          <p:cNvPicPr>
            <a:picLocks noChangeAspect="1"/>
          </p:cNvPicPr>
          <p:nvPr/>
        </p:nvPicPr>
        <p:blipFill>
          <a:blip r:embed="rId4"/>
          <a:stretch>
            <a:fillRect/>
          </a:stretch>
        </p:blipFill>
        <p:spPr>
          <a:xfrm>
            <a:off x="4446335" y="3823146"/>
            <a:ext cx="1661249" cy="1247618"/>
          </a:xfrm>
          <a:prstGeom prst="rect">
            <a:avLst/>
          </a:prstGeom>
        </p:spPr>
      </p:pic>
      <p:pic>
        <p:nvPicPr>
          <p:cNvPr id="7" name="Picture 6"/>
          <p:cNvPicPr>
            <a:picLocks noChangeAspect="1"/>
          </p:cNvPicPr>
          <p:nvPr/>
        </p:nvPicPr>
        <p:blipFill>
          <a:blip r:embed="rId5"/>
          <a:stretch>
            <a:fillRect/>
          </a:stretch>
        </p:blipFill>
        <p:spPr>
          <a:xfrm>
            <a:off x="6866868" y="2606870"/>
            <a:ext cx="1813003" cy="967553"/>
          </a:xfrm>
          <a:prstGeom prst="rect">
            <a:avLst/>
          </a:prstGeom>
        </p:spPr>
      </p:pic>
      <p:pic>
        <p:nvPicPr>
          <p:cNvPr id="8" name="Picture 7"/>
          <p:cNvPicPr>
            <a:picLocks noChangeAspect="1"/>
          </p:cNvPicPr>
          <p:nvPr/>
        </p:nvPicPr>
        <p:blipFill>
          <a:blip r:embed="rId6"/>
          <a:stretch>
            <a:fillRect/>
          </a:stretch>
        </p:blipFill>
        <p:spPr>
          <a:xfrm>
            <a:off x="3946588" y="1614420"/>
            <a:ext cx="4321992" cy="493941"/>
          </a:xfrm>
          <a:prstGeom prst="rect">
            <a:avLst/>
          </a:prstGeom>
        </p:spPr>
      </p:pic>
      <p:pic>
        <p:nvPicPr>
          <p:cNvPr id="9" name="Picture 8"/>
          <p:cNvPicPr>
            <a:picLocks noChangeAspect="1"/>
          </p:cNvPicPr>
          <p:nvPr/>
        </p:nvPicPr>
        <p:blipFill>
          <a:blip r:embed="rId7"/>
          <a:stretch>
            <a:fillRect/>
          </a:stretch>
        </p:blipFill>
        <p:spPr>
          <a:xfrm>
            <a:off x="7276712" y="1352475"/>
            <a:ext cx="993313" cy="227790"/>
          </a:xfrm>
          <a:prstGeom prst="rect">
            <a:avLst/>
          </a:prstGeom>
        </p:spPr>
      </p:pic>
      <p:pic>
        <p:nvPicPr>
          <p:cNvPr id="10" name="Picture 9"/>
          <p:cNvPicPr>
            <a:picLocks noChangeAspect="1"/>
          </p:cNvPicPr>
          <p:nvPr/>
        </p:nvPicPr>
        <p:blipFill>
          <a:blip r:embed="rId8"/>
          <a:stretch>
            <a:fillRect/>
          </a:stretch>
        </p:blipFill>
        <p:spPr>
          <a:xfrm>
            <a:off x="278215" y="1687768"/>
            <a:ext cx="3599100" cy="288641"/>
          </a:xfrm>
          <a:prstGeom prst="rect">
            <a:avLst/>
          </a:prstGeom>
        </p:spPr>
      </p:pic>
    </p:spTree>
    <p:extLst>
      <p:ext uri="{BB962C8B-B14F-4D97-AF65-F5344CB8AC3E}">
        <p14:creationId xmlns:p14="http://schemas.microsoft.com/office/powerpoint/2010/main" val="3927026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GRBs</a:t>
            </a:r>
            <a:endParaRPr lang="en-US" dirty="0"/>
          </a:p>
        </p:txBody>
      </p:sp>
      <p:sp>
        <p:nvSpPr>
          <p:cNvPr id="3" name="Text Placeholder 2"/>
          <p:cNvSpPr>
            <a:spLocks noGrp="1"/>
          </p:cNvSpPr>
          <p:nvPr>
            <p:ph type="body" idx="1"/>
          </p:nvPr>
        </p:nvSpPr>
        <p:spPr/>
        <p:txBody>
          <a:bodyPr/>
          <a:lstStyle/>
          <a:p>
            <a:r>
              <a:rPr lang="en-US" dirty="0" smtClean="0"/>
              <a:t>Massive stars</a:t>
            </a:r>
          </a:p>
          <a:p>
            <a:r>
              <a:rPr lang="en-US" dirty="0"/>
              <a:t>Binaries of compact bodies</a:t>
            </a:r>
          </a:p>
        </p:txBody>
      </p:sp>
      <p:pic>
        <p:nvPicPr>
          <p:cNvPr id="4" name="Picture 3"/>
          <p:cNvPicPr>
            <a:picLocks noChangeAspect="1"/>
          </p:cNvPicPr>
          <p:nvPr/>
        </p:nvPicPr>
        <p:blipFill>
          <a:blip r:embed="rId6"/>
          <a:stretch>
            <a:fillRect/>
          </a:stretch>
        </p:blipFill>
        <p:spPr>
          <a:xfrm>
            <a:off x="2522290" y="1841622"/>
            <a:ext cx="4281863" cy="3035178"/>
          </a:xfrm>
          <a:prstGeom prst="rect">
            <a:avLst/>
          </a:prstGeom>
        </p:spPr>
      </p:pic>
      <p:pic>
        <p:nvPicPr>
          <p:cNvPr id="5" name="Screen_Recording_20240525_124024_Galle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687" y="1899679"/>
            <a:ext cx="4138282" cy="231341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6" name="Screen_Recording_20240525_124729_YouTub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41372" y="1764929"/>
            <a:ext cx="4384556" cy="253212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2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video>
              <p:cMediaNode vol="80000">
                <p:cTn id="16"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engine</a:t>
            </a:r>
            <a:endParaRPr lang="en-US" dirty="0"/>
          </a:p>
        </p:txBody>
      </p:sp>
      <p:sp>
        <p:nvSpPr>
          <p:cNvPr id="3" name="Text Placeholder 2"/>
          <p:cNvSpPr>
            <a:spLocks noGrp="1"/>
          </p:cNvSpPr>
          <p:nvPr>
            <p:ph type="body" idx="1"/>
          </p:nvPr>
        </p:nvSpPr>
        <p:spPr/>
        <p:txBody>
          <a:bodyPr/>
          <a:lstStyle/>
          <a:p>
            <a:pPr marL="127000" indent="0">
              <a:buNone/>
            </a:pPr>
            <a:r>
              <a:rPr lang="en-US" dirty="0" smtClean="0"/>
              <a:t>Types </a:t>
            </a:r>
            <a:r>
              <a:rPr lang="en-US" dirty="0"/>
              <a:t>of </a:t>
            </a:r>
            <a:r>
              <a:rPr lang="en-US" dirty="0" smtClean="0"/>
              <a:t>central</a:t>
            </a:r>
            <a:r>
              <a:rPr lang="fa-IR" dirty="0" smtClean="0"/>
              <a:t> </a:t>
            </a:r>
            <a:r>
              <a:rPr lang="en-US" dirty="0" smtClean="0"/>
              <a:t>engine:</a:t>
            </a:r>
          </a:p>
          <a:p>
            <a:r>
              <a:rPr lang="en-US" dirty="0" smtClean="0"/>
              <a:t>Rapidly spinning </a:t>
            </a:r>
            <a:r>
              <a:rPr lang="en-US" dirty="0" err="1" smtClean="0"/>
              <a:t>magnetars</a:t>
            </a:r>
            <a:endParaRPr lang="en-US" dirty="0" smtClean="0"/>
          </a:p>
          <a:p>
            <a:r>
              <a:rPr lang="en-US" dirty="0"/>
              <a:t>Hyper accreting black </a:t>
            </a:r>
            <a:r>
              <a:rPr lang="en-US" dirty="0" smtClean="0"/>
              <a:t>hole</a:t>
            </a:r>
          </a:p>
          <a:p>
            <a:r>
              <a:rPr lang="en-US" dirty="0" smtClean="0"/>
              <a:t>Quark stars</a:t>
            </a:r>
            <a:endParaRPr lang="en-US" dirty="0"/>
          </a:p>
        </p:txBody>
      </p:sp>
      <p:pic>
        <p:nvPicPr>
          <p:cNvPr id="4" name="Picture 3"/>
          <p:cNvPicPr>
            <a:picLocks noChangeAspect="1"/>
          </p:cNvPicPr>
          <p:nvPr/>
        </p:nvPicPr>
        <p:blipFill>
          <a:blip r:embed="rId2"/>
          <a:stretch>
            <a:fillRect/>
          </a:stretch>
        </p:blipFill>
        <p:spPr>
          <a:xfrm>
            <a:off x="4383688" y="1243679"/>
            <a:ext cx="3349106" cy="3363542"/>
          </a:xfrm>
          <a:prstGeom prst="rect">
            <a:avLst/>
          </a:prstGeom>
        </p:spPr>
      </p:pic>
    </p:spTree>
    <p:extLst>
      <p:ext uri="{BB962C8B-B14F-4D97-AF65-F5344CB8AC3E}">
        <p14:creationId xmlns:p14="http://schemas.microsoft.com/office/powerpoint/2010/main" val="871419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mass density</a:t>
            </a:r>
            <a:endParaRPr lang="en-US" dirty="0"/>
          </a:p>
        </p:txBody>
      </p:sp>
      <p:sp>
        <p:nvSpPr>
          <p:cNvPr id="3" name="Text Placeholder 2"/>
          <p:cNvSpPr>
            <a:spLocks noGrp="1"/>
          </p:cNvSpPr>
          <p:nvPr>
            <p:ph type="body" idx="1"/>
          </p:nvPr>
        </p:nvSpPr>
        <p:spPr/>
        <p:txBody>
          <a:bodyPr/>
          <a:lstStyle/>
          <a:p>
            <a:r>
              <a:rPr lang="en-US" dirty="0" err="1" smtClean="0"/>
              <a:t>Navier</a:t>
            </a:r>
            <a:r>
              <a:rPr lang="en-US" dirty="0" smtClean="0"/>
              <a:t>-Stokes</a:t>
            </a:r>
          </a:p>
          <a:p>
            <a:endParaRPr lang="en-US" dirty="0"/>
          </a:p>
          <a:p>
            <a:r>
              <a:rPr lang="en-US" dirty="0" smtClean="0"/>
              <a:t>Continuing equation</a:t>
            </a:r>
          </a:p>
          <a:p>
            <a:endParaRPr lang="en-US" dirty="0"/>
          </a:p>
          <a:p>
            <a:r>
              <a:rPr lang="en-US" dirty="0" smtClean="0"/>
              <a:t>Viscosity Tensor </a:t>
            </a:r>
          </a:p>
          <a:p>
            <a:endParaRPr lang="en-US" dirty="0" smtClean="0"/>
          </a:p>
          <a:p>
            <a:r>
              <a:rPr lang="en-US" dirty="0" err="1" smtClean="0"/>
              <a:t>Keplerian</a:t>
            </a:r>
            <a:r>
              <a:rPr lang="en-US" dirty="0" smtClean="0"/>
              <a:t> disk</a:t>
            </a:r>
          </a:p>
          <a:p>
            <a:endParaRPr lang="en-US" dirty="0"/>
          </a:p>
          <a:p>
            <a:endParaRPr lang="en-US" dirty="0" smtClean="0"/>
          </a:p>
          <a:p>
            <a:pPr marL="127000" indent="0">
              <a:buNone/>
            </a:pPr>
            <a:r>
              <a:rPr lang="en-US" dirty="0" smtClean="0"/>
              <a:t>Surface mass density:  </a:t>
            </a:r>
            <a:endParaRPr lang="en-US" dirty="0"/>
          </a:p>
        </p:txBody>
      </p:sp>
      <p:pic>
        <p:nvPicPr>
          <p:cNvPr id="4" name="Picture 3"/>
          <p:cNvPicPr>
            <a:picLocks noChangeAspect="1"/>
          </p:cNvPicPr>
          <p:nvPr/>
        </p:nvPicPr>
        <p:blipFill>
          <a:blip r:embed="rId2"/>
          <a:stretch>
            <a:fillRect/>
          </a:stretch>
        </p:blipFill>
        <p:spPr>
          <a:xfrm>
            <a:off x="2698655" y="1292859"/>
            <a:ext cx="2083875" cy="328677"/>
          </a:xfrm>
          <a:prstGeom prst="rect">
            <a:avLst/>
          </a:prstGeom>
        </p:spPr>
      </p:pic>
      <p:pic>
        <p:nvPicPr>
          <p:cNvPr id="5" name="Picture 4"/>
          <p:cNvPicPr>
            <a:picLocks noChangeAspect="1"/>
          </p:cNvPicPr>
          <p:nvPr/>
        </p:nvPicPr>
        <p:blipFill>
          <a:blip r:embed="rId3"/>
          <a:stretch>
            <a:fillRect/>
          </a:stretch>
        </p:blipFill>
        <p:spPr>
          <a:xfrm>
            <a:off x="3223474" y="1817246"/>
            <a:ext cx="1034235" cy="324875"/>
          </a:xfrm>
          <a:prstGeom prst="rect">
            <a:avLst/>
          </a:prstGeom>
        </p:spPr>
      </p:pic>
      <p:pic>
        <p:nvPicPr>
          <p:cNvPr id="6" name="Picture 5"/>
          <p:cNvPicPr>
            <a:picLocks noChangeAspect="1"/>
          </p:cNvPicPr>
          <p:nvPr/>
        </p:nvPicPr>
        <p:blipFill>
          <a:blip r:embed="rId4"/>
          <a:stretch>
            <a:fillRect/>
          </a:stretch>
        </p:blipFill>
        <p:spPr>
          <a:xfrm>
            <a:off x="2845763" y="2276871"/>
            <a:ext cx="633081" cy="338313"/>
          </a:xfrm>
          <a:prstGeom prst="rect">
            <a:avLst/>
          </a:prstGeom>
        </p:spPr>
      </p:pic>
      <p:pic>
        <p:nvPicPr>
          <p:cNvPr id="7" name="Picture 6"/>
          <p:cNvPicPr>
            <a:picLocks noChangeAspect="1"/>
          </p:cNvPicPr>
          <p:nvPr/>
        </p:nvPicPr>
        <p:blipFill>
          <a:blip r:embed="rId5"/>
          <a:stretch>
            <a:fillRect/>
          </a:stretch>
        </p:blipFill>
        <p:spPr>
          <a:xfrm>
            <a:off x="2698655" y="2671944"/>
            <a:ext cx="740164" cy="507012"/>
          </a:xfrm>
          <a:prstGeom prst="rect">
            <a:avLst/>
          </a:prstGeom>
        </p:spPr>
      </p:pic>
      <p:pic>
        <p:nvPicPr>
          <p:cNvPr id="8" name="Picture 7"/>
          <p:cNvPicPr>
            <a:picLocks noChangeAspect="1"/>
          </p:cNvPicPr>
          <p:nvPr/>
        </p:nvPicPr>
        <p:blipFill>
          <a:blip r:embed="rId6"/>
          <a:stretch>
            <a:fillRect/>
          </a:stretch>
        </p:blipFill>
        <p:spPr>
          <a:xfrm>
            <a:off x="3041078" y="3313706"/>
            <a:ext cx="2309959" cy="741188"/>
          </a:xfrm>
          <a:prstGeom prst="rect">
            <a:avLst/>
          </a:prstGeom>
        </p:spPr>
      </p:pic>
      <p:pic>
        <p:nvPicPr>
          <p:cNvPr id="9" name="Picture 8"/>
          <p:cNvPicPr>
            <a:picLocks noChangeAspect="1"/>
          </p:cNvPicPr>
          <p:nvPr/>
        </p:nvPicPr>
        <p:blipFill>
          <a:blip r:embed="rId7"/>
          <a:stretch>
            <a:fillRect/>
          </a:stretch>
        </p:blipFill>
        <p:spPr>
          <a:xfrm>
            <a:off x="5552137" y="3298996"/>
            <a:ext cx="611003" cy="353236"/>
          </a:xfrm>
          <a:prstGeom prst="rect">
            <a:avLst/>
          </a:prstGeom>
        </p:spPr>
      </p:pic>
      <p:pic>
        <p:nvPicPr>
          <p:cNvPr id="10" name="Picture 9"/>
          <p:cNvPicPr>
            <a:picLocks noChangeAspect="1"/>
          </p:cNvPicPr>
          <p:nvPr/>
        </p:nvPicPr>
        <p:blipFill>
          <a:blip r:embed="rId8"/>
          <a:stretch>
            <a:fillRect/>
          </a:stretch>
        </p:blipFill>
        <p:spPr>
          <a:xfrm>
            <a:off x="5596128" y="3718749"/>
            <a:ext cx="389639" cy="297051"/>
          </a:xfrm>
          <a:prstGeom prst="rect">
            <a:avLst/>
          </a:prstGeom>
        </p:spPr>
      </p:pic>
    </p:spTree>
    <p:extLst>
      <p:ext uri="{BB962C8B-B14F-4D97-AF65-F5344CB8AC3E}">
        <p14:creationId xmlns:p14="http://schemas.microsoft.com/office/powerpoint/2010/main" val="3931819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mass density based on </a:t>
            </a:r>
            <a:r>
              <a:rPr lang="en-US" dirty="0" smtClean="0"/>
              <a:t>radius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9443" y="1179256"/>
            <a:ext cx="4217940" cy="2567890"/>
          </a:xfrm>
          <a:prstGeom prst="rect">
            <a:avLst/>
          </a:prstGeom>
        </p:spPr>
      </p:pic>
      <p:pic>
        <p:nvPicPr>
          <p:cNvPr id="5" name="Picture 4"/>
          <p:cNvPicPr>
            <a:picLocks noChangeAspect="1"/>
          </p:cNvPicPr>
          <p:nvPr/>
        </p:nvPicPr>
        <p:blipFill>
          <a:blip r:embed="rId3"/>
          <a:stretch>
            <a:fillRect/>
          </a:stretch>
        </p:blipFill>
        <p:spPr>
          <a:xfrm>
            <a:off x="4572991" y="1246950"/>
            <a:ext cx="4381516" cy="2441130"/>
          </a:xfrm>
          <a:prstGeom prst="rect">
            <a:avLst/>
          </a:prstGeom>
        </p:spPr>
      </p:pic>
    </p:spTree>
    <p:extLst>
      <p:ext uri="{BB962C8B-B14F-4D97-AF65-F5344CB8AC3E}">
        <p14:creationId xmlns:p14="http://schemas.microsoft.com/office/powerpoint/2010/main" val="3165608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energy distribution</a:t>
            </a:r>
            <a:endParaRPr lang="en-US" dirty="0"/>
          </a:p>
        </p:txBody>
      </p:sp>
      <p:pic>
        <p:nvPicPr>
          <p:cNvPr id="4" name="Picture 3"/>
          <p:cNvPicPr>
            <a:picLocks noChangeAspect="1"/>
          </p:cNvPicPr>
          <p:nvPr/>
        </p:nvPicPr>
        <p:blipFill>
          <a:blip r:embed="rId2"/>
          <a:stretch>
            <a:fillRect/>
          </a:stretch>
        </p:blipFill>
        <p:spPr>
          <a:xfrm>
            <a:off x="627888" y="1246949"/>
            <a:ext cx="1384674" cy="462783"/>
          </a:xfrm>
          <a:prstGeom prst="rect">
            <a:avLst/>
          </a:prstGeom>
        </p:spPr>
      </p:pic>
      <p:sp>
        <p:nvSpPr>
          <p:cNvPr id="3" name="Text Placeholder 2"/>
          <p:cNvSpPr>
            <a:spLocks noGrp="1"/>
          </p:cNvSpPr>
          <p:nvPr>
            <p:ph type="body" idx="1"/>
          </p:nvPr>
        </p:nvSpPr>
        <p:spPr>
          <a:xfrm>
            <a:off x="1048511" y="1709732"/>
            <a:ext cx="7382213" cy="2894217"/>
          </a:xfrm>
        </p:spPr>
        <p:txBody>
          <a:bodyPr/>
          <a:lstStyle/>
          <a:p>
            <a:endParaRPr lang="en-US" dirty="0" smtClean="0"/>
          </a:p>
          <a:p>
            <a:endParaRPr lang="en-US" dirty="0"/>
          </a:p>
        </p:txBody>
      </p:sp>
      <p:pic>
        <p:nvPicPr>
          <p:cNvPr id="5" name="Picture 4"/>
          <p:cNvPicPr>
            <a:picLocks noChangeAspect="1"/>
          </p:cNvPicPr>
          <p:nvPr/>
        </p:nvPicPr>
        <p:blipFill>
          <a:blip r:embed="rId3"/>
          <a:stretch>
            <a:fillRect/>
          </a:stretch>
        </p:blipFill>
        <p:spPr>
          <a:xfrm>
            <a:off x="627888" y="1808571"/>
            <a:ext cx="2305085" cy="537608"/>
          </a:xfrm>
          <a:prstGeom prst="rect">
            <a:avLst/>
          </a:prstGeom>
        </p:spPr>
      </p:pic>
      <p:pic>
        <p:nvPicPr>
          <p:cNvPr id="6" name="Picture 5"/>
          <p:cNvPicPr>
            <a:picLocks noChangeAspect="1"/>
          </p:cNvPicPr>
          <p:nvPr/>
        </p:nvPicPr>
        <p:blipFill>
          <a:blip r:embed="rId4"/>
          <a:stretch>
            <a:fillRect/>
          </a:stretch>
        </p:blipFill>
        <p:spPr>
          <a:xfrm>
            <a:off x="627888" y="2445018"/>
            <a:ext cx="1414373" cy="428500"/>
          </a:xfrm>
          <a:prstGeom prst="rect">
            <a:avLst/>
          </a:prstGeom>
        </p:spPr>
      </p:pic>
      <p:pic>
        <p:nvPicPr>
          <p:cNvPr id="7" name="Picture 6"/>
          <p:cNvPicPr>
            <a:picLocks noChangeAspect="1"/>
          </p:cNvPicPr>
          <p:nvPr/>
        </p:nvPicPr>
        <p:blipFill>
          <a:blip r:embed="rId5"/>
          <a:stretch>
            <a:fillRect/>
          </a:stretch>
        </p:blipFill>
        <p:spPr>
          <a:xfrm>
            <a:off x="3649196" y="1356978"/>
            <a:ext cx="3174592" cy="3033080"/>
          </a:xfrm>
          <a:prstGeom prst="rect">
            <a:avLst/>
          </a:prstGeom>
        </p:spPr>
      </p:pic>
    </p:spTree>
    <p:extLst>
      <p:ext uri="{BB962C8B-B14F-4D97-AF65-F5344CB8AC3E}">
        <p14:creationId xmlns:p14="http://schemas.microsoft.com/office/powerpoint/2010/main" val="117233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idx="1"/>
          </p:nvPr>
        </p:nvSpPr>
        <p:spPr/>
        <p:txBody>
          <a:bodyPr/>
          <a:lstStyle/>
          <a:p>
            <a:r>
              <a:rPr lang="en-US" dirty="0"/>
              <a:t>In the presence or absence of viscosity due to the high heat in the disk, the behavior of the surface mass density as a power-law function of radius will differ. If we consider the surface density to be independent of viscosity, mass accumulation will occur only at a specific radius. However, if we consider viscosity as a function of radius, the surface density will decrease with increasing radius</a:t>
            </a:r>
            <a:r>
              <a:rPr lang="en-US" dirty="0" smtClean="0"/>
              <a:t>.</a:t>
            </a:r>
          </a:p>
          <a:p>
            <a:r>
              <a:rPr lang="en-US" dirty="0"/>
              <a:t>For energy distribution, it can be said that in regions close to the black hole, which acts as the central engine, the temperature increases and the wavelength decreases. As the distance from the center increases, the temperature decreases, and the wavelength increases.</a:t>
            </a:r>
          </a:p>
        </p:txBody>
      </p:sp>
    </p:spTree>
    <p:extLst>
      <p:ext uri="{BB962C8B-B14F-4D97-AF65-F5344CB8AC3E}">
        <p14:creationId xmlns:p14="http://schemas.microsoft.com/office/powerpoint/2010/main" val="2140321493"/>
      </p:ext>
    </p:extLst>
  </p:cSld>
  <p:clrMapOvr>
    <a:masterClrMapping/>
  </p:clrMapOvr>
</p:sld>
</file>

<file path=ppt/theme/theme1.xml><?xml version="1.0" encoding="utf-8"?>
<a:theme xmlns:a="http://schemas.openxmlformats.org/drawingml/2006/main" name="Elegant Galaxy Background Breakthrough XL by Slidesgo">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9659</TotalTime>
  <Words>524</Words>
  <Application>Microsoft Office PowerPoint</Application>
  <PresentationFormat>On-screen Show (16:9)</PresentationFormat>
  <Paragraphs>62</Paragraphs>
  <Slides>11</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Abril Fatface</vt:lpstr>
      <vt:lpstr>Fira Sans</vt:lpstr>
      <vt:lpstr>Bodoni</vt:lpstr>
      <vt:lpstr>Arial</vt:lpstr>
      <vt:lpstr>Elegant Galaxy Background Breakthrough XL by Slidesgo</vt:lpstr>
      <vt:lpstr>Central engine of Gamma Ray Bursts and their accretion disk</vt:lpstr>
      <vt:lpstr>History</vt:lpstr>
      <vt:lpstr>Features</vt:lpstr>
      <vt:lpstr>Origins of GRBs</vt:lpstr>
      <vt:lpstr>Central engine</vt:lpstr>
      <vt:lpstr>Surface mass density</vt:lpstr>
      <vt:lpstr>Surface mass density based on radius</vt:lpstr>
      <vt:lpstr>Spectral energy distribution</vt:lpstr>
      <vt:lpstr>Conclusion</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engine of Gamma Ray Bursts</dc:title>
  <dc:creator>ava moknatjoo</dc:creator>
  <cp:lastModifiedBy>ava</cp:lastModifiedBy>
  <cp:revision>29</cp:revision>
  <dcterms:modified xsi:type="dcterms:W3CDTF">2024-08-09T22:01:36Z</dcterms:modified>
</cp:coreProperties>
</file>