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</p:sldMasterIdLst>
  <p:notesMasterIdLst>
    <p:notesMasterId r:id="rId22"/>
  </p:notesMasterIdLst>
  <p:sldIdLst>
    <p:sldId id="256" r:id="rId2"/>
    <p:sldId id="258" r:id="rId3"/>
    <p:sldId id="266" r:id="rId4"/>
    <p:sldId id="350" r:id="rId5"/>
    <p:sldId id="347" r:id="rId6"/>
    <p:sldId id="351" r:id="rId7"/>
    <p:sldId id="353" r:id="rId8"/>
    <p:sldId id="354" r:id="rId9"/>
    <p:sldId id="355" r:id="rId10"/>
    <p:sldId id="356" r:id="rId11"/>
    <p:sldId id="352" r:id="rId12"/>
    <p:sldId id="358" r:id="rId13"/>
    <p:sldId id="359" r:id="rId14"/>
    <p:sldId id="360" r:id="rId15"/>
    <p:sldId id="361" r:id="rId16"/>
    <p:sldId id="349" r:id="rId17"/>
    <p:sldId id="272" r:id="rId18"/>
    <p:sldId id="362" r:id="rId19"/>
    <p:sldId id="297" r:id="rId20"/>
    <p:sldId id="363" r:id="rId21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Crimson Text" panose="020B0604020202020204" charset="0"/>
      <p:regular r:id="rId24"/>
      <p:bold r:id="rId25"/>
      <p:italic r:id="rId26"/>
      <p:boldItalic r:id="rId27"/>
    </p:embeddedFont>
    <p:embeddedFont>
      <p:font typeface="Montserrat" panose="00000500000000000000" pitchFamily="2" charset="0"/>
      <p:regular r:id="rId28"/>
      <p:bold r:id="rId29"/>
      <p:italic r:id="rId30"/>
      <p:boldItalic r:id="rId31"/>
    </p:embeddedFont>
    <p:embeddedFont>
      <p:font typeface="Vidaloka" panose="020B0604020202020204" charset="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EE"/>
    <a:srgbClr val="3F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79FE4C-303A-44AF-AFB5-FE1C9D0DE9F7}">
  <a:tblStyle styleId="{FC79FE4C-303A-44AF-AFB5-FE1C9D0DE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976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721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943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15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522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459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c7554a04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c7554a04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c7554a04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c7554a04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471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084717712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084717712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87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cf7a3c503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cf7a3c503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439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42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63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40000" y="3377100"/>
            <a:ext cx="7064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-257975" y="-72550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13;p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" name="Google Shape;14;p2"/>
          <p:cNvCxnSpPr/>
          <p:nvPr/>
        </p:nvCxnSpPr>
        <p:spPr>
          <a:xfrm flipH="1">
            <a:off x="6467450" y="3935375"/>
            <a:ext cx="3047400" cy="1346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8" name="Google Shape;458;p52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9" name="Google Shape;459;p52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0" name="Google Shape;460;p52"/>
          <p:cNvCxnSpPr/>
          <p:nvPr/>
        </p:nvCxnSpPr>
        <p:spPr>
          <a:xfrm flipH="1">
            <a:off x="6772150" y="3663450"/>
            <a:ext cx="2823300" cy="1633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2" name="Google Shape;462;p5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3" name="Google Shape;463;p5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3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3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6" name="Google Shape;466;p53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7" name="Google Shape;467;p53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14550" y="2366272"/>
            <a:ext cx="3714900" cy="81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746550" y="1339163"/>
            <a:ext cx="1650900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291400" y="3076675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 flipH="1">
            <a:off x="7948925" y="3979775"/>
            <a:ext cx="1378500" cy="12363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 flipH="1">
            <a:off x="-112875" y="-88700"/>
            <a:ext cx="1418700" cy="10644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713225" y="441927"/>
            <a:ext cx="3557100" cy="9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latin typeface="Vidaloka"/>
                <a:ea typeface="Vidaloka"/>
                <a:cs typeface="Vidaloka"/>
                <a:sym typeface="Vidaloka"/>
              </a:defRPr>
            </a:lvl1pPr>
          </a:lstStyle>
          <a:p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10"/>
          <p:cNvCxnSpPr/>
          <p:nvPr/>
        </p:nvCxnSpPr>
        <p:spPr>
          <a:xfrm rot="10800000" flipH="1">
            <a:off x="6144975" y="3103725"/>
            <a:ext cx="3118200" cy="22011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225510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403612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30358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3082738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2410500" y="280825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Crimson Text"/>
              <a:buNone/>
              <a:defRPr sz="4800">
                <a:latin typeface="Crimson Text"/>
                <a:ea typeface="Crimson Text"/>
                <a:cs typeface="Crimson Text"/>
                <a:sym typeface="Crimson Tex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1"/>
          </p:nvPr>
        </p:nvSpPr>
        <p:spPr>
          <a:xfrm>
            <a:off x="1842900" y="1661963"/>
            <a:ext cx="5458200" cy="9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5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cxnSp>
        <p:nvCxnSpPr>
          <p:cNvPr id="286" name="Google Shape;286;p34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34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34"/>
          <p:cNvCxnSpPr/>
          <p:nvPr/>
        </p:nvCxnSpPr>
        <p:spPr>
          <a:xfrm>
            <a:off x="-250225" y="4076450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34"/>
          <p:cNvCxnSpPr/>
          <p:nvPr/>
        </p:nvCxnSpPr>
        <p:spPr>
          <a:xfrm>
            <a:off x="7441150" y="-48375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0" name="Google Shape;290;p34"/>
          <p:cNvCxnSpPr/>
          <p:nvPr/>
        </p:nvCxnSpPr>
        <p:spPr>
          <a:xfrm flipH="1">
            <a:off x="7454238" y="4053663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34"/>
          <p:cNvCxnSpPr/>
          <p:nvPr/>
        </p:nvCxnSpPr>
        <p:spPr>
          <a:xfrm flipH="1">
            <a:off x="-237137" y="-71162"/>
            <a:ext cx="1926900" cy="11610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0" name="Google Shape;450;p50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1" name="Google Shape;451;p50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3" name="Google Shape;453;p51"/>
          <p:cNvCxnSpPr/>
          <p:nvPr/>
        </p:nvCxnSpPr>
        <p:spPr>
          <a:xfrm>
            <a:off x="-72550" y="487745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4" name="Google Shape;454;p51"/>
          <p:cNvCxnSpPr/>
          <p:nvPr/>
        </p:nvCxnSpPr>
        <p:spPr>
          <a:xfrm>
            <a:off x="-72550" y="274100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5" name="Google Shape;455;p51"/>
          <p:cNvCxnSpPr/>
          <p:nvPr/>
        </p:nvCxnSpPr>
        <p:spPr>
          <a:xfrm>
            <a:off x="7434175" y="-125600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47275" y="3943475"/>
            <a:ext cx="1993200" cy="133020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Vidaloka"/>
              <a:buNone/>
              <a:defRPr sz="30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i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  <p:sldLayoutId id="2147483659" r:id="rId5"/>
    <p:sldLayoutId id="2147483661" r:id="rId6"/>
    <p:sldLayoutId id="2147483680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ctrTitle"/>
          </p:nvPr>
        </p:nvSpPr>
        <p:spPr>
          <a:xfrm>
            <a:off x="1039975" y="1324500"/>
            <a:ext cx="7064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400" dirty="0"/>
              <a:t>Coupling and mutual transformation of acoustic and gravitational modes in kinematically complex flows.</a:t>
            </a:r>
          </a:p>
        </p:txBody>
      </p:sp>
      <p:sp>
        <p:nvSpPr>
          <p:cNvPr id="483" name="Google Shape;483;p59"/>
          <p:cNvSpPr txBox="1">
            <a:spLocks noGrp="1"/>
          </p:cNvSpPr>
          <p:nvPr>
            <p:ph type="subTitle" idx="1"/>
          </p:nvPr>
        </p:nvSpPr>
        <p:spPr>
          <a:xfrm>
            <a:off x="1645915" y="3355907"/>
            <a:ext cx="5852169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</a:rPr>
              <a:t>Author: Ia Saralidze</a:t>
            </a:r>
            <a:r>
              <a:rPr lang="ka-GE" sz="1200" dirty="0">
                <a:solidFill>
                  <a:schemeClr val="dk1"/>
                </a:solidFill>
              </a:rPr>
              <a:t>        </a:t>
            </a:r>
            <a:r>
              <a:rPr lang="en" sz="1200" dirty="0">
                <a:solidFill>
                  <a:schemeClr val="dk1"/>
                </a:solidFill>
              </a:rPr>
              <a:t>Advisor: Andria Rogava</a:t>
            </a:r>
            <a:r>
              <a:rPr lang="ka-GE" sz="1200" dirty="0">
                <a:solidFill>
                  <a:schemeClr val="dk1"/>
                </a:solidFill>
              </a:rPr>
              <a:t>        </a:t>
            </a:r>
            <a:r>
              <a:rPr lang="en" sz="1200" dirty="0">
                <a:solidFill>
                  <a:schemeClr val="dk1"/>
                </a:solidFill>
              </a:rPr>
              <a:t>Free Univeristy of Tbilisi</a:t>
            </a:r>
            <a:endParaRPr lang="ka-GE"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391339-1E93-4B85-84AD-28BB9189B280}"/>
              </a:ext>
            </a:extLst>
          </p:cNvPr>
          <p:cNvSpPr txBox="1"/>
          <p:nvPr/>
        </p:nvSpPr>
        <p:spPr>
          <a:xfrm>
            <a:off x="2835321" y="3803924"/>
            <a:ext cx="347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Reference: Rogava et al. - ACOUSTICS OF KINEMATICALLY COMPLEX SHEAR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478195" y="2317463"/>
            <a:ext cx="3801997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Compressible Case</a:t>
            </a:r>
            <a:endParaRPr sz="4000"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265288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74" name="Google Shape;574;p69"/>
          <p:cNvSpPr txBox="1">
            <a:spLocks noGrp="1"/>
          </p:cNvSpPr>
          <p:nvPr>
            <p:ph type="subTitle" idx="1"/>
          </p:nvPr>
        </p:nvSpPr>
        <p:spPr>
          <a:xfrm>
            <a:off x="2098593" y="3529168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Case where after fluctuation fluid is compressible</a:t>
            </a:r>
          </a:p>
        </p:txBody>
      </p:sp>
    </p:spTree>
    <p:extLst>
      <p:ext uri="{BB962C8B-B14F-4D97-AF65-F5344CB8AC3E}">
        <p14:creationId xmlns:p14="http://schemas.microsoft.com/office/powerpoint/2010/main" val="340547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Compressible Case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8C6881-5538-40B3-BB85-5A07C87504B9}"/>
              </a:ext>
            </a:extLst>
          </p:cNvPr>
          <p:cNvSpPr txBox="1"/>
          <p:nvPr/>
        </p:nvSpPr>
        <p:spPr>
          <a:xfrm>
            <a:off x="438912" y="1207008"/>
            <a:ext cx="488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Main equations for compressible fluid 2D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496965-A9E9-4CC3-A576-2B67A4C71CDD}"/>
                  </a:ext>
                </a:extLst>
              </p:cNvPr>
              <p:cNvSpPr txBox="1"/>
              <p:nvPr/>
            </p:nvSpPr>
            <p:spPr>
              <a:xfrm>
                <a:off x="2128600" y="1629137"/>
                <a:ext cx="4547616" cy="554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496965-A9E9-4CC3-A576-2B67A4C71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600" y="1629137"/>
                <a:ext cx="4547616" cy="554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B164D1-8750-43C0-B8D5-2B61B49588BF}"/>
                  </a:ext>
                </a:extLst>
              </p:cNvPr>
              <p:cNvSpPr txBox="1"/>
              <p:nvPr/>
            </p:nvSpPr>
            <p:spPr>
              <a:xfrm>
                <a:off x="2073228" y="2444111"/>
                <a:ext cx="4658360" cy="368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FB164D1-8750-43C0-B8D5-2B61B4958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28" y="2444111"/>
                <a:ext cx="4658360" cy="368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294DA9-CEEB-4451-919C-AD0C3B2DE4D4}"/>
                  </a:ext>
                </a:extLst>
              </p:cNvPr>
              <p:cNvSpPr txBox="1"/>
              <p:nvPr/>
            </p:nvSpPr>
            <p:spPr>
              <a:xfrm>
                <a:off x="2073228" y="2029256"/>
                <a:ext cx="4658360" cy="3779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294DA9-CEEB-4451-919C-AD0C3B2DE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28" y="2029256"/>
                <a:ext cx="4658360" cy="3779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0EDFBD-F204-40EF-9A24-65BF436C6091}"/>
                  </a:ext>
                </a:extLst>
              </p:cNvPr>
              <p:cNvSpPr txBox="1"/>
              <p:nvPr/>
            </p:nvSpPr>
            <p:spPr>
              <a:xfrm>
                <a:off x="2073228" y="2847038"/>
                <a:ext cx="4658360" cy="352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0EDFBD-F204-40EF-9A24-65BF436C6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228" y="2847038"/>
                <a:ext cx="4658360" cy="3521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FE5A1B-DCDF-4A0C-A4F7-1235F1C8E8D6}"/>
                  </a:ext>
                </a:extLst>
              </p:cNvPr>
              <p:cNvSpPr txBox="1"/>
              <p:nvPr/>
            </p:nvSpPr>
            <p:spPr>
              <a:xfrm>
                <a:off x="3002280" y="4171594"/>
                <a:ext cx="3139440" cy="31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7FE5A1B-DCDF-4A0C-A4F7-1235F1C8E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280" y="4171594"/>
                <a:ext cx="3139440" cy="3166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1EF834-190A-4466-BFCD-1DC759927639}"/>
                  </a:ext>
                </a:extLst>
              </p:cNvPr>
              <p:cNvSpPr txBox="1"/>
              <p:nvPr/>
            </p:nvSpPr>
            <p:spPr>
              <a:xfrm>
                <a:off x="3754120" y="3572603"/>
                <a:ext cx="1635760" cy="542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1EF834-190A-4466-BFCD-1DC759927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120" y="3572603"/>
                <a:ext cx="1635760" cy="5422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F47537-0E9F-44A4-A89E-74C5E7756298}"/>
                  </a:ext>
                </a:extLst>
              </p:cNvPr>
              <p:cNvSpPr txBox="1"/>
              <p:nvPr/>
            </p:nvSpPr>
            <p:spPr>
              <a:xfrm>
                <a:off x="3999992" y="3232006"/>
                <a:ext cx="11440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F47537-0E9F-44A4-A89E-74C5E7756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992" y="3232006"/>
                <a:ext cx="114401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51C5222-A6B6-45DC-B690-8DDE2B42F49C}"/>
              </a:ext>
            </a:extLst>
          </p:cNvPr>
          <p:cNvCxnSpPr>
            <a:cxnSpLocks/>
          </p:cNvCxnSpPr>
          <p:nvPr/>
        </p:nvCxnSpPr>
        <p:spPr>
          <a:xfrm>
            <a:off x="5389880" y="2265398"/>
            <a:ext cx="323088" cy="21389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A0EE331-E343-4DB9-8230-D3A36DB5E13B}"/>
              </a:ext>
            </a:extLst>
          </p:cNvPr>
          <p:cNvSpPr txBox="1"/>
          <p:nvPr/>
        </p:nvSpPr>
        <p:spPr>
          <a:xfrm>
            <a:off x="5649842" y="2356177"/>
            <a:ext cx="1591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anose="00000500000000000000" pitchFamily="2" charset="0"/>
              </a:rPr>
              <a:t>Pressure perturbation</a:t>
            </a:r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AC587596-7D1D-410D-9164-E72FA01D96FC}"/>
              </a:ext>
            </a:extLst>
          </p:cNvPr>
          <p:cNvCxnSpPr>
            <a:cxnSpLocks/>
          </p:cNvCxnSpPr>
          <p:nvPr/>
        </p:nvCxnSpPr>
        <p:spPr>
          <a:xfrm>
            <a:off x="5144008" y="3047798"/>
            <a:ext cx="183896" cy="107809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1B9881F-94A6-4C57-9469-CB105BF6DECA}"/>
              </a:ext>
            </a:extLst>
          </p:cNvPr>
          <p:cNvSpPr txBox="1"/>
          <p:nvPr/>
        </p:nvSpPr>
        <p:spPr>
          <a:xfrm>
            <a:off x="5270794" y="3016563"/>
            <a:ext cx="151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anose="00000500000000000000" pitchFamily="2" charset="0"/>
              </a:rPr>
              <a:t>Density perturbation</a:t>
            </a:r>
          </a:p>
        </p:txBody>
      </p:sp>
      <p:cxnSp>
        <p:nvCxnSpPr>
          <p:cNvPr id="39" name="Connector: Curved 38">
            <a:extLst>
              <a:ext uri="{FF2B5EF4-FFF2-40B4-BE49-F238E27FC236}">
                <a16:creationId xmlns:a16="http://schemas.microsoft.com/office/drawing/2014/main" id="{D8D8AA20-A7BA-4AF6-8975-A38D2CE3EBC0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16096" y="3379651"/>
            <a:ext cx="432816" cy="16013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9C52F40-0CD2-4325-BAEA-DC6DB693A984}"/>
              </a:ext>
            </a:extLst>
          </p:cNvPr>
          <p:cNvSpPr txBox="1"/>
          <p:nvPr/>
        </p:nvSpPr>
        <p:spPr>
          <a:xfrm>
            <a:off x="2417010" y="4288229"/>
            <a:ext cx="156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ontserrat" panose="00000500000000000000" pitchFamily="2" charset="0"/>
              </a:rPr>
              <a:t>Derivative of entropy </a:t>
            </a:r>
            <a:r>
              <a:rPr lang="en-US" sz="1000" dirty="0" err="1">
                <a:latin typeface="Montserrat" panose="00000500000000000000" pitchFamily="2" charset="0"/>
              </a:rPr>
              <a:t>perturbantion</a:t>
            </a:r>
            <a:endParaRPr lang="en-US" sz="1000" dirty="0"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14CD092-F2AC-4147-9367-A42A406D665E}"/>
              </a:ext>
            </a:extLst>
          </p:cNvPr>
          <p:cNvSpPr txBox="1"/>
          <p:nvPr/>
        </p:nvSpPr>
        <p:spPr>
          <a:xfrm>
            <a:off x="2764028" y="3327081"/>
            <a:ext cx="114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ontserrat" panose="00000500000000000000" pitchFamily="2" charset="0"/>
              </a:rPr>
              <a:t>Brunt Vaisala’s frequency</a:t>
            </a:r>
          </a:p>
        </p:txBody>
      </p: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FDCCEB1B-A70F-4961-91EF-15F267A28D96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71936" y="4368526"/>
            <a:ext cx="321136" cy="16013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9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Compressible Case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A6521-A97B-4C44-BE2A-047FCD085362}"/>
              </a:ext>
            </a:extLst>
          </p:cNvPr>
          <p:cNvSpPr txBox="1"/>
          <p:nvPr/>
        </p:nvSpPr>
        <p:spPr>
          <a:xfrm>
            <a:off x="358182" y="1139588"/>
            <a:ext cx="521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Deriving main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5541DC-1337-4CEF-ABDC-79F3B6A8822D}"/>
                  </a:ext>
                </a:extLst>
              </p:cNvPr>
              <p:cNvSpPr txBox="1"/>
              <p:nvPr/>
            </p:nvSpPr>
            <p:spPr>
              <a:xfrm>
                <a:off x="1966947" y="1539220"/>
                <a:ext cx="5210105" cy="89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l-GR"/>
                                <m:t>Φ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eqAr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&lt;=&gt;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l-GR"/>
                                    <m:t>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m:rPr>
                                      <m:nor/>
                                    </m:rPr>
                                    <a:rPr lang="el-GR"/>
                                    <m:t>Φ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5541DC-1337-4CEF-ABDC-79F3B6A88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6947" y="1539220"/>
                <a:ext cx="5210105" cy="890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A6E0B3-EE9C-499A-A2A3-6B3895B139E5}"/>
                  </a:ext>
                </a:extLst>
              </p:cNvPr>
              <p:cNvSpPr txBox="1"/>
              <p:nvPr/>
            </p:nvSpPr>
            <p:spPr>
              <a:xfrm>
                <a:off x="3505200" y="2578383"/>
                <a:ext cx="1847088" cy="32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l-GR"/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A6E0B3-EE9C-499A-A2A3-6B3895B13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578383"/>
                <a:ext cx="1847088" cy="326180"/>
              </a:xfrm>
              <a:prstGeom prst="rect">
                <a:avLst/>
              </a:prstGeom>
              <a:blipFill>
                <a:blip r:embed="rId4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96E6C2-A907-4DC5-B4F0-668599E991F1}"/>
                  </a:ext>
                </a:extLst>
              </p:cNvPr>
              <p:cNvSpPr txBox="1"/>
              <p:nvPr/>
            </p:nvSpPr>
            <p:spPr>
              <a:xfrm>
                <a:off x="2846832" y="3231682"/>
                <a:ext cx="28712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96E6C2-A907-4DC5-B4F0-668599E99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832" y="3231682"/>
                <a:ext cx="2871216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9180F7-8FDD-4CE2-A72E-D892336D5FC2}"/>
                  </a:ext>
                </a:extLst>
              </p:cNvPr>
              <p:cNvSpPr txBox="1"/>
              <p:nvPr/>
            </p:nvSpPr>
            <p:spPr>
              <a:xfrm>
                <a:off x="3505200" y="3828913"/>
                <a:ext cx="1554480" cy="32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/>
                        <m:t>Φ</m:t>
                      </m:r>
                      <m:r>
                        <m:rPr>
                          <m:nor/>
                        </m:rPr>
                        <a:rPr lang="en-US" b="0" i="0" smtClean="0"/>
                        <m:t> 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9180F7-8FDD-4CE2-A72E-D892336D5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28913"/>
                <a:ext cx="1554480" cy="3261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FFA679-554E-4323-B31C-F8A982937DA7}"/>
                  </a:ext>
                </a:extLst>
              </p:cNvPr>
              <p:cNvSpPr txBox="1"/>
              <p:nvPr/>
            </p:nvSpPr>
            <p:spPr>
              <a:xfrm>
                <a:off x="2987040" y="3523790"/>
                <a:ext cx="2590800" cy="31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FFA679-554E-4323-B31C-F8A982937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0" y="3523790"/>
                <a:ext cx="2590800" cy="3166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888CFD-3AAA-401D-A4A7-750DB2D86B97}"/>
                  </a:ext>
                </a:extLst>
              </p:cNvPr>
              <p:cNvSpPr txBox="1"/>
              <p:nvPr/>
            </p:nvSpPr>
            <p:spPr>
              <a:xfrm>
                <a:off x="3825240" y="4404927"/>
                <a:ext cx="914400" cy="31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888CFD-3AAA-401D-A4A7-750DB2D86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240" y="4404927"/>
                <a:ext cx="914400" cy="3166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2724846-A44B-4E29-979F-0411D3188FC5}"/>
              </a:ext>
            </a:extLst>
          </p:cNvPr>
          <p:cNvSpPr txBox="1"/>
          <p:nvPr/>
        </p:nvSpPr>
        <p:spPr>
          <a:xfrm>
            <a:off x="358182" y="2836597"/>
            <a:ext cx="4133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Quantities we need to 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41BECB-691B-4336-9A53-D23A3BE64C49}"/>
                  </a:ext>
                </a:extLst>
              </p:cNvPr>
              <p:cNvSpPr txBox="1"/>
              <p:nvPr/>
            </p:nvSpPr>
            <p:spPr>
              <a:xfrm>
                <a:off x="3370058" y="4116920"/>
                <a:ext cx="1824764" cy="32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l-GR"/>
                        <m:t>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041BECB-691B-4336-9A53-D23A3BE64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058" y="4116920"/>
                <a:ext cx="1824764" cy="326180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77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Compressible Case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A6521-A97B-4C44-BE2A-047FCD085362}"/>
              </a:ext>
            </a:extLst>
          </p:cNvPr>
          <p:cNvSpPr txBox="1"/>
          <p:nvPr/>
        </p:nvSpPr>
        <p:spPr>
          <a:xfrm>
            <a:off x="358182" y="1139588"/>
            <a:ext cx="521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Deriving main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724846-A44B-4E29-979F-0411D3188FC5}"/>
                  </a:ext>
                </a:extLst>
              </p:cNvPr>
              <p:cNvSpPr txBox="1"/>
              <p:nvPr/>
            </p:nvSpPr>
            <p:spPr>
              <a:xfrm>
                <a:off x="1246630" y="3749416"/>
                <a:ext cx="6736081" cy="613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𝑐𝑜𝑛𝑠𝑡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Montserrat" panose="000005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724846-A44B-4E29-979F-0411D318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0" y="3749416"/>
                <a:ext cx="6736081" cy="613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13B10B-3189-4B9F-8EF5-FAA3AF17B9BD}"/>
                  </a:ext>
                </a:extLst>
              </p:cNvPr>
              <p:cNvSpPr txBox="1"/>
              <p:nvPr/>
            </p:nvSpPr>
            <p:spPr>
              <a:xfrm>
                <a:off x="1887699" y="1433000"/>
                <a:ext cx="4242816" cy="608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l-GR"/>
                            <m:t>Φ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nor/>
                        </m:rPr>
                        <a:rPr lang="el-GR"/>
                        <m:t>Φ</m:t>
                      </m:r>
                      <m:r>
                        <m:rPr>
                          <m:nor/>
                        </m:rPr>
                        <a:rPr lang="en-US" b="0" i="0" smtClean="0"/>
                        <m:t> −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F13B10B-3189-4B9F-8EF5-FAA3AF17B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699" y="1433000"/>
                <a:ext cx="4242816" cy="6081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4F57A7-EB3E-458E-B9C2-99F0B905FBEC}"/>
                  </a:ext>
                </a:extLst>
              </p:cNvPr>
              <p:cNvSpPr txBox="1"/>
              <p:nvPr/>
            </p:nvSpPr>
            <p:spPr>
              <a:xfrm>
                <a:off x="1665758" y="2079038"/>
                <a:ext cx="867693" cy="31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4F57A7-EB3E-458E-B9C2-99F0B905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758" y="2079038"/>
                <a:ext cx="867693" cy="3166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0EE5B-0BF1-4CBC-86D1-8C15280539F0}"/>
                  </a:ext>
                </a:extLst>
              </p:cNvPr>
              <p:cNvSpPr txBox="1"/>
              <p:nvPr/>
            </p:nvSpPr>
            <p:spPr>
              <a:xfrm>
                <a:off x="3572775" y="2088823"/>
                <a:ext cx="10418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C0EE5B-0BF1-4CBC-86D1-8C1528053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775" y="2088823"/>
                <a:ext cx="1041897" cy="307777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583A3F-7260-48D4-94EC-D7CB4891C36D}"/>
                  </a:ext>
                </a:extLst>
              </p:cNvPr>
              <p:cNvSpPr txBox="1"/>
              <p:nvPr/>
            </p:nvSpPr>
            <p:spPr>
              <a:xfrm>
                <a:off x="5653996" y="2079038"/>
                <a:ext cx="953037" cy="316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/>
                        <m:t>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0583A3F-7260-48D4-94EC-D7CB4891C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996" y="2079038"/>
                <a:ext cx="953037" cy="316690"/>
              </a:xfrm>
              <a:prstGeom prst="rect">
                <a:avLst/>
              </a:prstGeom>
              <a:blipFill>
                <a:blip r:embed="rId7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C1285D-5C0E-4775-B0D2-4FF660774C76}"/>
                  </a:ext>
                </a:extLst>
              </p:cNvPr>
              <p:cNvSpPr txBox="1"/>
              <p:nvPr/>
            </p:nvSpPr>
            <p:spPr>
              <a:xfrm>
                <a:off x="2287523" y="3248210"/>
                <a:ext cx="4654296" cy="32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C1285D-5C0E-4775-B0D2-4FF660774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23" y="3248210"/>
                <a:ext cx="4654296" cy="326180"/>
              </a:xfrm>
              <a:prstGeom prst="rect">
                <a:avLst/>
              </a:prstGeom>
              <a:blipFill>
                <a:blip r:embed="rId8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52F94F92-B3B9-4E7E-958E-1A065D95BAF0}"/>
              </a:ext>
            </a:extLst>
          </p:cNvPr>
          <p:cNvSpPr txBox="1"/>
          <p:nvPr/>
        </p:nvSpPr>
        <p:spPr>
          <a:xfrm>
            <a:off x="358182" y="2790021"/>
            <a:ext cx="521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Main differential equation for coupled system</a:t>
            </a:r>
          </a:p>
        </p:txBody>
      </p:sp>
    </p:spTree>
    <p:extLst>
      <p:ext uri="{BB962C8B-B14F-4D97-AF65-F5344CB8AC3E}">
        <p14:creationId xmlns:p14="http://schemas.microsoft.com/office/powerpoint/2010/main" val="430798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Compressible Case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A6521-A97B-4C44-BE2A-047FCD085362}"/>
              </a:ext>
            </a:extLst>
          </p:cNvPr>
          <p:cNvSpPr txBox="1"/>
          <p:nvPr/>
        </p:nvSpPr>
        <p:spPr>
          <a:xfrm>
            <a:off x="358182" y="1139588"/>
            <a:ext cx="556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Removing first order derivative from differential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724846-A44B-4E29-979F-0411D3188FC5}"/>
                  </a:ext>
                </a:extLst>
              </p:cNvPr>
              <p:cNvSpPr txBox="1"/>
              <p:nvPr/>
            </p:nvSpPr>
            <p:spPr>
              <a:xfrm>
                <a:off x="800035" y="3791056"/>
                <a:ext cx="7543930" cy="571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𝑐𝑜𝑛𝑠𝑡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>
                  <a:latin typeface="Montserrat" panose="000005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724846-A44B-4E29-979F-0411D3188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35" y="3791056"/>
                <a:ext cx="7543930" cy="5717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C1285D-5C0E-4775-B0D2-4FF660774C76}"/>
                  </a:ext>
                </a:extLst>
              </p:cNvPr>
              <p:cNvSpPr txBox="1"/>
              <p:nvPr/>
            </p:nvSpPr>
            <p:spPr>
              <a:xfrm>
                <a:off x="2244852" y="3391297"/>
                <a:ext cx="4654296" cy="3261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C1285D-5C0E-4775-B0D2-4FF660774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852" y="3391297"/>
                <a:ext cx="4654296" cy="326180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085832-0F6B-4DEA-8063-678E7FDE3C66}"/>
                  </a:ext>
                </a:extLst>
              </p:cNvPr>
              <p:cNvSpPr txBox="1"/>
              <p:nvPr/>
            </p:nvSpPr>
            <p:spPr>
              <a:xfrm>
                <a:off x="451103" y="1630660"/>
                <a:ext cx="14295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=&gt;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085832-0F6B-4DEA-8063-678E7FDE3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3" y="1630660"/>
                <a:ext cx="1429509" cy="307777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F52AE-EDAC-4364-9107-16F491240964}"/>
                  </a:ext>
                </a:extLst>
              </p:cNvPr>
              <p:cNvSpPr txBox="1"/>
              <p:nvPr/>
            </p:nvSpPr>
            <p:spPr>
              <a:xfrm>
                <a:off x="1429510" y="1477701"/>
                <a:ext cx="7263387" cy="613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=&gt;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9F52AE-EDAC-4364-9107-16F491240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510" y="1477701"/>
                <a:ext cx="7263387" cy="6136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A0EF1-1550-4E68-B9AA-93E0BA97E037}"/>
                  </a:ext>
                </a:extLst>
              </p:cNvPr>
              <p:cNvSpPr txBox="1"/>
              <p:nvPr/>
            </p:nvSpPr>
            <p:spPr>
              <a:xfrm>
                <a:off x="2688609" y="2417860"/>
                <a:ext cx="14295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7A0EF1-1550-4E68-B9AA-93E0BA97E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2417860"/>
                <a:ext cx="1429509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080CF-712C-45AD-BF75-1E561DBBA547}"/>
                  </a:ext>
                </a:extLst>
              </p:cNvPr>
              <p:cNvSpPr txBox="1"/>
              <p:nvPr/>
            </p:nvSpPr>
            <p:spPr>
              <a:xfrm>
                <a:off x="4623086" y="2400773"/>
                <a:ext cx="1429509" cy="341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080CF-712C-45AD-BF75-1E561DBBA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086" y="2400773"/>
                <a:ext cx="1429509" cy="3419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D56F503-C458-4390-86E5-B9D6EF5C9343}"/>
              </a:ext>
            </a:extLst>
          </p:cNvPr>
          <p:cNvSpPr txBox="1"/>
          <p:nvPr/>
        </p:nvSpPr>
        <p:spPr>
          <a:xfrm>
            <a:off x="358182" y="2930277"/>
            <a:ext cx="5567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Final differential equations for coupled system</a:t>
            </a:r>
          </a:p>
        </p:txBody>
      </p:sp>
    </p:spTree>
    <p:extLst>
      <p:ext uri="{BB962C8B-B14F-4D97-AF65-F5344CB8AC3E}">
        <p14:creationId xmlns:p14="http://schemas.microsoft.com/office/powerpoint/2010/main" val="559761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Compressible Case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A6521-A97B-4C44-BE2A-047FCD085362}"/>
              </a:ext>
            </a:extLst>
          </p:cNvPr>
          <p:cNvSpPr txBox="1"/>
          <p:nvPr/>
        </p:nvSpPr>
        <p:spPr>
          <a:xfrm>
            <a:off x="344534" y="1115137"/>
            <a:ext cx="3961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Graphical Representation based </a:t>
            </a:r>
            <a:endParaRPr lang="ka-GE" dirty="0">
              <a:latin typeface="Montserrat" panose="00000500000000000000" pitchFamily="2" charset="0"/>
            </a:endParaRPr>
          </a:p>
          <a:p>
            <a:r>
              <a:rPr lang="en-US" dirty="0">
                <a:latin typeface="Montserrat" panose="00000500000000000000" pitchFamily="2" charset="0"/>
              </a:rPr>
              <a:t>on referenced paper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EA9164-A0B0-458E-B276-8D3A4878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13" y="1038562"/>
            <a:ext cx="4553771" cy="3646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40A59D-C3C4-4A63-B9D7-EDA9A1362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16" y="1652005"/>
            <a:ext cx="4319516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9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459907" y="2273691"/>
            <a:ext cx="3714900" cy="1441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Future Perspectives</a:t>
            </a:r>
            <a:endParaRPr sz="4000"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242139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74" name="Google Shape;574;p69"/>
          <p:cNvSpPr txBox="1">
            <a:spLocks noGrp="1"/>
          </p:cNvSpPr>
          <p:nvPr>
            <p:ph type="subTitle" idx="1"/>
          </p:nvPr>
        </p:nvSpPr>
        <p:spPr>
          <a:xfrm>
            <a:off x="2088169" y="3715490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Astrophysics and helioseismology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6820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DE6C340-A204-4919-8353-A3A1AED29DFA}"/>
              </a:ext>
            </a:extLst>
          </p:cNvPr>
          <p:cNvCxnSpPr/>
          <p:nvPr/>
        </p:nvCxnSpPr>
        <p:spPr>
          <a:xfrm>
            <a:off x="-40640" y="274320"/>
            <a:ext cx="10363200" cy="0"/>
          </a:xfrm>
          <a:prstGeom prst="line">
            <a:avLst/>
          </a:prstGeom>
          <a:ln>
            <a:solidFill>
              <a:srgbClr val="3F353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108F00-AB51-4724-B120-CE81994B767F}"/>
              </a:ext>
            </a:extLst>
          </p:cNvPr>
          <p:cNvCxnSpPr/>
          <p:nvPr/>
        </p:nvCxnSpPr>
        <p:spPr>
          <a:xfrm>
            <a:off x="-91440" y="4879340"/>
            <a:ext cx="10363200" cy="0"/>
          </a:xfrm>
          <a:prstGeom prst="line">
            <a:avLst/>
          </a:prstGeom>
          <a:ln>
            <a:solidFill>
              <a:srgbClr val="3F353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09B4BD9-7C1A-428A-AF8F-9146900BC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" y="0"/>
            <a:ext cx="9240103" cy="52002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930302-23F7-483C-BE97-D53DBF023D0A}"/>
              </a:ext>
            </a:extLst>
          </p:cNvPr>
          <p:cNvSpPr/>
          <p:nvPr/>
        </p:nvSpPr>
        <p:spPr>
          <a:xfrm>
            <a:off x="2148840" y="4671924"/>
            <a:ext cx="4846320" cy="414832"/>
          </a:xfrm>
          <a:prstGeom prst="rect">
            <a:avLst/>
          </a:prstGeom>
          <a:solidFill>
            <a:srgbClr val="F5F2EE"/>
          </a:solidFill>
          <a:ln>
            <a:solidFill>
              <a:srgbClr val="F5F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Google Shape;651;p75"/>
          <p:cNvSpPr txBox="1">
            <a:spLocks noGrp="1"/>
          </p:cNvSpPr>
          <p:nvPr>
            <p:ph type="body" idx="1"/>
          </p:nvPr>
        </p:nvSpPr>
        <p:spPr>
          <a:xfrm>
            <a:off x="3380842" y="4601378"/>
            <a:ext cx="2382311" cy="555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Helioseismology</a:t>
            </a:r>
            <a:endParaRPr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29CE73-71DB-49A1-98A0-ED8682765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80181" cy="51557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930302-23F7-483C-BE97-D53DBF023D0A}"/>
              </a:ext>
            </a:extLst>
          </p:cNvPr>
          <p:cNvSpPr/>
          <p:nvPr/>
        </p:nvSpPr>
        <p:spPr>
          <a:xfrm>
            <a:off x="2148840" y="4671924"/>
            <a:ext cx="4846320" cy="414832"/>
          </a:xfrm>
          <a:prstGeom prst="rect">
            <a:avLst/>
          </a:prstGeom>
          <a:solidFill>
            <a:srgbClr val="F5F2EE"/>
          </a:solidFill>
          <a:ln>
            <a:solidFill>
              <a:srgbClr val="F5F2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Google Shape;651;p75"/>
          <p:cNvSpPr txBox="1">
            <a:spLocks noGrp="1"/>
          </p:cNvSpPr>
          <p:nvPr>
            <p:ph type="body" idx="1"/>
          </p:nvPr>
        </p:nvSpPr>
        <p:spPr>
          <a:xfrm>
            <a:off x="3638910" y="4601378"/>
            <a:ext cx="1902358" cy="5559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Astrophysics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652083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00"/>
          <p:cNvSpPr txBox="1">
            <a:spLocks noGrp="1"/>
          </p:cNvSpPr>
          <p:nvPr>
            <p:ph type="title"/>
          </p:nvPr>
        </p:nvSpPr>
        <p:spPr>
          <a:xfrm>
            <a:off x="716225" y="1073000"/>
            <a:ext cx="5640600" cy="28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3" name="Google Shape;483;p59">
            <a:extLst>
              <a:ext uri="{FF2B5EF4-FFF2-40B4-BE49-F238E27FC236}">
                <a16:creationId xmlns:a16="http://schemas.microsoft.com/office/drawing/2014/main" id="{2723EED7-A863-417E-8F33-9B4F08A8D6B1}"/>
              </a:ext>
            </a:extLst>
          </p:cNvPr>
          <p:cNvSpPr txBox="1">
            <a:spLocks/>
          </p:cNvSpPr>
          <p:nvPr/>
        </p:nvSpPr>
        <p:spPr>
          <a:xfrm>
            <a:off x="1655383" y="4380230"/>
            <a:ext cx="5852169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1200" dirty="0">
                <a:solidFill>
                  <a:schemeClr val="dk1"/>
                </a:solidFill>
                <a:latin typeface="Montserrat" panose="00000500000000000000" pitchFamily="2" charset="0"/>
              </a:rPr>
              <a:t>Author: Ia Saralidze        Advisor: Andria Rogava        Free Univeristy of Tbilisi</a:t>
            </a:r>
          </a:p>
          <a:p>
            <a:pPr>
              <a:buClr>
                <a:schemeClr val="dk1"/>
              </a:buClr>
              <a:buSzPts val="1100"/>
            </a:pPr>
            <a:endParaRPr lang="en-US" sz="1200" dirty="0">
              <a:latin typeface="Montserrat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CC514-9BDB-4690-BB3A-99ECCDE6C0D3}"/>
              </a:ext>
            </a:extLst>
          </p:cNvPr>
          <p:cNvSpPr txBox="1"/>
          <p:nvPr/>
        </p:nvSpPr>
        <p:spPr>
          <a:xfrm>
            <a:off x="4034197" y="3918565"/>
            <a:ext cx="3473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Montserrat" panose="00000500000000000000" pitchFamily="2" charset="0"/>
              </a:rPr>
              <a:t>Reference: Rogava et al. - ACOUSTICS OF KINEMATICALLY COMPLEX SHEAR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358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Presentation Plan</a:t>
            </a:r>
            <a:endParaRPr dirty="0"/>
          </a:p>
        </p:txBody>
      </p:sp>
      <p:sp>
        <p:nvSpPr>
          <p:cNvPr id="495" name="Google Shape;495;p61"/>
          <p:cNvSpPr txBox="1">
            <a:spLocks noGrp="1"/>
          </p:cNvSpPr>
          <p:nvPr>
            <p:ph type="subTitle" idx="3"/>
          </p:nvPr>
        </p:nvSpPr>
        <p:spPr>
          <a:xfrm>
            <a:off x="16552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Phenomenon Explanation</a:t>
            </a:r>
            <a:endParaRPr sz="2000" dirty="0"/>
          </a:p>
        </p:txBody>
      </p:sp>
      <p:sp>
        <p:nvSpPr>
          <p:cNvPr id="496" name="Google Shape;496;p61"/>
          <p:cNvSpPr txBox="1">
            <a:spLocks noGrp="1"/>
          </p:cNvSpPr>
          <p:nvPr>
            <p:ph type="subTitle" idx="1"/>
          </p:nvPr>
        </p:nvSpPr>
        <p:spPr>
          <a:xfrm>
            <a:off x="5001000" y="194292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Main Formalism</a:t>
            </a:r>
            <a:endParaRPr sz="2000" dirty="0"/>
          </a:p>
        </p:txBody>
      </p:sp>
      <p:sp>
        <p:nvSpPr>
          <p:cNvPr id="497" name="Google Shape;497;p61"/>
          <p:cNvSpPr txBox="1">
            <a:spLocks noGrp="1"/>
          </p:cNvSpPr>
          <p:nvPr>
            <p:ph type="subTitle" idx="2"/>
          </p:nvPr>
        </p:nvSpPr>
        <p:spPr>
          <a:xfrm>
            <a:off x="5001000" y="234984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Description of background flow </a:t>
            </a:r>
            <a:endParaRPr dirty="0"/>
          </a:p>
        </p:txBody>
      </p:sp>
      <p:sp>
        <p:nvSpPr>
          <p:cNvPr id="498" name="Google Shape;498;p61"/>
          <p:cNvSpPr txBox="1">
            <a:spLocks noGrp="1"/>
          </p:cNvSpPr>
          <p:nvPr>
            <p:ph type="subTitle" idx="4"/>
          </p:nvPr>
        </p:nvSpPr>
        <p:spPr>
          <a:xfrm>
            <a:off x="1655200" y="234984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Stratified fluid and internal gravity waves</a:t>
            </a:r>
            <a:endParaRPr dirty="0"/>
          </a:p>
        </p:txBody>
      </p:sp>
      <p:sp>
        <p:nvSpPr>
          <p:cNvPr id="499" name="Google Shape;499;p61"/>
          <p:cNvSpPr txBox="1">
            <a:spLocks noGrp="1"/>
          </p:cNvSpPr>
          <p:nvPr>
            <p:ph type="subTitle" idx="5"/>
          </p:nvPr>
        </p:nvSpPr>
        <p:spPr>
          <a:xfrm>
            <a:off x="5001000" y="37239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Future Perspectives</a:t>
            </a:r>
            <a:endParaRPr sz="2000" dirty="0"/>
          </a:p>
        </p:txBody>
      </p:sp>
      <p:sp>
        <p:nvSpPr>
          <p:cNvPr id="500" name="Google Shape;500;p61"/>
          <p:cNvSpPr txBox="1">
            <a:spLocks noGrp="1"/>
          </p:cNvSpPr>
          <p:nvPr>
            <p:ph type="subTitle" idx="6"/>
          </p:nvPr>
        </p:nvSpPr>
        <p:spPr>
          <a:xfrm>
            <a:off x="5001000" y="412595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Astrophysics and helioseismology</a:t>
            </a:r>
            <a:endParaRPr dirty="0"/>
          </a:p>
        </p:txBody>
      </p:sp>
      <p:sp>
        <p:nvSpPr>
          <p:cNvPr id="501" name="Google Shape;501;p61"/>
          <p:cNvSpPr txBox="1">
            <a:spLocks noGrp="1"/>
          </p:cNvSpPr>
          <p:nvPr>
            <p:ph type="subTitle" idx="7"/>
          </p:nvPr>
        </p:nvSpPr>
        <p:spPr>
          <a:xfrm>
            <a:off x="1655200" y="3704043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Compressible Case</a:t>
            </a:r>
            <a:endParaRPr sz="2000" dirty="0"/>
          </a:p>
        </p:txBody>
      </p:sp>
      <p:sp>
        <p:nvSpPr>
          <p:cNvPr id="502" name="Google Shape;502;p61"/>
          <p:cNvSpPr txBox="1">
            <a:spLocks noGrp="1"/>
          </p:cNvSpPr>
          <p:nvPr>
            <p:ph type="subTitle" idx="8"/>
          </p:nvPr>
        </p:nvSpPr>
        <p:spPr>
          <a:xfrm>
            <a:off x="1655200" y="4125950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After fluctuation fluid is compressible</a:t>
            </a:r>
            <a:endParaRPr dirty="0"/>
          </a:p>
        </p:txBody>
      </p:sp>
      <p:sp>
        <p:nvSpPr>
          <p:cNvPr id="503" name="Google Shape;503;p61"/>
          <p:cNvSpPr txBox="1">
            <a:spLocks noGrp="1"/>
          </p:cNvSpPr>
          <p:nvPr>
            <p:ph type="title" idx="9"/>
          </p:nvPr>
        </p:nvSpPr>
        <p:spPr>
          <a:xfrm>
            <a:off x="2378650" y="1235437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04" name="Google Shape;504;p61"/>
          <p:cNvSpPr txBox="1">
            <a:spLocks noGrp="1"/>
          </p:cNvSpPr>
          <p:nvPr>
            <p:ph type="title" idx="13"/>
          </p:nvPr>
        </p:nvSpPr>
        <p:spPr>
          <a:xfrm>
            <a:off x="5724450" y="1239216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05" name="Google Shape;505;p61"/>
          <p:cNvSpPr txBox="1">
            <a:spLocks noGrp="1"/>
          </p:cNvSpPr>
          <p:nvPr>
            <p:ph type="title" idx="14"/>
          </p:nvPr>
        </p:nvSpPr>
        <p:spPr>
          <a:xfrm>
            <a:off x="2378650" y="2971637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06" name="Google Shape;506;p61"/>
          <p:cNvSpPr txBox="1">
            <a:spLocks noGrp="1"/>
          </p:cNvSpPr>
          <p:nvPr>
            <p:ph type="title" idx="15"/>
          </p:nvPr>
        </p:nvSpPr>
        <p:spPr>
          <a:xfrm>
            <a:off x="5724450" y="2971637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/>
              <a:t>Compressible Case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F31D8-66EE-484A-B026-05010FB135FE}"/>
              </a:ext>
            </a:extLst>
          </p:cNvPr>
          <p:cNvSpPr txBox="1"/>
          <p:nvPr/>
        </p:nvSpPr>
        <p:spPr>
          <a:xfrm>
            <a:off x="249000" y="1202323"/>
            <a:ext cx="4135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Equation for wave number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5D4BC0-6BC4-4502-8A90-1F823DA54FF0}"/>
                  </a:ext>
                </a:extLst>
              </p:cNvPr>
              <p:cNvSpPr txBox="1"/>
              <p:nvPr/>
            </p:nvSpPr>
            <p:spPr>
              <a:xfrm>
                <a:off x="467360" y="1756130"/>
                <a:ext cx="8209280" cy="2589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endParaRPr lang="en-US" sz="1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b="0" dirty="0">
                  <a:ea typeface="Cambria Math" panose="02040503050406030204" pitchFamily="18" charset="0"/>
                </a:endParaRPr>
              </a:p>
              <a:p>
                <a:endParaRPr lang="en-US" sz="1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600" b="0" dirty="0"/>
              </a:p>
              <a:p>
                <a:endParaRPr lang="en-US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45D4BC0-6BC4-4502-8A90-1F823DA54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60" y="1756130"/>
                <a:ext cx="8209280" cy="25890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06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598802" y="1877821"/>
            <a:ext cx="3714900" cy="13912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Phenomenon Explanation</a:t>
            </a:r>
            <a:endParaRPr sz="4000"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916205" y="996629"/>
            <a:ext cx="1080093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74" name="Google Shape;574;p69"/>
          <p:cNvSpPr txBox="1">
            <a:spLocks noGrp="1"/>
          </p:cNvSpPr>
          <p:nvPr>
            <p:ph type="subTitle" idx="1"/>
          </p:nvPr>
        </p:nvSpPr>
        <p:spPr>
          <a:xfrm>
            <a:off x="2175651" y="3168572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Stratified fluid and internal gravity waves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130287" y="470167"/>
            <a:ext cx="48906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Phenomenon Explanation</a:t>
            </a:r>
            <a:endParaRPr dirty="0"/>
          </a:p>
        </p:txBody>
      </p:sp>
      <p:sp>
        <p:nvSpPr>
          <p:cNvPr id="535" name="Google Shape;535;p63"/>
          <p:cNvSpPr txBox="1">
            <a:spLocks noGrp="1"/>
          </p:cNvSpPr>
          <p:nvPr>
            <p:ph type="subTitle" idx="1"/>
          </p:nvPr>
        </p:nvSpPr>
        <p:spPr>
          <a:xfrm>
            <a:off x="130287" y="1203767"/>
            <a:ext cx="8879601" cy="34695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Stratified fluid – density difference between thin layers.</a:t>
            </a:r>
          </a:p>
          <a:p>
            <a:pPr marL="342900" lvl="0" algn="l" rtl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Internal gravity waves – is created when we have stratified fluid.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E4CFE-C84F-4792-8AA1-54286543F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5" y="2224340"/>
            <a:ext cx="6485182" cy="24843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DC836B-5B03-4EEC-BAB5-2510F2F01426}"/>
              </a:ext>
            </a:extLst>
          </p:cNvPr>
          <p:cNvSpPr txBox="1"/>
          <p:nvPr/>
        </p:nvSpPr>
        <p:spPr>
          <a:xfrm>
            <a:off x="6915937" y="4101931"/>
            <a:ext cx="20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Courier New" panose="02070309020205020404" pitchFamily="49" charset="0"/>
              <a:buChar char="o"/>
            </a:pPr>
            <a:r>
              <a:rPr lang="en-US" sz="900" b="0" i="0" u="none" strike="noStrike" baseline="0" dirty="0">
                <a:latin typeface="Montserrat" panose="00000500000000000000" pitchFamily="2" charset="0"/>
              </a:rPr>
              <a:t>Internal waves in uniformly stratified fluid visualized by the displacement of dye lines spaced apart by 5 cm. .</a:t>
            </a:r>
          </a:p>
        </p:txBody>
      </p:sp>
    </p:spTree>
    <p:extLst>
      <p:ext uri="{BB962C8B-B14F-4D97-AF65-F5344CB8AC3E}">
        <p14:creationId xmlns:p14="http://schemas.microsoft.com/office/powerpoint/2010/main" val="161141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9"/>
          <p:cNvSpPr txBox="1">
            <a:spLocks noGrp="1"/>
          </p:cNvSpPr>
          <p:nvPr>
            <p:ph type="title"/>
          </p:nvPr>
        </p:nvSpPr>
        <p:spPr>
          <a:xfrm>
            <a:off x="2478195" y="2317463"/>
            <a:ext cx="3801997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Main Formalism</a:t>
            </a:r>
            <a:endParaRPr sz="4000" dirty="0"/>
          </a:p>
        </p:txBody>
      </p:sp>
      <p:sp>
        <p:nvSpPr>
          <p:cNvPr id="573" name="Google Shape;573;p69"/>
          <p:cNvSpPr txBox="1">
            <a:spLocks noGrp="1"/>
          </p:cNvSpPr>
          <p:nvPr>
            <p:ph type="title" idx="2"/>
          </p:nvPr>
        </p:nvSpPr>
        <p:spPr>
          <a:xfrm>
            <a:off x="3746550" y="1339163"/>
            <a:ext cx="1265288" cy="9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74" name="Google Shape;574;p69"/>
          <p:cNvSpPr txBox="1">
            <a:spLocks noGrp="1"/>
          </p:cNvSpPr>
          <p:nvPr>
            <p:ph type="subTitle" idx="1"/>
          </p:nvPr>
        </p:nvSpPr>
        <p:spPr>
          <a:xfrm>
            <a:off x="2098593" y="3099263"/>
            <a:ext cx="4561200" cy="3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Description of background flow</a:t>
            </a:r>
          </a:p>
        </p:txBody>
      </p:sp>
    </p:spTree>
    <p:extLst>
      <p:ext uri="{BB962C8B-B14F-4D97-AF65-F5344CB8AC3E}">
        <p14:creationId xmlns:p14="http://schemas.microsoft.com/office/powerpoint/2010/main" val="322808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Main Formalism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5" name="Google Shape;535;p63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2459465" y="2991799"/>
                <a:ext cx="4213818" cy="110452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  <a:p>
                <a:pPr marL="0" indent="0" algn="l">
                  <a:spcAft>
                    <a:spcPts val="1200"/>
                  </a:spcAft>
                </a:pPr>
                <a:endParaRPr lang="en-US" sz="1600" b="0" dirty="0"/>
              </a:p>
              <a:p>
                <a:pPr marL="0" lvl="0" indent="0" algn="l">
                  <a:spcAft>
                    <a:spcPts val="1200"/>
                  </a:spcAft>
                </a:pPr>
                <a:endParaRPr lang="en-US" sz="1600" b="0" dirty="0"/>
              </a:p>
              <a:p>
                <a:pPr marL="0" lvl="0" indent="0" algn="l">
                  <a:spcAft>
                    <a:spcPts val="1200"/>
                  </a:spcAft>
                </a:pPr>
                <a:endParaRPr lang="en-US" sz="1600" dirty="0"/>
              </a:p>
              <a:p>
                <a:pPr marL="0" lvl="0" indent="0" algn="l">
                  <a:spcAft>
                    <a:spcPts val="1200"/>
                  </a:spcAft>
                </a:pPr>
                <a:endParaRPr sz="1600" dirty="0"/>
              </a:p>
            </p:txBody>
          </p:sp>
        </mc:Choice>
        <mc:Fallback xmlns="">
          <p:sp>
            <p:nvSpPr>
              <p:cNvPr id="535" name="Google Shape;535;p6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459465" y="2991799"/>
                <a:ext cx="4213818" cy="1104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DA6521-A97B-4C44-BE2A-047FCD085362}"/>
              </a:ext>
            </a:extLst>
          </p:cNvPr>
          <p:cNvSpPr txBox="1"/>
          <p:nvPr/>
        </p:nvSpPr>
        <p:spPr>
          <a:xfrm>
            <a:off x="358182" y="1139588"/>
            <a:ext cx="493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Velocity gradient matrix (shear flow matrix)</a:t>
            </a: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F729C766-CD02-491E-AB50-44F2FA9A22ED}"/>
              </a:ext>
            </a:extLst>
          </p:cNvPr>
          <p:cNvCxnSpPr/>
          <p:nvPr/>
        </p:nvCxnSpPr>
        <p:spPr>
          <a:xfrm rot="16200000" flipH="1">
            <a:off x="3360709" y="4022324"/>
            <a:ext cx="351692" cy="154744"/>
          </a:xfrm>
          <a:prstGeom prst="curvedConnector3">
            <a:avLst>
              <a:gd name="adj1" fmla="val 4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73D5AD-01AF-4E1C-BB69-2870812131BE}"/>
              </a:ext>
            </a:extLst>
          </p:cNvPr>
          <p:cNvSpPr txBox="1"/>
          <p:nvPr/>
        </p:nvSpPr>
        <p:spPr>
          <a:xfrm>
            <a:off x="2823344" y="4262623"/>
            <a:ext cx="20651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Montserrat" panose="00000500000000000000" pitchFamily="2" charset="0"/>
              </a:rPr>
              <a:t>Gradient components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E5E481-1C16-405D-885E-954BA8590AD7}"/>
              </a:ext>
            </a:extLst>
          </p:cNvPr>
          <p:cNvSpPr txBox="1"/>
          <p:nvPr/>
        </p:nvSpPr>
        <p:spPr>
          <a:xfrm>
            <a:off x="249000" y="1625244"/>
            <a:ext cx="86347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baseline="0" dirty="0">
                <a:latin typeface="Montserrat" panose="00000500000000000000" pitchFamily="2" charset="0"/>
              </a:rPr>
              <a:t>In the close neighborhood of a point, the spatial variation of the mean velocity can be approximated by a the linear terms in its Taylor expansion. Then a set of nine constants forming the Shear Matrix S:</a:t>
            </a:r>
            <a:endParaRPr lang="en-US" dirty="0"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53BD63-D82B-4BFB-B35F-C2D5E2498899}"/>
                  </a:ext>
                </a:extLst>
              </p:cNvPr>
              <p:cNvSpPr txBox="1"/>
              <p:nvPr/>
            </p:nvSpPr>
            <p:spPr>
              <a:xfrm>
                <a:off x="2847533" y="2532383"/>
                <a:ext cx="343768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53BD63-D82B-4BFB-B35F-C2D5E249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33" y="2532383"/>
                <a:ext cx="3437681" cy="338554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0C8DD881-9512-4876-86F8-D01233A7E57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152633" y="2701661"/>
            <a:ext cx="306552" cy="12383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D6ADBFA-78A4-4784-8104-061203DD9C62}"/>
              </a:ext>
            </a:extLst>
          </p:cNvPr>
          <p:cNvSpPr txBox="1"/>
          <p:nvPr/>
        </p:nvSpPr>
        <p:spPr>
          <a:xfrm>
            <a:off x="2125377" y="2579538"/>
            <a:ext cx="1180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Montserrat" panose="00000500000000000000" pitchFamily="2" charset="0"/>
              </a:rPr>
              <a:t>Approximate velocity</a:t>
            </a:r>
          </a:p>
        </p:txBody>
      </p:sp>
    </p:spTree>
    <p:extLst>
      <p:ext uri="{BB962C8B-B14F-4D97-AF65-F5344CB8AC3E}">
        <p14:creationId xmlns:p14="http://schemas.microsoft.com/office/powerpoint/2010/main" val="274863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Main Formalism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A6521-A97B-4C44-BE2A-047FCD085362}"/>
              </a:ext>
            </a:extLst>
          </p:cNvPr>
          <p:cNvSpPr txBox="1"/>
          <p:nvPr/>
        </p:nvSpPr>
        <p:spPr>
          <a:xfrm>
            <a:off x="358182" y="1139588"/>
            <a:ext cx="4930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Spatially inhomogeneous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223C4B50-7C44-4967-817B-1E082704B0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030540" y="1652976"/>
                <a:ext cx="2207597" cy="43672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sz="1600" dirty="0">
                  <a:effectLst/>
                  <a:latin typeface="cmmi1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223C4B50-7C44-4967-817B-1E082704B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030540" y="1652976"/>
                <a:ext cx="2207597" cy="43672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4CE75E5-7F3F-4D11-9D3A-2D9CABE2A511}"/>
              </a:ext>
            </a:extLst>
          </p:cNvPr>
          <p:cNvSpPr txBox="1"/>
          <p:nvPr/>
        </p:nvSpPr>
        <p:spPr>
          <a:xfrm>
            <a:off x="358182" y="2215410"/>
            <a:ext cx="488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Fluctuation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24D5CF-AC43-4F7E-B1CD-5E6E6749833D}"/>
                  </a:ext>
                </a:extLst>
              </p:cNvPr>
              <p:cNvSpPr txBox="1"/>
              <p:nvPr/>
            </p:nvSpPr>
            <p:spPr>
              <a:xfrm>
                <a:off x="2883924" y="2708398"/>
                <a:ext cx="3376150" cy="12389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)≡</m:t>
                      </m:r>
                      <m:acc>
                        <m:accPr>
                          <m:chr m:val="̂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]</m:t>
                      </m:r>
                      <m:sSup>
                        <m:sSup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GB" sz="1600" dirty="0">
                  <a:effectLst/>
                  <a:latin typeface="cmmi1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600" b="0" dirty="0">
                  <a:effectLst/>
                  <a:latin typeface="cmmi10"/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24D5CF-AC43-4F7E-B1CD-5E6E67498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924" y="2708398"/>
                <a:ext cx="3376150" cy="1238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067D71B-C99A-4B58-B435-48E6B4DC9F2E}"/>
              </a:ext>
            </a:extLst>
          </p:cNvPr>
          <p:cNvCxnSpPr>
            <a:cxnSpLocks/>
          </p:cNvCxnSpPr>
          <p:nvPr/>
        </p:nvCxnSpPr>
        <p:spPr>
          <a:xfrm flipV="1">
            <a:off x="3579125" y="1595289"/>
            <a:ext cx="365078" cy="19239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7E9CB4A-3216-46B0-BD09-D121352B9D62}"/>
              </a:ext>
            </a:extLst>
          </p:cNvPr>
          <p:cNvSpPr txBox="1"/>
          <p:nvPr/>
        </p:nvSpPr>
        <p:spPr>
          <a:xfrm>
            <a:off x="3853026" y="1396554"/>
            <a:ext cx="13877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ontserrat" panose="00000500000000000000" pitchFamily="2" charset="0"/>
              </a:rPr>
              <a:t>Velocity gradient</a:t>
            </a:r>
          </a:p>
        </p:txBody>
      </p: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547E630-064C-4664-BFD4-2569ADEE88AA}"/>
              </a:ext>
            </a:extLst>
          </p:cNvPr>
          <p:cNvCxnSpPr>
            <a:cxnSpLocks/>
          </p:cNvCxnSpPr>
          <p:nvPr/>
        </p:nvCxnSpPr>
        <p:spPr>
          <a:xfrm rot="16200000" flipV="1">
            <a:off x="4669931" y="2550386"/>
            <a:ext cx="228232" cy="21204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033E032-F0AC-4B40-8263-59F525D33A90}"/>
              </a:ext>
            </a:extLst>
          </p:cNvPr>
          <p:cNvSpPr txBox="1"/>
          <p:nvPr/>
        </p:nvSpPr>
        <p:spPr>
          <a:xfrm>
            <a:off x="3848922" y="2319264"/>
            <a:ext cx="1856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Montserrat" panose="00000500000000000000" pitchFamily="2" charset="0"/>
              </a:rPr>
              <a:t>Wave number vector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7AC3E3-EF55-4D07-97A1-1D9A76B7227B}"/>
              </a:ext>
            </a:extLst>
          </p:cNvPr>
          <p:cNvSpPr txBox="1"/>
          <p:nvPr/>
        </p:nvSpPr>
        <p:spPr>
          <a:xfrm>
            <a:off x="446710" y="3790902"/>
            <a:ext cx="4224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Main equation for wave vector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27B606-FBB5-4605-98B5-A63B14460CFA}"/>
                  </a:ext>
                </a:extLst>
              </p:cNvPr>
              <p:cNvSpPr txBox="1"/>
              <p:nvPr/>
            </p:nvSpPr>
            <p:spPr>
              <a:xfrm>
                <a:off x="3134339" y="4038241"/>
                <a:ext cx="2875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+ </m:t>
                      </m:r>
                      <m:sSup>
                        <m:sSup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1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>
                  <a:effectLst/>
                  <a:latin typeface="cmmi1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27B606-FBB5-4605-98B5-A63B14460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39" y="4038241"/>
                <a:ext cx="287532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F8FA7E-2F4D-4D11-85F0-7A118A0D0FD1}"/>
                  </a:ext>
                </a:extLst>
              </p:cNvPr>
              <p:cNvSpPr txBox="1"/>
              <p:nvPr/>
            </p:nvSpPr>
            <p:spPr>
              <a:xfrm>
                <a:off x="2245056" y="4356900"/>
                <a:ext cx="4653886" cy="346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GB" sz="1600" dirty="0">
                  <a:effectLst/>
                  <a:latin typeface="cmmi1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BF8FA7E-2F4D-4D11-85F0-7A118A0D0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56" y="4356900"/>
                <a:ext cx="4653886" cy="346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C7BD62-15C6-4662-8BD6-AB8CFB946456}"/>
                  </a:ext>
                </a:extLst>
              </p:cNvPr>
              <p:cNvSpPr txBox="1"/>
              <p:nvPr/>
            </p:nvSpPr>
            <p:spPr>
              <a:xfrm>
                <a:off x="5117074" y="1691645"/>
                <a:ext cx="228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C7BD62-15C6-4662-8BD6-AB8CFB946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074" y="1691645"/>
                <a:ext cx="2286000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5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Main Formalism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A6521-A97B-4C44-BE2A-047FCD085362}"/>
              </a:ext>
            </a:extLst>
          </p:cNvPr>
          <p:cNvSpPr txBox="1"/>
          <p:nvPr/>
        </p:nvSpPr>
        <p:spPr>
          <a:xfrm>
            <a:off x="358182" y="1139588"/>
            <a:ext cx="521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Equations for derivatives of wave vector components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223C4B50-7C44-4967-817B-1E082704B016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68200" y="1446585"/>
                <a:ext cx="2207597" cy="436729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b="0" dirty="0">
                  <a:effectLst/>
                  <a:latin typeface="cmmi10"/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6" name="Subtitle 5">
                <a:extLst>
                  <a:ext uri="{FF2B5EF4-FFF2-40B4-BE49-F238E27FC236}">
                    <a16:creationId xmlns:a16="http://schemas.microsoft.com/office/drawing/2014/main" id="{223C4B50-7C44-4967-817B-1E082704B0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68200" y="1446585"/>
                <a:ext cx="2207597" cy="436729"/>
              </a:xfrm>
              <a:blipFill>
                <a:blip r:embed="rId3"/>
                <a:stretch>
                  <a:fillRect r="-110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4CE75E5-7F3F-4D11-9D3A-2D9CABE2A511}"/>
              </a:ext>
            </a:extLst>
          </p:cNvPr>
          <p:cNvSpPr txBox="1"/>
          <p:nvPr/>
        </p:nvSpPr>
        <p:spPr>
          <a:xfrm>
            <a:off x="358182" y="2875500"/>
            <a:ext cx="488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Equations for derivatives of velocity components</a:t>
            </a:r>
          </a:p>
        </p:txBody>
      </p: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067D71B-C99A-4B58-B435-48E6B4DC9F2E}"/>
              </a:ext>
            </a:extLst>
          </p:cNvPr>
          <p:cNvCxnSpPr>
            <a:cxnSpLocks/>
          </p:cNvCxnSpPr>
          <p:nvPr/>
        </p:nvCxnSpPr>
        <p:spPr>
          <a:xfrm flipV="1">
            <a:off x="5355887" y="1262170"/>
            <a:ext cx="691419" cy="337185"/>
          </a:xfrm>
          <a:prstGeom prst="curvedConnector3">
            <a:avLst>
              <a:gd name="adj1" fmla="val 4013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E9CB4A-3216-46B0-BD09-D121352B9D62}"/>
                  </a:ext>
                </a:extLst>
              </p:cNvPr>
              <p:cNvSpPr txBox="1"/>
              <p:nvPr/>
            </p:nvSpPr>
            <p:spPr>
              <a:xfrm>
                <a:off x="6047306" y="1013364"/>
                <a:ext cx="1243869" cy="444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𝑐𝑜𝑚𝑝𝑜𝑛𝑒𝑛𝑡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𝑠h𝑒𝑎𝑟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</m:oMath>
                  </m:oMathPara>
                </a14:m>
                <a:endParaRPr lang="en-US" sz="1100" b="0" dirty="0">
                  <a:latin typeface="Montserrat" panose="000005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E9CB4A-3216-46B0-BD09-D121352B9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306" y="1013364"/>
                <a:ext cx="1243869" cy="444224"/>
              </a:xfrm>
              <a:prstGeom prst="rect">
                <a:avLst/>
              </a:prstGeom>
              <a:blipFill>
                <a:blip r:embed="rId4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5547E630-064C-4664-BFD4-2569ADEE88AA}"/>
              </a:ext>
            </a:extLst>
          </p:cNvPr>
          <p:cNvCxnSpPr>
            <a:cxnSpLocks/>
          </p:cNvCxnSpPr>
          <p:nvPr/>
        </p:nvCxnSpPr>
        <p:spPr>
          <a:xfrm>
            <a:off x="4838131" y="2265782"/>
            <a:ext cx="730156" cy="2306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27B606-FBB5-4605-98B5-A63B14460CFA}"/>
                  </a:ext>
                </a:extLst>
              </p:cNvPr>
              <p:cNvSpPr txBox="1"/>
              <p:nvPr/>
            </p:nvSpPr>
            <p:spPr>
              <a:xfrm>
                <a:off x="3233286" y="2308599"/>
                <a:ext cx="2875320" cy="389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600" dirty="0">
                  <a:latin typeface="cmmi1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27B606-FBB5-4605-98B5-A63B14460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86" y="2308599"/>
                <a:ext cx="2875320" cy="3893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5">
                <a:extLst>
                  <a:ext uri="{FF2B5EF4-FFF2-40B4-BE49-F238E27FC236}">
                    <a16:creationId xmlns:a16="http://schemas.microsoft.com/office/drawing/2014/main" id="{C3DB7CB0-17F8-4C8E-898C-C80808CBC9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26710" y="1829833"/>
                <a:ext cx="2207597" cy="4367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Montserrat"/>
                  <a:buNone/>
                  <a:defRPr sz="20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L="914400" marR="0" lvl="1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None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L="1371600" marR="0" lvl="2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None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L="1828800" marR="0" lvl="3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None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L="2286000" marR="0" lvl="4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None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L="2743200" marR="0" lvl="5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None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L="3200400" marR="0" lvl="6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None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L="3657600" marR="0" lvl="7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None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L="4114800" marR="0" lvl="8" indent="-31750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Montserrat"/>
                  <a:buNone/>
                  <a:defRPr sz="1400" b="0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Subtitle 5">
                <a:extLst>
                  <a:ext uri="{FF2B5EF4-FFF2-40B4-BE49-F238E27FC236}">
                    <a16:creationId xmlns:a16="http://schemas.microsoft.com/office/drawing/2014/main" id="{C3DB7CB0-17F8-4C8E-898C-C80808CBC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710" y="1829833"/>
                <a:ext cx="2207597" cy="436729"/>
              </a:xfrm>
              <a:prstGeom prst="rect">
                <a:avLst/>
              </a:prstGeom>
              <a:blipFill>
                <a:blip r:embed="rId6"/>
                <a:stretch>
                  <a:fillRect r="-1105" b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DB0EC4-3B02-44DC-AC3F-A292A0FBD4C4}"/>
                  </a:ext>
                </a:extLst>
              </p:cNvPr>
              <p:cNvSpPr txBox="1"/>
              <p:nvPr/>
            </p:nvSpPr>
            <p:spPr>
              <a:xfrm>
                <a:off x="5486671" y="2282586"/>
                <a:ext cx="1243869" cy="444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𝑐𝑜𝑚𝑝𝑜𝑛𝑒𝑛𝑡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𝑠h𝑒𝑎𝑟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</m:oMath>
                  </m:oMathPara>
                </a14:m>
                <a:endParaRPr lang="en-US" sz="1100" dirty="0">
                  <a:latin typeface="Montserrat" panose="00000500000000000000" pitchFamily="2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DB0EC4-3B02-44DC-AC3F-A292A0FBD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671" y="2282586"/>
                <a:ext cx="1243869" cy="444224"/>
              </a:xfrm>
              <a:prstGeom prst="rect">
                <a:avLst/>
              </a:prstGeom>
              <a:blipFill>
                <a:blip r:embed="rId7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909CDA0F-F067-4CC6-8383-9D826410FB89}"/>
              </a:ext>
            </a:extLst>
          </p:cNvPr>
          <p:cNvCxnSpPr>
            <a:cxnSpLocks/>
          </p:cNvCxnSpPr>
          <p:nvPr/>
        </p:nvCxnSpPr>
        <p:spPr>
          <a:xfrm flipV="1">
            <a:off x="5433662" y="1733877"/>
            <a:ext cx="939842" cy="31370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765029-A982-4B67-BC0E-45D541F45A87}"/>
                  </a:ext>
                </a:extLst>
              </p:cNvPr>
              <p:cNvSpPr txBox="1"/>
              <p:nvPr/>
            </p:nvSpPr>
            <p:spPr>
              <a:xfrm>
                <a:off x="6319615" y="1504215"/>
                <a:ext cx="1243869" cy="438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1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𝑐𝑜𝑚𝑝𝑜𝑛𝑒𝑛𝑡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1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𝑠h𝑒𝑎𝑟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100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</m:oMath>
                  </m:oMathPara>
                </a14:m>
                <a:endParaRPr lang="en-US" sz="1100" dirty="0">
                  <a:latin typeface="Montserrat" panose="00000500000000000000" pitchFamily="2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5765029-A982-4B67-BC0E-45D541F45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615" y="1504215"/>
                <a:ext cx="1243869" cy="438262"/>
              </a:xfrm>
              <a:prstGeom prst="rect">
                <a:avLst/>
              </a:prstGeom>
              <a:blipFill>
                <a:blip r:embed="rId8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754624-DAB4-4367-8211-F1F26FCDC538}"/>
                  </a:ext>
                </a:extLst>
              </p:cNvPr>
              <p:cNvSpPr txBox="1"/>
              <p:nvPr/>
            </p:nvSpPr>
            <p:spPr>
              <a:xfrm>
                <a:off x="2287663" y="3319008"/>
                <a:ext cx="4653886" cy="522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D754624-DAB4-4367-8211-F1F26FCDC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663" y="3319008"/>
                <a:ext cx="4653886" cy="5227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A768F7-8206-48F0-B76B-F022E1B6222E}"/>
                  </a:ext>
                </a:extLst>
              </p:cNvPr>
              <p:cNvSpPr txBox="1"/>
              <p:nvPr/>
            </p:nvSpPr>
            <p:spPr>
              <a:xfrm>
                <a:off x="2248967" y="3750382"/>
                <a:ext cx="4653886" cy="531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A768F7-8206-48F0-B76B-F022E1B62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967" y="3750382"/>
                <a:ext cx="4653886" cy="5318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235693-D395-4295-A43E-5D66A64D0C06}"/>
                  </a:ext>
                </a:extLst>
              </p:cNvPr>
              <p:cNvSpPr txBox="1"/>
              <p:nvPr/>
            </p:nvSpPr>
            <p:spPr>
              <a:xfrm>
                <a:off x="2245055" y="4242528"/>
                <a:ext cx="4653886" cy="368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D235693-D395-4295-A43E-5D66A64D0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55" y="4242528"/>
                <a:ext cx="4653886" cy="3688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38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3"/>
          <p:cNvSpPr txBox="1">
            <a:spLocks noGrp="1"/>
          </p:cNvSpPr>
          <p:nvPr>
            <p:ph type="title"/>
          </p:nvPr>
        </p:nvSpPr>
        <p:spPr>
          <a:xfrm>
            <a:off x="249000" y="458593"/>
            <a:ext cx="4323000" cy="4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dirty="0"/>
              <a:t>Main Formalism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A6521-A97B-4C44-BE2A-047FCD085362}"/>
              </a:ext>
            </a:extLst>
          </p:cNvPr>
          <p:cNvSpPr txBox="1"/>
          <p:nvPr/>
        </p:nvSpPr>
        <p:spPr>
          <a:xfrm>
            <a:off x="358182" y="1139588"/>
            <a:ext cx="5210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Equation for derivative of operator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CE75E5-7F3F-4D11-9D3A-2D9CABE2A511}"/>
              </a:ext>
            </a:extLst>
          </p:cNvPr>
          <p:cNvSpPr txBox="1"/>
          <p:nvPr/>
        </p:nvSpPr>
        <p:spPr>
          <a:xfrm>
            <a:off x="358182" y="3147931"/>
            <a:ext cx="488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 panose="00000500000000000000" pitchFamily="2" charset="0"/>
              </a:rPr>
              <a:t>Conserved quantity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31EFF0-5E48-4262-991F-763AB806F8DD}"/>
                  </a:ext>
                </a:extLst>
              </p:cNvPr>
              <p:cNvSpPr txBox="1"/>
              <p:nvPr/>
            </p:nvSpPr>
            <p:spPr>
              <a:xfrm>
                <a:off x="2245057" y="1757955"/>
                <a:ext cx="4653886" cy="338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31EFF0-5E48-4262-991F-763AB806F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57" y="1757955"/>
                <a:ext cx="4653886" cy="338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93FFD52C-7DB1-455F-9849-E1E898775EAD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51692" y="1928693"/>
            <a:ext cx="423084" cy="34708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2ACA277-A10C-4472-85FA-1D51FD36646E}"/>
              </a:ext>
            </a:extLst>
          </p:cNvPr>
          <p:cNvSpPr txBox="1"/>
          <p:nvPr/>
        </p:nvSpPr>
        <p:spPr>
          <a:xfrm>
            <a:off x="1639403" y="2219749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Montserrat" panose="00000500000000000000" pitchFamily="2" charset="0"/>
              </a:rPr>
              <a:t>Time dependent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0F1CF6-91F9-493D-8430-73DD9E891EED}"/>
                  </a:ext>
                </a:extLst>
              </p:cNvPr>
              <p:cNvSpPr txBox="1"/>
              <p:nvPr/>
            </p:nvSpPr>
            <p:spPr>
              <a:xfrm>
                <a:off x="2245057" y="3816296"/>
                <a:ext cx="4653886" cy="375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(1)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0F1CF6-91F9-493D-8430-73DD9E891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057" y="3816296"/>
                <a:ext cx="4653886" cy="375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26959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Business Slides XL by Slidesgo">
  <a:themeElements>
    <a:clrScheme name="Simple Light">
      <a:dk1>
        <a:srgbClr val="000000"/>
      </a:dk1>
      <a:lt1>
        <a:srgbClr val="F5F2EE"/>
      </a:lt1>
      <a:dk2>
        <a:srgbClr val="000000"/>
      </a:dk2>
      <a:lt2>
        <a:srgbClr val="EEEEEE"/>
      </a:lt2>
      <a:accent1>
        <a:srgbClr val="3F3533"/>
      </a:accent1>
      <a:accent2>
        <a:srgbClr val="3F3533"/>
      </a:accent2>
      <a:accent3>
        <a:srgbClr val="3F3533"/>
      </a:accent3>
      <a:accent4>
        <a:srgbClr val="3F3533"/>
      </a:accent4>
      <a:accent5>
        <a:srgbClr val="3F3533"/>
      </a:accent5>
      <a:accent6>
        <a:srgbClr val="3F3533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738</Words>
  <Application>Microsoft Office PowerPoint</Application>
  <PresentationFormat>On-screen Show (16:9)</PresentationFormat>
  <Paragraphs>132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Crimson Text</vt:lpstr>
      <vt:lpstr>Arial</vt:lpstr>
      <vt:lpstr>Cambria Math</vt:lpstr>
      <vt:lpstr>Courier New</vt:lpstr>
      <vt:lpstr>Wingdings</vt:lpstr>
      <vt:lpstr>Montserrat</vt:lpstr>
      <vt:lpstr>Vidaloka</vt:lpstr>
      <vt:lpstr>cmmi10</vt:lpstr>
      <vt:lpstr>Minimalist Business Slides XL by Slidesgo</vt:lpstr>
      <vt:lpstr>Coupling and mutual transformation of acoustic and gravitational modes in kinematically complex flows.</vt:lpstr>
      <vt:lpstr>Presentation Plan</vt:lpstr>
      <vt:lpstr>Phenomenon Explanation</vt:lpstr>
      <vt:lpstr>Phenomenon Explanation</vt:lpstr>
      <vt:lpstr>Main Formalism</vt:lpstr>
      <vt:lpstr>Main Formalism</vt:lpstr>
      <vt:lpstr>Main Formalism</vt:lpstr>
      <vt:lpstr>Main Formalism</vt:lpstr>
      <vt:lpstr>Main Formalism</vt:lpstr>
      <vt:lpstr>Compressible Case</vt:lpstr>
      <vt:lpstr>Compressible Case</vt:lpstr>
      <vt:lpstr>Compressible Case</vt:lpstr>
      <vt:lpstr>Compressible Case</vt:lpstr>
      <vt:lpstr>Compressible Case</vt:lpstr>
      <vt:lpstr>Compressible Case</vt:lpstr>
      <vt:lpstr>Future Perspectives</vt:lpstr>
      <vt:lpstr>PowerPoint Presentation</vt:lpstr>
      <vt:lpstr>PowerPoint Presentation</vt:lpstr>
      <vt:lpstr>Thank You</vt:lpstr>
      <vt:lpstr>Compressible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Coupling and mutual transformation of acoustic and gravitational modes in kinematically complex flows.</dc:title>
  <dc:creator>Ia Saralidze</dc:creator>
  <cp:lastModifiedBy>PC</cp:lastModifiedBy>
  <cp:revision>57</cp:revision>
  <dcterms:modified xsi:type="dcterms:W3CDTF">2024-08-10T06:42:38Z</dcterms:modified>
</cp:coreProperties>
</file>