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09" r:id="rId5"/>
    <p:sldMasterId id="2147483721" r:id="rId6"/>
    <p:sldMasterId id="2147483733" r:id="rId7"/>
  </p:sldMasterIdLst>
  <p:notesMasterIdLst>
    <p:notesMasterId r:id="rId40"/>
  </p:notesMasterIdLst>
  <p:sldIdLst>
    <p:sldId id="368" r:id="rId8"/>
    <p:sldId id="411" r:id="rId9"/>
    <p:sldId id="409" r:id="rId10"/>
    <p:sldId id="410" r:id="rId11"/>
    <p:sldId id="371" r:id="rId12"/>
    <p:sldId id="259" r:id="rId13"/>
    <p:sldId id="374" r:id="rId14"/>
    <p:sldId id="414" r:id="rId15"/>
    <p:sldId id="415" r:id="rId16"/>
    <p:sldId id="420" r:id="rId17"/>
    <p:sldId id="419" r:id="rId18"/>
    <p:sldId id="418" r:id="rId19"/>
    <p:sldId id="417" r:id="rId20"/>
    <p:sldId id="416" r:id="rId21"/>
    <p:sldId id="427" r:id="rId22"/>
    <p:sldId id="428" r:id="rId23"/>
    <p:sldId id="430" r:id="rId24"/>
    <p:sldId id="426" r:id="rId25"/>
    <p:sldId id="424" r:id="rId26"/>
    <p:sldId id="425" r:id="rId27"/>
    <p:sldId id="423" r:id="rId28"/>
    <p:sldId id="421" r:id="rId29"/>
    <p:sldId id="422" r:id="rId30"/>
    <p:sldId id="429" r:id="rId31"/>
    <p:sldId id="380" r:id="rId32"/>
    <p:sldId id="437" r:id="rId33"/>
    <p:sldId id="431" r:id="rId34"/>
    <p:sldId id="432" r:id="rId35"/>
    <p:sldId id="435" r:id="rId36"/>
    <p:sldId id="434" r:id="rId37"/>
    <p:sldId id="413" r:id="rId38"/>
    <p:sldId id="43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534445"/>
    <a:srgbClr val="85A2C2"/>
    <a:srgbClr val="EF8D8D"/>
    <a:srgbClr val="0E0E0E"/>
    <a:srgbClr val="5D5D5D"/>
    <a:srgbClr val="5F5F5F"/>
    <a:srgbClr val="2CFCFC"/>
    <a:srgbClr val="A0FFFE"/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364" autoAdjust="0"/>
  </p:normalViewPr>
  <p:slideViewPr>
    <p:cSldViewPr snapToGrid="0">
      <p:cViewPr varScale="1">
        <p:scale>
          <a:sx n="62" d="100"/>
          <a:sy n="62" d="100"/>
        </p:scale>
        <p:origin x="69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84415-2B77-4D7E-B955-21F8F47DB6C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D49AF-D35D-4967-AC51-E4AFF688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5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D49AF-D35D-4967-AC51-E4AFF688D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9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C855-A9B1-481B-8A8B-01DF147B2A33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42DB-5A5F-49A9-A2B3-AF9FBEE9CA8B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1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33B-9EAC-4C6D-9616-F4517DB23BD4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0023-97DF-4841-A190-291E339462E8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2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9925-83F7-439B-8FD8-1D9914217645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1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31B6-B8FB-49CA-B798-43A0A61508A8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831B-8A64-4B42-B5BC-8AE56320A69E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4CFC-F4BB-4853-BA15-5381A8C63B98}" type="datetime1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6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58F3-6D8B-48C6-A4F0-F658A97F019E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9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1935-80F1-4992-839A-E3BC7B979043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3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0CC-8CB2-48F6-8E8B-C9644748E438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88BA-8656-4699-9A48-3D76ACA1EDD2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8DBC-EF16-4F0B-9985-D51134F35B89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8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795-2184-4D6F-91ED-7E5A0C0BCA3C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0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103-7336-46CF-AA60-5214D0148D3E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4ACD-4A14-4FBA-AC70-70D757283582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3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D24C-6678-4BB6-980F-E446B1E02226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5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0FD1-5CDD-431B-B7C6-6EC4476618E7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2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4BC-968C-4AE7-AFAF-325D84ECCC7F}" type="datetime1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7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AE86-F211-4611-ABFF-9942B23275D0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66A6-96BE-4708-859F-F5DF63FEA624}" type="datetime1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8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FEF1-C770-4F2E-9F82-AE9D967AC252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9770-4AD9-49DC-882D-6A2631268698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4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D1F6-D990-4E7C-A9DE-81F3C19A8BCF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8A52-544B-45BD-84D7-670D2BACED86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3A6-DD31-4673-9FC7-DAF066523897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7AC9-6EAA-48F9-9DB2-D58923F27392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1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62B6-3D75-4A26-8925-E1D7D3A22D7A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ABFF-9568-4A18-A283-1B9CA5324A55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C049-D17B-4C36-A41F-4C38779171D3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EBB1-70FB-42D2-AA85-40DE86CF567C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7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CA5-1B1E-4E31-8ED1-22222DDBBF81}" type="datetime1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6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1B97-1DAE-4457-B05B-AB0D1BE01B21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0C1D-9BD6-443A-B081-BEF8E42CC46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25E6-27E3-4407-B36D-3BA25D37E939}" type="datetime1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8395-A5D2-4BC5-9C8A-3B667B85E460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8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9A7-F6E0-4612-8ABD-2E2350F2586C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B04D9-2860-407E-B197-5C11077C619D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AA6A-30BC-45A4-A837-7290CA9BBC09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159-604A-4826-8FB0-68A7B0513EC3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AD9F-14CD-458B-BBC3-1A8A8ED36ED9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496-9AD0-47C4-929C-40403911EEB9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3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45B4-923E-43CF-ABF6-2060797B12F6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9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A766-F6BC-4D60-9B18-C9AFF2BA505C}" type="datetime1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2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986D-63B1-4D09-9372-33122E89CB64}" type="datetime1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9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771C-3241-488A-854F-23CADFA1767B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E02-2368-440D-9A03-8CA74E1B14EF}" type="datetime1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7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209C-A4A9-4190-BD1B-E3A782DF7D24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8427-DD3D-46F3-8A18-B5D2E3408AEC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2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0BB7-44BA-404B-9360-D371C12DDA87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8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9AB0-E90D-4F42-8727-DDBE0011E59A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1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B50E-803C-46BD-A7FC-A429B8DBA8D4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57D6E-5DD2-401F-B790-43C5C59E94A9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9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4EC2-18E5-494E-A786-9DC7F1F9DC71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F180-2281-40A8-8264-9BF21CCD044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EB6D-1D89-4C83-BF32-91727B59783B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3BBC-A49A-41EC-9A93-20DB3712E09B}" type="datetime1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2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8763-E45C-4619-8B8A-2E3B840A3016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3E72-CA49-440A-AD24-9884CDCDC62A}" type="datetime1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D251-40AB-4848-8D77-F692B919B12F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5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3ABC-D158-4608-A28F-FA178302A822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8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1180-BA7A-4DEA-BC6E-0D7303751F8E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4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CAA8-0A16-4C11-A4FF-24EE9E6B9AE2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6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16F-9269-4544-AF15-42955DAA7501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6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8ACA-B25D-449C-88EC-10D8248184F2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57FF-9AB9-4208-92A3-9155D8941FF7}" type="datetime1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1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D72C-374A-4D78-B478-BBB288E5DABA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8FF3-9901-447B-A468-2A6C670E4A1F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2092-2AF5-4E22-86FF-B3B759D35AE5}" type="datetime1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2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5CE8-3161-402B-AC0A-6014966EA6F8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6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7390-0B54-4359-9174-AD79710A777E}" type="datetime1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2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4B39-C67B-46A3-BABB-C4D1D29A17B6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3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F882-44AD-4BB8-8D55-C80CF91DB1CE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2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CC31-EC33-4690-AFBA-7CE5F9D54845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E0A1-0587-4C33-8C47-6707C598A66B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2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DA19-A3F8-44FE-AF5C-38D56BAE60D8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2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E80C-E470-469C-87B9-016DC7BB5259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E9D2-90F3-4B41-A996-875B88AE0135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8415" y="6237668"/>
            <a:ext cx="10655167" cy="6356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91384"/>
            <a:ext cx="619559" cy="4197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39" y="6091384"/>
            <a:ext cx="619559" cy="41970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8415" y="1757406"/>
            <a:ext cx="10655167" cy="6356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508"/>
            <a:ext cx="619559" cy="4197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40" y="1603508"/>
            <a:ext cx="619560" cy="41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5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6F76D-50D8-4078-90B3-3F0A1474BC4D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6062B7F-07F3-4957-85CE-872FCA579F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9038" y="311818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038" y="6629272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8" y="6217947"/>
            <a:ext cx="607194" cy="4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8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A0861-CBA2-458D-9F14-AC869DC4D176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09132062-A61D-4C34-B74A-DE6EFB9FC2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038" y="311818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038" y="6670256"/>
            <a:ext cx="11933923" cy="5330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8" y="6289647"/>
            <a:ext cx="510941" cy="38060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51907" y="6306472"/>
            <a:ext cx="1866375" cy="311521"/>
          </a:xfrm>
          <a:prstGeom prst="roundRect">
            <a:avLst/>
          </a:prstGeom>
          <a:solidFill>
            <a:srgbClr val="FFD1D1"/>
          </a:solidFill>
          <a:ln>
            <a:solidFill>
              <a:srgbClr val="FF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Experimental</a:t>
            </a:r>
            <a:r>
              <a:rPr lang="en-US" sz="1600" baseline="0" dirty="0" smtClean="0">
                <a:solidFill>
                  <a:schemeClr val="tx1"/>
                </a:solidFill>
              </a:rPr>
              <a:t> Setup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4369" y="6306472"/>
            <a:ext cx="1765208" cy="31152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Theoretical Model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127912" y="6315065"/>
            <a:ext cx="1324098" cy="302928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021104" y="6306472"/>
            <a:ext cx="1509961" cy="30505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Further</a:t>
            </a:r>
            <a:r>
              <a:rPr lang="en-US" sz="1600" baseline="0" dirty="0" smtClean="0">
                <a:solidFill>
                  <a:schemeClr val="tx1"/>
                </a:solidFill>
              </a:rPr>
              <a:t> insights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3072" y="6306472"/>
            <a:ext cx="2414510" cy="305051"/>
          </a:xfrm>
          <a:prstGeom prst="round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Phenomenon</a:t>
            </a:r>
            <a:r>
              <a:rPr lang="en-US" sz="1600" baseline="0" dirty="0" smtClean="0">
                <a:solidFill>
                  <a:schemeClr val="bg1"/>
                </a:solidFill>
              </a:rPr>
              <a:t> Explanation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4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7DCAD-91F3-4863-BAE5-09C9CC0D5F90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0699A5D0-1B71-43CF-BAE6-729AC36840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038" y="6670256"/>
            <a:ext cx="11933923" cy="5330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8" y="6289647"/>
            <a:ext cx="510941" cy="38060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51907" y="6306472"/>
            <a:ext cx="1866375" cy="311521"/>
          </a:xfrm>
          <a:prstGeom prst="round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Experimental</a:t>
            </a:r>
            <a:r>
              <a:rPr lang="en-US" sz="1600" baseline="0" dirty="0" smtClean="0">
                <a:solidFill>
                  <a:schemeClr val="bg1"/>
                </a:solidFill>
              </a:rPr>
              <a:t> Setup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64369" y="6306472"/>
            <a:ext cx="1765208" cy="31152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Theoretical Model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27912" y="6315065"/>
            <a:ext cx="1324098" cy="302928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21104" y="6306472"/>
            <a:ext cx="1509961" cy="30505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Further</a:t>
            </a:r>
            <a:r>
              <a:rPr lang="en-US" sz="1600" baseline="0" dirty="0" smtClean="0">
                <a:solidFill>
                  <a:schemeClr val="tx1"/>
                </a:solidFill>
              </a:rPr>
              <a:t> insights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3072" y="6306472"/>
            <a:ext cx="2414510" cy="305051"/>
          </a:xfrm>
          <a:prstGeom prst="roundRect">
            <a:avLst/>
          </a:prstGeom>
          <a:solidFill>
            <a:srgbClr val="FFD1D1"/>
          </a:solidFill>
          <a:ln>
            <a:solidFill>
              <a:srgbClr val="FF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Phenomenon</a:t>
            </a:r>
            <a:r>
              <a:rPr lang="en-US" sz="1600" baseline="0" dirty="0" smtClean="0">
                <a:solidFill>
                  <a:schemeClr val="tx1"/>
                </a:solidFill>
              </a:rPr>
              <a:t> Explanation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038" y="311818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5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5AEAC-8380-49A7-B55E-510C60FA7200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56EF0305-D028-4B61-9B12-EDAE11394E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038" y="6670256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8" y="6289647"/>
            <a:ext cx="510941" cy="38060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864369" y="6306472"/>
            <a:ext cx="1765208" cy="311521"/>
          </a:xfrm>
          <a:prstGeom prst="round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Theoretical Model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27912" y="6315065"/>
            <a:ext cx="1324098" cy="302928"/>
          </a:xfrm>
          <a:prstGeom prst="roundRect">
            <a:avLst/>
          </a:prstGeom>
          <a:solidFill>
            <a:srgbClr val="FFD1D1"/>
          </a:solidFill>
          <a:ln>
            <a:solidFill>
              <a:srgbClr val="FF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021104" y="6306472"/>
            <a:ext cx="1509961" cy="305051"/>
          </a:xfrm>
          <a:prstGeom prst="roundRect">
            <a:avLst/>
          </a:prstGeom>
          <a:solidFill>
            <a:srgbClr val="FFD1D1"/>
          </a:solidFill>
          <a:ln>
            <a:solidFill>
              <a:srgbClr val="FF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Further</a:t>
            </a:r>
            <a:r>
              <a:rPr lang="en-US" sz="1600" baseline="0" dirty="0" smtClean="0">
                <a:solidFill>
                  <a:schemeClr val="tx1"/>
                </a:solidFill>
              </a:rPr>
              <a:t> insights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99659" y="6305854"/>
            <a:ext cx="1866375" cy="31152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Experimental</a:t>
            </a:r>
            <a:r>
              <a:rPr lang="en-US" sz="1600" baseline="0" dirty="0" smtClean="0">
                <a:solidFill>
                  <a:schemeClr val="tx1"/>
                </a:solidFill>
              </a:rPr>
              <a:t> Setup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1995" y="6303929"/>
            <a:ext cx="2414510" cy="30505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Phenomenon</a:t>
            </a:r>
            <a:r>
              <a:rPr lang="en-US" sz="1600" baseline="0" dirty="0" smtClean="0">
                <a:solidFill>
                  <a:schemeClr val="tx1"/>
                </a:solidFill>
              </a:rPr>
              <a:t> Explanation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038" y="311818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8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58B0D-5354-49CB-8CFA-7011256EE0B9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9E72D1B2-16E0-4C31-B04E-E430742BA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038" y="311818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038" y="6670256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8" y="6289647"/>
            <a:ext cx="510941" cy="38060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864369" y="6306472"/>
            <a:ext cx="1765208" cy="311521"/>
          </a:xfrm>
          <a:prstGeom prst="roundRect">
            <a:avLst/>
          </a:prstGeom>
          <a:solidFill>
            <a:srgbClr val="FFD1D1"/>
          </a:solidFill>
          <a:ln>
            <a:solidFill>
              <a:srgbClr val="FF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Theoretical Model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27912" y="6289647"/>
            <a:ext cx="1324098" cy="328346"/>
          </a:xfrm>
          <a:prstGeom prst="round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Data Analysis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21104" y="6306472"/>
            <a:ext cx="1509961" cy="305051"/>
          </a:xfrm>
          <a:prstGeom prst="roundRect">
            <a:avLst/>
          </a:prstGeom>
          <a:solidFill>
            <a:srgbClr val="FFD1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Further</a:t>
            </a:r>
            <a:r>
              <a:rPr lang="en-US" sz="1600" baseline="0" dirty="0" smtClean="0">
                <a:solidFill>
                  <a:schemeClr val="tx1"/>
                </a:solidFill>
              </a:rPr>
              <a:t> insights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99659" y="6305854"/>
            <a:ext cx="1866375" cy="31152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Experimental</a:t>
            </a:r>
            <a:r>
              <a:rPr lang="en-US" sz="1600" baseline="0" dirty="0" smtClean="0">
                <a:solidFill>
                  <a:schemeClr val="tx1"/>
                </a:solidFill>
              </a:rPr>
              <a:t> Setup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1995" y="6303929"/>
            <a:ext cx="2414510" cy="30505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Phenomenon</a:t>
            </a:r>
            <a:r>
              <a:rPr lang="en-US" sz="1600" baseline="0" dirty="0" smtClean="0">
                <a:solidFill>
                  <a:schemeClr val="tx1"/>
                </a:solidFill>
              </a:rPr>
              <a:t> Explanation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5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CE224-D6FF-4A66-AAC2-3B240AD153E8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6F349425-2CEB-4250-90A4-B6C3ECF377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038" y="6670256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8" y="6289647"/>
            <a:ext cx="510941" cy="38060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864369" y="6306472"/>
            <a:ext cx="1765208" cy="311521"/>
          </a:xfrm>
          <a:prstGeom prst="roundRect">
            <a:avLst/>
          </a:prstGeom>
          <a:solidFill>
            <a:srgbClr val="FFD1D1"/>
          </a:solidFill>
          <a:ln>
            <a:solidFill>
              <a:srgbClr val="FF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Theoretical Model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27912" y="6315065"/>
            <a:ext cx="1324098" cy="302928"/>
          </a:xfrm>
          <a:prstGeom prst="roundRect">
            <a:avLst/>
          </a:prstGeom>
          <a:solidFill>
            <a:srgbClr val="FFD1D1"/>
          </a:solidFill>
          <a:ln>
            <a:solidFill>
              <a:srgbClr val="FF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021104" y="6306472"/>
            <a:ext cx="1509961" cy="305051"/>
          </a:xfrm>
          <a:prstGeom prst="round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Further</a:t>
            </a:r>
            <a:r>
              <a:rPr lang="en-US" sz="1600" baseline="0" dirty="0" smtClean="0">
                <a:solidFill>
                  <a:schemeClr val="bg1"/>
                </a:solidFill>
              </a:rPr>
              <a:t> insights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99659" y="6305854"/>
            <a:ext cx="1866375" cy="31152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Experimental</a:t>
            </a:r>
            <a:r>
              <a:rPr lang="en-US" sz="1600" baseline="0" dirty="0" smtClean="0">
                <a:solidFill>
                  <a:schemeClr val="tx1"/>
                </a:solidFill>
              </a:rPr>
              <a:t> Setup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1995" y="6303929"/>
            <a:ext cx="2414510" cy="30505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Phenomenon</a:t>
            </a:r>
            <a:r>
              <a:rPr lang="en-US" sz="1600" baseline="0" dirty="0" smtClean="0">
                <a:solidFill>
                  <a:schemeClr val="tx1"/>
                </a:solidFill>
              </a:rPr>
              <a:t> Explanation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038" y="311818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0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CDEE-3C6D-43D6-9832-A8FC9476BA16}" type="datetime1">
              <a:rPr lang="en-US" smtClean="0"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33875" y="6370295"/>
            <a:ext cx="4114800" cy="365125"/>
          </a:xfrm>
        </p:spPr>
        <p:txBody>
          <a:bodyPr/>
          <a:lstStyle/>
          <a:p>
            <a:r>
              <a:rPr lang="en-US" dirty="0" smtClean="0"/>
              <a:t>Repor</a:t>
            </a:r>
            <a:r>
              <a:rPr lang="en-US" dirty="0"/>
              <a:t>t</a:t>
            </a:r>
            <a:r>
              <a:rPr lang="en-US" dirty="0" smtClean="0"/>
              <a:t>er: Giorgi </a:t>
            </a:r>
            <a:r>
              <a:rPr lang="en-US" dirty="0" err="1" smtClean="0"/>
              <a:t>Chkhikvadze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1</a:t>
            </a:fld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524000" y="81103"/>
            <a:ext cx="9144000" cy="13448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Sylfaen" panose="010A0502050306030303" pitchFamily="18" charset="0"/>
                <a:cs typeface="Calibri" panose="020F0502020204030204" pitchFamily="34" charset="0"/>
              </a:rPr>
              <a:t>Acoustics of relativistic Hagen-</a:t>
            </a:r>
            <a:r>
              <a:rPr lang="en-US" sz="3200" dirty="0" err="1" smtClean="0">
                <a:latin typeface="Sylfaen" panose="010A0502050306030303" pitchFamily="18" charset="0"/>
                <a:cs typeface="Calibri" panose="020F0502020204030204" pitchFamily="34" charset="0"/>
              </a:rPr>
              <a:t>Poiseuille</a:t>
            </a:r>
            <a:r>
              <a:rPr lang="en-US" sz="3200" dirty="0" smtClean="0">
                <a:latin typeface="Sylfaen" panose="010A0502050306030303" pitchFamily="18" charset="0"/>
                <a:cs typeface="Calibri" panose="020F0502020204030204" pitchFamily="34" charset="0"/>
              </a:rPr>
              <a:t> flow</a:t>
            </a:r>
            <a:endParaRPr lang="en-US" sz="3200" dirty="0">
              <a:latin typeface="Sylfaen" panose="010A0502050306030303" pitchFamily="18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515725" y="6057525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8100" y="6057525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8100" y="1611640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1515725" y="1627605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455367" y="2580828"/>
            <a:ext cx="6811539" cy="2817136"/>
          </a:xfrm>
          <a:prstGeom prst="rect">
            <a:avLst/>
          </a:prstGeom>
          <a:ln w="1905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>
                <a:latin typeface="Sylfaen" panose="010A0502050306030303" pitchFamily="18" charset="0"/>
              </a:rPr>
              <a:t>Hagen-</a:t>
            </a:r>
            <a:r>
              <a:rPr lang="en-US" dirty="0" err="1">
                <a:latin typeface="Sylfaen" panose="010A0502050306030303" pitchFamily="18" charset="0"/>
              </a:rPr>
              <a:t>Poiseullie</a:t>
            </a:r>
            <a:r>
              <a:rPr lang="en-US" dirty="0">
                <a:latin typeface="Sylfaen" panose="010A0502050306030303" pitchFamily="18" charset="0"/>
              </a:rPr>
              <a:t> flow is a very widespread type of flow in nature. However, in astronomy and </a:t>
            </a:r>
            <a:r>
              <a:rPr lang="en-US" dirty="0" err="1">
                <a:latin typeface="Sylfaen" panose="010A0502050306030303" pitchFamily="18" charset="0"/>
              </a:rPr>
              <a:t>astrophysics.we</a:t>
            </a:r>
            <a:r>
              <a:rPr lang="en-US" dirty="0">
                <a:latin typeface="Sylfaen" panose="010A0502050306030303" pitchFamily="18" charset="0"/>
              </a:rPr>
              <a:t> often encounter with relativistic Hagen - </a:t>
            </a:r>
            <a:r>
              <a:rPr lang="en-US" dirty="0" err="1">
                <a:latin typeface="Sylfaen" panose="010A0502050306030303" pitchFamily="18" charset="0"/>
              </a:rPr>
              <a:t>Poiseullie</a:t>
            </a:r>
            <a:r>
              <a:rPr lang="en-US" dirty="0">
                <a:latin typeface="Sylfaen" panose="010A0502050306030303" pitchFamily="18" charset="0"/>
              </a:rPr>
              <a:t> flows. </a:t>
            </a:r>
            <a:r>
              <a:rPr lang="en-US" dirty="0" smtClean="0">
                <a:latin typeface="Sylfaen" panose="010A0502050306030303" pitchFamily="18" charset="0"/>
              </a:rPr>
              <a:t>Our goal </a:t>
            </a:r>
            <a:r>
              <a:rPr lang="en-US" dirty="0">
                <a:latin typeface="Sylfaen" panose="010A0502050306030303" pitchFamily="18" charset="0"/>
              </a:rPr>
              <a:t>is to study this flow and its acoustic effects in the relativistic limits and compare it to the nonrelativistic flows</a:t>
            </a:r>
            <a:endParaRPr lang="en-US" sz="2000" dirty="0">
              <a:latin typeface="Sylfaen" panose="010A0502050306030303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629" y="2682324"/>
            <a:ext cx="3849124" cy="2614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28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42318" y="1156803"/>
                <a:ext cx="34256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𝑒𝑞𝑢𝑎𝑡𝑖𝑜𝑛𝑠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𝑚𝑜𝑡𝑖𝑜𝑛</m:t>
                      </m:r>
                    </m:oMath>
                  </m:oMathPara>
                </a14:m>
                <a:endParaRPr lang="en-US" sz="2400" u="sng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318" y="1156803"/>
                <a:ext cx="3425681" cy="369332"/>
              </a:xfrm>
              <a:prstGeom prst="rect">
                <a:avLst/>
              </a:prstGeom>
              <a:blipFill>
                <a:blip r:embed="rId2"/>
                <a:stretch>
                  <a:fillRect l="-1779" r="-1601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Скругленный прямоугольник 5"/>
          <p:cNvSpPr/>
          <p:nvPr/>
        </p:nvSpPr>
        <p:spPr>
          <a:xfrm>
            <a:off x="3993756" y="941689"/>
            <a:ext cx="4193177" cy="930191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483322" y="2401759"/>
            <a:ext cx="4513415" cy="1360344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800" dirty="0">
              <a:latin typeface="Sylfaen" panose="010A050205030603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3322" y="2490448"/>
                <a:ext cx="4513415" cy="1112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2" y="2490448"/>
                <a:ext cx="4513415" cy="1112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7249894" y="2401759"/>
            <a:ext cx="4474234" cy="1360344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222082" y="2483459"/>
                <a:ext cx="4539641" cy="1126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082" y="2483459"/>
                <a:ext cx="4539641" cy="11263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3150325" y="4221372"/>
            <a:ext cx="6529252" cy="1408719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957705" y="4433352"/>
                <a:ext cx="6914491" cy="984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705" y="4433352"/>
                <a:ext cx="6914491" cy="9847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60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0668" y="744582"/>
            <a:ext cx="624850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u="sng" dirty="0">
                <a:latin typeface="Sylfaen" panose="010A0502050306030303" pitchFamily="18" charset="0"/>
              </a:rPr>
              <a:t>F</a:t>
            </a:r>
            <a:r>
              <a:rPr lang="en-US" sz="2400" u="sng" dirty="0" err="1" smtClean="0">
                <a:latin typeface="Sylfaen" panose="010A0502050306030303" pitchFamily="18" charset="0"/>
              </a:rPr>
              <a:t>inal</a:t>
            </a:r>
            <a:r>
              <a:rPr lang="en-US" sz="2400" u="sng" dirty="0" smtClean="0">
                <a:latin typeface="Sylfaen" panose="010A0502050306030303" pitchFamily="18" charset="0"/>
              </a:rPr>
              <a:t> </a:t>
            </a:r>
            <a:r>
              <a:rPr lang="en-US" sz="2400" u="sng" dirty="0" smtClean="0">
                <a:latin typeface="Sylfaen" panose="010A0502050306030303" pitchFamily="18" charset="0"/>
              </a:rPr>
              <a:t>differential equations for the perturbation:</a:t>
            </a:r>
            <a:endParaRPr lang="en-US" sz="2400" u="sng" dirty="0">
              <a:latin typeface="Sylfaen" panose="010A050205030603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20264" y="2181970"/>
                <a:ext cx="565924" cy="10534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5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35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500" dirty="0">
                  <a:latin typeface="Sylfaen" panose="010A0502050306030303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64" y="2181970"/>
                <a:ext cx="565924" cy="10534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487671" y="4172492"/>
                <a:ext cx="2829813" cy="1177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671" y="4172492"/>
                <a:ext cx="2829813" cy="11770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588105" y="4128013"/>
                <a:ext cx="3041667" cy="12693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6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105" y="4128013"/>
                <a:ext cx="3041667" cy="12693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155279" y="2090342"/>
                <a:ext cx="5819285" cy="1236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5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f>
                        <m:f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>
                            <m:sSub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5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279" y="2090342"/>
                <a:ext cx="5819285" cy="1236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776556" y="2326433"/>
                <a:ext cx="5181290" cy="90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500" dirty="0">
                        <a:latin typeface="Sylfaen" panose="010A0502050306030303" pitchFamily="18" charset="0"/>
                      </a:rPr>
                      <m:t>(</m:t>
                    </m:r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sSub>
                          <m:sSubPr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500" dirty="0">
                    <a:latin typeface="Sylfaen" panose="010A0502050306030303" pitchFamily="18" charset="0"/>
                  </a:rPr>
                  <a:t>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5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5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sz="35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56" y="2326433"/>
                <a:ext cx="5181290" cy="908967"/>
              </a:xfrm>
              <a:prstGeom prst="rect">
                <a:avLst/>
              </a:prstGeom>
              <a:blipFill>
                <a:blip r:embed="rId6"/>
                <a:stretch>
                  <a:fillRect t="-671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2199526" y="4063784"/>
            <a:ext cx="3383605" cy="1410713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6419180" y="4061421"/>
            <a:ext cx="3383605" cy="1410713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190575" y="1929525"/>
            <a:ext cx="5645148" cy="1558318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6162034" y="1929526"/>
            <a:ext cx="5812530" cy="1558317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1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84071" y="702137"/>
                <a:ext cx="53121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𝑟𝑒𝑙𝑎𝑡𝑖𝑜𝑛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𝑏𝑒𝑡𝑤𝑒𝑒𝑛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𝑝𝑎𝑟𝑎𝑚𝑒𝑡𝑒𝑟𝑠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u="sng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71" y="702137"/>
                <a:ext cx="5312160" cy="369332"/>
              </a:xfrm>
              <a:prstGeom prst="rect">
                <a:avLst/>
              </a:prstGeom>
              <a:blipFill>
                <a:blip r:embed="rId2"/>
                <a:stretch>
                  <a:fillRect l="-918" r="-230"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630357" y="707598"/>
                <a:ext cx="51320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𝑛𝑜𝑡𝑎𝑡𝑖𝑜𝑛𝑠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𝑛𝑒𝑤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𝑞𝑢𝑎𝑛𝑡𝑖𝑡𝑖𝑒𝑠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u="sng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357" y="707598"/>
                <a:ext cx="5132046" cy="369332"/>
              </a:xfrm>
              <a:prstGeom prst="rect">
                <a:avLst/>
              </a:prstGeom>
              <a:blipFill>
                <a:blip r:embed="rId3"/>
                <a:stretch>
                  <a:fillRect l="-950" r="-11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943175" y="1305079"/>
                <a:ext cx="750590" cy="1145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Sylfaen" panose="010A0502050306030303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75" y="1305079"/>
                <a:ext cx="750590" cy="11457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497889" y="1364326"/>
                <a:ext cx="2667012" cy="90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 smtClean="0">
                        <a:latin typeface="Sylfaen" panose="010A0502050306030303" pitchFamily="18" charset="0"/>
                      </a:rPr>
                      <m:t>(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dirty="0" smtClean="0">
                    <a:latin typeface="Sylfaen" panose="010A0502050306030303" pitchFamily="18" charset="0"/>
                  </a:rPr>
                  <a:t>) = (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89" y="1364326"/>
                <a:ext cx="2667012" cy="908967"/>
              </a:xfrm>
              <a:prstGeom prst="rect">
                <a:avLst/>
              </a:prstGeom>
              <a:blipFill>
                <a:blip r:embed="rId5"/>
                <a:stretch>
                  <a:fillRect t="-1342" b="-5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943175" y="2520365"/>
                <a:ext cx="739370" cy="1145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75" y="2520365"/>
                <a:ext cx="739370" cy="11457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389975" y="2520365"/>
                <a:ext cx="135165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latin typeface="Sylfaen" panose="010A0502050306030303" pitchFamily="18" charset="0"/>
                  </a:rPr>
                  <a:t>(</a:t>
                </a:r>
                <a:r>
                  <a:rPr lang="en-US" sz="3600" b="1" dirty="0">
                    <a:latin typeface="Sylfaen" panose="010A0502050306030303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975" y="2520365"/>
                <a:ext cx="1351652" cy="646331"/>
              </a:xfrm>
              <a:prstGeom prst="rect">
                <a:avLst/>
              </a:prstGeom>
              <a:blipFill>
                <a:blip r:embed="rId7"/>
                <a:stretch>
                  <a:fillRect l="-1351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652025" y="2889697"/>
                <a:ext cx="234038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sz="3600" dirty="0">
                        <a:latin typeface="Sylfaen" panose="010A0502050306030303" pitchFamily="18" charset="0"/>
                      </a:rPr>
                      <m:t>(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latin typeface="Sylfaen" panose="010A0502050306030303" pitchFamily="18" charset="0"/>
                  </a:rPr>
                  <a:t>P</a:t>
                </a:r>
                <a:endParaRPr lang="en-US" sz="36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025" y="2889697"/>
                <a:ext cx="2340384" cy="553998"/>
              </a:xfrm>
              <a:prstGeom prst="rect">
                <a:avLst/>
              </a:prstGeom>
              <a:blipFill>
                <a:blip r:embed="rId8"/>
                <a:stretch>
                  <a:fillRect t="-25275" r="-10938" b="-49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847381" y="3752411"/>
                <a:ext cx="739370" cy="1145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81" y="3752411"/>
                <a:ext cx="739370" cy="11457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294181" y="3752411"/>
                <a:ext cx="129875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latin typeface="Sylfaen" panose="010A0502050306030303" pitchFamily="18" charset="0"/>
                  </a:rPr>
                  <a:t>(</a:t>
                </a:r>
                <a:r>
                  <a:rPr lang="en-US" sz="3600" b="1" dirty="0" smtClean="0">
                    <a:latin typeface="Sylfaen" panose="010A0502050306030303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181" y="3752411"/>
                <a:ext cx="1298753" cy="646331"/>
              </a:xfrm>
              <a:prstGeom prst="rect">
                <a:avLst/>
              </a:prstGeom>
              <a:blipFill>
                <a:blip r:embed="rId10"/>
                <a:stretch>
                  <a:fillRect l="-14085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556231" y="4121743"/>
                <a:ext cx="3734227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Sylfaen" panose="010A0502050306030303" pitchFamily="18" charset="0"/>
                  </a:rPr>
                  <a:t>P -2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3600" dirty="0">
                    <a:latin typeface="Sylfaen" panose="010A0502050306030303" pitchFamily="18" charset="0"/>
                  </a:rPr>
                  <a:t>(</a:t>
                </a:r>
                <a:r>
                  <a:rPr lang="en-US" sz="3600" b="1" dirty="0">
                    <a:latin typeface="Sylfaen" panose="010A0502050306030303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231" y="4121743"/>
                <a:ext cx="3734227" cy="1107996"/>
              </a:xfrm>
              <a:prstGeom prst="rect">
                <a:avLst/>
              </a:prstGeom>
              <a:blipFill>
                <a:blip r:embed="rId11"/>
                <a:stretch>
                  <a:fillRect t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847381" y="4898174"/>
                <a:ext cx="739370" cy="1145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81" y="4898174"/>
                <a:ext cx="739370" cy="11457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294181" y="4898174"/>
                <a:ext cx="136768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latin typeface="Sylfaen" panose="010A0502050306030303" pitchFamily="18" charset="0"/>
                  </a:rPr>
                  <a:t>(</a:t>
                </a:r>
                <a:r>
                  <a:rPr lang="en-US" sz="3600" b="1" dirty="0">
                    <a:latin typeface="Sylfaen" panose="010A0502050306030303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l-GR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181" y="4898174"/>
                <a:ext cx="1367682" cy="646331"/>
              </a:xfrm>
              <a:prstGeom prst="rect">
                <a:avLst/>
              </a:prstGeom>
              <a:blipFill>
                <a:blip r:embed="rId13"/>
                <a:stretch>
                  <a:fillRect l="-13333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556231" y="5267506"/>
                <a:ext cx="246381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nor/>
                        </m:rPr>
                        <a:rPr lang="en-US" sz="3600" dirty="0">
                          <a:latin typeface="Sylfaen" panose="010A0502050306030303" pitchFamily="18" charset="0"/>
                        </a:rPr>
                        <m:t>(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231" y="5267506"/>
                <a:ext cx="2463815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294386" y="1541810"/>
                <a:ext cx="380399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386" y="1541810"/>
                <a:ext cx="3803990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8078155" y="2515939"/>
                <a:ext cx="1464888" cy="1177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155" y="2515939"/>
                <a:ext cx="1464888" cy="11770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7993172" y="4183387"/>
                <a:ext cx="200086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600" b="1" dirty="0" smtClean="0">
                    <a:latin typeface="Sylfaen" panose="010A0502050306030303" pitchFamily="18" charset="0"/>
                  </a:rPr>
                  <a:t> = k x u </a:t>
                </a:r>
                <a:endParaRPr lang="en-US" sz="3600" b="1" dirty="0">
                  <a:latin typeface="Sylfaen" panose="010A0502050306030303" pitchFamily="18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172" y="4183387"/>
                <a:ext cx="2000869" cy="646331"/>
              </a:xfrm>
              <a:prstGeom prst="rect">
                <a:avLst/>
              </a:prstGeom>
              <a:blipFill>
                <a:blip r:embed="rId17"/>
                <a:stretch>
                  <a:fillRect t="-14151" r="-8537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7525763" y="5245024"/>
                <a:ext cx="3341236" cy="690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763" y="5245024"/>
                <a:ext cx="3341236" cy="690061"/>
              </a:xfrm>
              <a:prstGeom prst="rect">
                <a:avLst/>
              </a:prstGeom>
              <a:blipFill>
                <a:blip r:embed="rId18"/>
                <a:stretch>
                  <a:fillRect t="-12281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521204" y="1247425"/>
            <a:ext cx="6037894" cy="4858155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6802315" y="1247425"/>
            <a:ext cx="4788131" cy="4858155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1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0852" y="731519"/>
                <a:ext cx="5507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 panose="02040503050406030204" pitchFamily="18" charset="0"/>
                      </a:rPr>
                      <m:t>𝑇h𝑒</m:t>
                    </m:r>
                    <m:r>
                      <a:rPr lang="en-US" sz="2400" b="0" i="1" u="sng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u="sng" smtClean="0">
                        <a:latin typeface="Cambria Math" panose="02040503050406030204" pitchFamily="18" charset="0"/>
                      </a:rPr>
                      <m:t>𝑣𝑒𝑙𝑜𝑐𝑖𝑡𝑦</m:t>
                    </m:r>
                    <m:r>
                      <a:rPr lang="en-US" sz="2400" b="0" i="1" u="sng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u="sng" smtClean="0">
                        <a:latin typeface="Cambria Math" panose="02040503050406030204" pitchFamily="18" charset="0"/>
                      </a:rPr>
                      <m:t>𝑝𝑟𝑜𝑓𝑖𝑙𝑒</m:t>
                    </m:r>
                    <m:r>
                      <a:rPr lang="en-US" sz="2400" b="0" i="1" u="sng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u="sng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400" b="0" i="1" u="sng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u="sng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2400" b="0" i="1" u="sng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u="sng" smtClean="0">
                        <a:latin typeface="Cambria Math" panose="02040503050406030204" pitchFamily="18" charset="0"/>
                      </a:rPr>
                      <m:t>𝑝𝑒𝑟𝑡𝑢𝑏𝑎𝑡𝑖𝑜𝑛</m:t>
                    </m:r>
                  </m:oMath>
                </a14:m>
                <a:r>
                  <a:rPr lang="en-US" sz="2400" u="sng" dirty="0" smtClean="0"/>
                  <a:t>:</a:t>
                </a:r>
                <a:endParaRPr lang="en-US" sz="2400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52" y="731519"/>
                <a:ext cx="5507598" cy="369332"/>
              </a:xfrm>
              <a:prstGeom prst="rect">
                <a:avLst/>
              </a:prstGeom>
              <a:blipFill>
                <a:blip r:embed="rId2"/>
                <a:stretch>
                  <a:fillRect l="-1991" t="-24590" r="-2655" b="-47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838200" y="1586126"/>
            <a:ext cx="10793177" cy="1627335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99" y="1759855"/>
            <a:ext cx="10322651" cy="1279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17119" y="3594233"/>
                <a:ext cx="12353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119" y="3594233"/>
                <a:ext cx="123533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45" y="4705623"/>
            <a:ext cx="10896600" cy="89535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718457" y="4532899"/>
            <a:ext cx="11021788" cy="1240798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94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14</a:t>
            </a:fld>
            <a:endParaRPr lang="en-US"/>
          </a:p>
        </p:txBody>
      </p:sp>
      <p:sp>
        <p:nvSpPr>
          <p:cNvPr id="5" name="Скругленный прямоугольник 5"/>
          <p:cNvSpPr/>
          <p:nvPr/>
        </p:nvSpPr>
        <p:spPr>
          <a:xfrm>
            <a:off x="2873829" y="2233935"/>
            <a:ext cx="6788432" cy="212906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25092" y="2790633"/>
            <a:ext cx="5472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u="sng" dirty="0">
                <a:latin typeface="Sylfaen" panose="010A0502050306030303" pitchFamily="18" charset="0"/>
              </a:rPr>
              <a:t>R</a:t>
            </a:r>
            <a:r>
              <a:rPr lang="en-US" sz="6000" u="sng" dirty="0" smtClean="0">
                <a:latin typeface="Sylfaen" panose="010A0502050306030303" pitchFamily="18" charset="0"/>
              </a:rPr>
              <a:t>elativistic case:</a:t>
            </a:r>
          </a:p>
        </p:txBody>
      </p:sp>
    </p:spTree>
    <p:extLst>
      <p:ext uri="{BB962C8B-B14F-4D97-AF65-F5344CB8AC3E}">
        <p14:creationId xmlns:p14="http://schemas.microsoft.com/office/powerpoint/2010/main" val="41569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4191" y="1842358"/>
                <a:ext cx="303076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dirty="0">
                    <a:latin typeface="Sylfaen" panose="010A0502050306030303" pitchFamily="18" charset="0"/>
                  </a:rPr>
                  <a:t>U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91" y="1842358"/>
                <a:ext cx="3030766" cy="553998"/>
              </a:xfrm>
              <a:prstGeom prst="rect">
                <a:avLst/>
              </a:prstGeom>
              <a:blipFill>
                <a:blip r:embed="rId2"/>
                <a:stretch>
                  <a:fillRect l="-9256" t="-25275" b="-49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70092" y="1445230"/>
                <a:ext cx="9041642" cy="1348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600" dirty="0">
                              <a:latin typeface="Sylfaen" panose="010A0502050306030303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+ </m:t>
                                      </m:r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nor/>
                        </m:rPr>
                        <a:rPr lang="en-US" sz="3600" dirty="0">
                          <a:latin typeface="Sylfaen" panose="010A0502050306030303" pitchFamily="18" charset="0"/>
                        </a:rPr>
                        <m:t>U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3600" dirty="0">
                                  <a:latin typeface="Sylfaen" panose="010A0502050306030303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092" y="1445230"/>
                <a:ext cx="9041642" cy="1348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708507" y="3476962"/>
                <a:ext cx="5127301" cy="1060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 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0  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36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507" y="3476962"/>
                <a:ext cx="5127301" cy="1060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0817" y="730355"/>
                <a:ext cx="37264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𝑙𝑖𝑛𝑒𝑎𝑟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𝑎𝑝𝑝𝑟𝑜𝑥𝑖𝑚𝑎𝑡𝑖𝑜𝑛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u="sng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17" y="730355"/>
                <a:ext cx="3726468" cy="369332"/>
              </a:xfrm>
              <a:prstGeom prst="rect">
                <a:avLst/>
              </a:prstGeom>
              <a:blipFill>
                <a:blip r:embed="rId5"/>
                <a:stretch>
                  <a:fillRect l="-1473" r="-491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600266" y="5140071"/>
                <a:ext cx="538698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dirty="0">
                    <a:latin typeface="Sylfaen" panose="010A0502050306030303" pitchFamily="18" charset="0"/>
                  </a:rPr>
                  <a:t>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0  </m:t>
                        </m:r>
                      </m:sub>
                    </m:sSub>
                  </m:oMath>
                </a14:m>
                <a:r>
                  <a:rPr lang="en-US" sz="4000" dirty="0" smtClean="0">
                    <a:latin typeface="Sylfaen" panose="010A0502050306030303" pitchFamily="18" charset="0"/>
                  </a:rPr>
                  <a:t> + a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266" y="5140071"/>
                <a:ext cx="5386988" cy="615553"/>
              </a:xfrm>
              <a:prstGeom prst="rect">
                <a:avLst/>
              </a:prstGeom>
              <a:blipFill>
                <a:blip r:embed="rId6"/>
                <a:stretch>
                  <a:fillRect l="-5776" t="-23762" b="-50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3424957" y="3139618"/>
            <a:ext cx="5578428" cy="1458544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274320" y="1344544"/>
            <a:ext cx="11756571" cy="1601209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11" name="Скругленный прямоугольник 6"/>
          <p:cNvSpPr/>
          <p:nvPr/>
        </p:nvSpPr>
        <p:spPr>
          <a:xfrm>
            <a:off x="3424957" y="4791527"/>
            <a:ext cx="5669869" cy="1312642"/>
          </a:xfrm>
          <a:prstGeom prst="roundRect">
            <a:avLst/>
          </a:prstGeom>
          <a:noFill/>
          <a:ln w="5715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0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21775" y="790423"/>
                <a:ext cx="4671856" cy="2331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a-GE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(1−</m:t>
                                      </m:r>
                                      <m:f>
                                        <m:fPr>
                                          <m:ctrlP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ka-GE" sz="3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ka-GE" sz="3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ka-GE" sz="36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))</m:t>
                                      </m:r>
                                    </m:e>
                                    <m:sup>
                                      <m:r>
                                        <a:rPr lang="en-US" sz="3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3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775" y="790423"/>
                <a:ext cx="4671856" cy="2331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18562" y="1058734"/>
                <a:ext cx="120321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ka-GE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562" y="1058734"/>
                <a:ext cx="120321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2873829" y="653144"/>
            <a:ext cx="6766560" cy="2560318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1815737" y="3619128"/>
            <a:ext cx="8869680" cy="2560318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15737" y="4697096"/>
                <a:ext cx="304025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737" y="4697096"/>
                <a:ext cx="304025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13578" y="4128582"/>
                <a:ext cx="5215979" cy="1493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(1−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𝑅𝑐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578" y="4128582"/>
                <a:ext cx="5215979" cy="14939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1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34589" y="4724813"/>
                <a:ext cx="26834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0  </m:t>
                        </m:r>
                      </m:sub>
                    </m:sSub>
                  </m:oMath>
                </a14:m>
                <a:r>
                  <a:rPr lang="en-US" sz="3200" dirty="0">
                    <a:latin typeface="Sylfaen" panose="010A0502050306030303" pitchFamily="18" charset="0"/>
                  </a:rPr>
                  <a:t> + a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589" y="4724813"/>
                <a:ext cx="2683427" cy="492443"/>
              </a:xfrm>
              <a:prstGeom prst="rect">
                <a:avLst/>
              </a:prstGeom>
              <a:blipFill>
                <a:blip r:embed="rId2"/>
                <a:stretch>
                  <a:fillRect t="-23457" b="-50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256279" y="1490554"/>
                <a:ext cx="3451842" cy="1630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3200" dirty="0">
                              <a:latin typeface="Sylfaen" panose="010A0502050306030303" pitchFamily="18" charset="0"/>
                            </a:rPr>
                            <m:t> + </m:t>
                          </m:r>
                          <m:r>
                            <m:rPr>
                              <m:nor/>
                            </m:rPr>
                            <a:rPr lang="en-US" sz="3200" dirty="0">
                              <a:latin typeface="Sylfaen" panose="010A0502050306030303" pitchFamily="18" charset="0"/>
                            </a:rPr>
                            <m:t>a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0  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en-US" sz="3200" dirty="0">
                                          <a:latin typeface="Sylfaen" panose="010A0502050306030303" pitchFamily="18" charset="0"/>
                                        </a:rPr>
                                        <m:t> +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3200" dirty="0">
                                          <a:latin typeface="Sylfaen" panose="010A0502050306030303" pitchFamily="18" charset="0"/>
                                        </a:rPr>
                                        <m:t>a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32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32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79" y="1490554"/>
                <a:ext cx="3451842" cy="16300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31253" y="866563"/>
                <a:ext cx="4739640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𝑐𝑜𝑛𝑛𝑒𝑐𝑡𝑖𝑛𝑔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𝑣𝑒𝑙𝑜𝑐𝑖𝑡𝑦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𝑓𝑙𝑢𝑖𝑑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𝑖𝑡𝑠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𝑓𝑜𝑢𝑟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𝑣𝑒𝑙𝑜𝑐𝑖𝑡𝑦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2800" u="sng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3" y="866563"/>
                <a:ext cx="4739640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48009" y="3586039"/>
                <a:ext cx="177856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009" y="3586039"/>
                <a:ext cx="177856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02767" y="1822838"/>
                <a:ext cx="28396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767" y="1822838"/>
                <a:ext cx="283968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кругленный прямоугольник 5"/>
          <p:cNvSpPr/>
          <p:nvPr/>
        </p:nvSpPr>
        <p:spPr>
          <a:xfrm>
            <a:off x="231253" y="3359247"/>
            <a:ext cx="4741817" cy="2129060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5"/>
          <p:cNvSpPr/>
          <p:nvPr/>
        </p:nvSpPr>
        <p:spPr>
          <a:xfrm>
            <a:off x="5498482" y="621407"/>
            <a:ext cx="6281056" cy="3099577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02304" y="4922415"/>
                <a:ext cx="6281056" cy="113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+ (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304" y="4922415"/>
                <a:ext cx="6281056" cy="113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Скругленный прямоугольник 5"/>
          <p:cNvSpPr/>
          <p:nvPr/>
        </p:nvSpPr>
        <p:spPr>
          <a:xfrm>
            <a:off x="6076406" y="4704572"/>
            <a:ext cx="5289536" cy="1567469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6B6D5B-45D9-4571-8F9E-1E1B2DE13EFD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721174" y="3733944"/>
            <a:ext cx="0" cy="970628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231253" y="621407"/>
            <a:ext cx="4739640" cy="1657649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1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66665" y="2093565"/>
                <a:ext cx="62503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u="sng" smtClean="0">
                          <a:latin typeface="Cambria Math" panose="02040503050406030204" pitchFamily="18" charset="0"/>
                        </a:rPr>
                        <m:t>𝑐𝑜𝑛𝑡𝑖𝑛𝑢𝑖𝑡𝑦</m:t>
                      </m:r>
                      <m:r>
                        <a:rPr lang="en-US" sz="32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u="sng" smtClean="0">
                          <a:latin typeface="Cambria Math" panose="02040503050406030204" pitchFamily="18" charset="0"/>
                        </a:rPr>
                        <m:t>𝑒𝑞𝑢𝑎𝑡𝑖𝑜𝑛</m:t>
                      </m:r>
                      <m:r>
                        <a:rPr lang="en-US" sz="32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u="sng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32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u="sng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32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u="sng" smtClean="0">
                          <a:latin typeface="Cambria Math" panose="02040503050406030204" pitchFamily="18" charset="0"/>
                        </a:rPr>
                        <m:t>𝑓𝑙𝑢𝑖𝑑</m:t>
                      </m:r>
                    </m:oMath>
                  </m:oMathPara>
                </a14:m>
                <a:endParaRPr lang="en-US" sz="3200" u="sng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665" y="2093565"/>
                <a:ext cx="6250301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Скругленный прямоугольник 5"/>
          <p:cNvSpPr/>
          <p:nvPr/>
        </p:nvSpPr>
        <p:spPr>
          <a:xfrm>
            <a:off x="2297144" y="1584900"/>
            <a:ext cx="7186486" cy="1509775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1043" y="4044825"/>
                <a:ext cx="8908868" cy="997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+</m:t>
                    </m:r>
                    <m:r>
                      <m:rPr>
                        <m:nor/>
                      </m:rPr>
                      <a:rPr lang="el-GR" sz="4000" dirty="0">
                        <a:solidFill>
                          <a:srgbClr val="040C28"/>
                        </a:solidFill>
                        <a:latin typeface="Sylfaen" panose="010A0502050306030303" pitchFamily="18" charset="0"/>
                      </a:rPr>
                      <m:t>ϱ</m:t>
                    </m:r>
                  </m:oMath>
                </a14:m>
                <a:r>
                  <a:rPr lang="en-US" sz="3200" dirty="0" smtClean="0">
                    <a:latin typeface="Sylfaen" panose="010A0502050306030303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3200" dirty="0" smtClean="0">
                    <a:latin typeface="Sylfaen" panose="010A0502050306030303" pitchFamily="18" charset="0"/>
                  </a:rPr>
                  <a:t>)= </a:t>
                </a:r>
                <a:r>
                  <a:rPr lang="en-US" sz="3200" dirty="0">
                    <a:latin typeface="Sylfaen" panose="010A0502050306030303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043" y="4044825"/>
                <a:ext cx="8908868" cy="997389"/>
              </a:xfrm>
              <a:prstGeom prst="rect">
                <a:avLst/>
              </a:prstGeom>
              <a:blipFill>
                <a:blip r:embed="rId3"/>
                <a:stretch>
                  <a:fillRect b="-5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4257972" y="3778012"/>
            <a:ext cx="3618412" cy="1657649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748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72326" y="4022062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>
                <a:solidFill>
                  <a:srgbClr val="040C28"/>
                </a:solidFill>
                <a:latin typeface="Sylfaen" panose="010A0502050306030303" pitchFamily="18" charset="0"/>
              </a:rPr>
              <a:t>ϱ</a:t>
            </a:r>
            <a:endParaRPr lang="en-US" sz="32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-39189"/>
            <a:ext cx="2743200" cy="365125"/>
          </a:xfrm>
        </p:spPr>
        <p:txBody>
          <a:bodyPr/>
          <a:lstStyle/>
          <a:p>
            <a:fld id="{86062B7F-07F3-4957-85CE-872FCA579F0E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854F2F-A68E-4C1E-9AA6-7A84A3413D12}"/>
              </a:ext>
            </a:extLst>
          </p:cNvPr>
          <p:cNvSpPr/>
          <p:nvPr/>
        </p:nvSpPr>
        <p:spPr>
          <a:xfrm>
            <a:off x="437781" y="833548"/>
            <a:ext cx="7117492" cy="11615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7131F7-AAA8-4EFC-8CBD-3BF264C64255}"/>
              </a:ext>
            </a:extLst>
          </p:cNvPr>
          <p:cNvSpPr/>
          <p:nvPr/>
        </p:nvSpPr>
        <p:spPr>
          <a:xfrm>
            <a:off x="437781" y="836623"/>
            <a:ext cx="7117492" cy="1161535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C0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0751B0-564D-4140-B839-14EE040E91BD}"/>
              </a:ext>
            </a:extLst>
          </p:cNvPr>
          <p:cNvSpPr/>
          <p:nvPr/>
        </p:nvSpPr>
        <p:spPr>
          <a:xfrm>
            <a:off x="210597" y="833548"/>
            <a:ext cx="454368" cy="116153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26C652-D373-4D0A-8DFF-6428F3FDAE52}"/>
              </a:ext>
            </a:extLst>
          </p:cNvPr>
          <p:cNvSpPr/>
          <p:nvPr/>
        </p:nvSpPr>
        <p:spPr>
          <a:xfrm>
            <a:off x="7328089" y="833548"/>
            <a:ext cx="454368" cy="116153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ylinder 10">
            <a:extLst>
              <a:ext uri="{FF2B5EF4-FFF2-40B4-BE49-F238E27FC236}">
                <a16:creationId xmlns:a16="http://schemas.microsoft.com/office/drawing/2014/main" id="{B8E115CC-67CD-440C-B54E-6FF90464148E}"/>
              </a:ext>
            </a:extLst>
          </p:cNvPr>
          <p:cNvSpPr/>
          <p:nvPr/>
        </p:nvSpPr>
        <p:spPr>
          <a:xfrm rot="5400000">
            <a:off x="1361032" y="3574077"/>
            <a:ext cx="2086254" cy="1003341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1FEF3A-43E5-466A-A128-AD7879E11F92}"/>
              </a:ext>
            </a:extLst>
          </p:cNvPr>
          <p:cNvSpPr/>
          <p:nvPr/>
        </p:nvSpPr>
        <p:spPr>
          <a:xfrm>
            <a:off x="2075822" y="833547"/>
            <a:ext cx="454368" cy="116153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692820-0732-44A1-86D7-643E9FAF9B9F}"/>
              </a:ext>
            </a:extLst>
          </p:cNvPr>
          <p:cNvSpPr/>
          <p:nvPr/>
        </p:nvSpPr>
        <p:spPr>
          <a:xfrm>
            <a:off x="2675896" y="848995"/>
            <a:ext cx="454368" cy="1161535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758FF6-77F0-4BC5-AF3E-96397CECC45D}"/>
              </a:ext>
            </a:extLst>
          </p:cNvPr>
          <p:cNvCxnSpPr>
            <a:cxnSpLocks/>
            <a:stCxn id="14" idx="7"/>
            <a:endCxn id="11" idx="4"/>
          </p:cNvCxnSpPr>
          <p:nvPr/>
        </p:nvCxnSpPr>
        <p:spPr>
          <a:xfrm flipH="1" flipV="1">
            <a:off x="2903080" y="2010530"/>
            <a:ext cx="449098" cy="106985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6B6D5B-45D9-4571-8F9E-1E1B2DE13EFD}"/>
              </a:ext>
            </a:extLst>
          </p:cNvPr>
          <p:cNvCxnSpPr>
            <a:cxnSpLocks/>
            <a:stCxn id="14" idx="1"/>
            <a:endCxn id="10" idx="4"/>
          </p:cNvCxnSpPr>
          <p:nvPr/>
        </p:nvCxnSpPr>
        <p:spPr>
          <a:xfrm flipV="1">
            <a:off x="1456139" y="1995082"/>
            <a:ext cx="846867" cy="108530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60CF7A82-6759-46FF-A2EE-9A0EE1EA12B8}"/>
              </a:ext>
            </a:extLst>
          </p:cNvPr>
          <p:cNvSpPr/>
          <p:nvPr/>
        </p:nvSpPr>
        <p:spPr>
          <a:xfrm>
            <a:off x="1063456" y="2668096"/>
            <a:ext cx="2681405" cy="28153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BEBD67-B40E-4B65-8DD4-C1883EC267E9}"/>
              </a:ext>
            </a:extLst>
          </p:cNvPr>
          <p:cNvCxnSpPr/>
          <p:nvPr/>
        </p:nvCxnSpPr>
        <p:spPr>
          <a:xfrm>
            <a:off x="2775760" y="3450712"/>
            <a:ext cx="60007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24C02A5-A1E5-4942-ABE7-E5EF262F0179}"/>
              </a:ext>
            </a:extLst>
          </p:cNvPr>
          <p:cNvCxnSpPr/>
          <p:nvPr/>
        </p:nvCxnSpPr>
        <p:spPr>
          <a:xfrm>
            <a:off x="2775760" y="3763748"/>
            <a:ext cx="60007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16362A3-C5D5-43E6-93EF-5278D7936DA2}"/>
              </a:ext>
            </a:extLst>
          </p:cNvPr>
          <p:cNvCxnSpPr/>
          <p:nvPr/>
        </p:nvCxnSpPr>
        <p:spPr>
          <a:xfrm>
            <a:off x="2775760" y="4075747"/>
            <a:ext cx="60007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F686E4-6B2E-4191-B724-CD869F39CC6F}"/>
              </a:ext>
            </a:extLst>
          </p:cNvPr>
          <p:cNvCxnSpPr/>
          <p:nvPr/>
        </p:nvCxnSpPr>
        <p:spPr>
          <a:xfrm>
            <a:off x="2775760" y="4389825"/>
            <a:ext cx="60007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47268D-0861-4612-AB3D-8C4F4682CA18}"/>
              </a:ext>
            </a:extLst>
          </p:cNvPr>
          <p:cNvCxnSpPr/>
          <p:nvPr/>
        </p:nvCxnSpPr>
        <p:spPr>
          <a:xfrm>
            <a:off x="2775760" y="4715219"/>
            <a:ext cx="60007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6241639-5E59-4F4B-990E-F67421074715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2404159" y="5118875"/>
            <a:ext cx="0" cy="3645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3975AD0-DDF9-4531-B1DF-07C8A2D2B500}"/>
              </a:ext>
            </a:extLst>
          </p:cNvPr>
          <p:cNvCxnSpPr>
            <a:cxnSpLocks/>
          </p:cNvCxnSpPr>
          <p:nvPr/>
        </p:nvCxnSpPr>
        <p:spPr>
          <a:xfrm rot="10800000">
            <a:off x="2390512" y="2674272"/>
            <a:ext cx="0" cy="3645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213F38E-9A79-4B1F-8CFB-B33595B2D7A4}"/>
              </a:ext>
            </a:extLst>
          </p:cNvPr>
          <p:cNvCxnSpPr>
            <a:cxnSpLocks/>
          </p:cNvCxnSpPr>
          <p:nvPr/>
        </p:nvCxnSpPr>
        <p:spPr>
          <a:xfrm>
            <a:off x="2124485" y="3259181"/>
            <a:ext cx="2271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711872B-8A06-4C2A-AA24-C832D2D8827E}"/>
              </a:ext>
            </a:extLst>
          </p:cNvPr>
          <p:cNvCxnSpPr>
            <a:cxnSpLocks/>
          </p:cNvCxnSpPr>
          <p:nvPr/>
        </p:nvCxnSpPr>
        <p:spPr>
          <a:xfrm>
            <a:off x="2307367" y="3436296"/>
            <a:ext cx="2271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49E5CCB-59F1-401A-B520-D3AD010A54D5}"/>
              </a:ext>
            </a:extLst>
          </p:cNvPr>
          <p:cNvCxnSpPr>
            <a:cxnSpLocks/>
          </p:cNvCxnSpPr>
          <p:nvPr/>
        </p:nvCxnSpPr>
        <p:spPr>
          <a:xfrm>
            <a:off x="2079540" y="3679422"/>
            <a:ext cx="2271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6820E6A-A333-4097-BE4D-CF6343E373D6}"/>
              </a:ext>
            </a:extLst>
          </p:cNvPr>
          <p:cNvCxnSpPr>
            <a:cxnSpLocks/>
          </p:cNvCxnSpPr>
          <p:nvPr/>
        </p:nvCxnSpPr>
        <p:spPr>
          <a:xfrm>
            <a:off x="2310318" y="3831822"/>
            <a:ext cx="2271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AC6F12C-ED51-4D74-95F6-19EEA9173E16}"/>
              </a:ext>
            </a:extLst>
          </p:cNvPr>
          <p:cNvCxnSpPr>
            <a:cxnSpLocks/>
          </p:cNvCxnSpPr>
          <p:nvPr/>
        </p:nvCxnSpPr>
        <p:spPr>
          <a:xfrm>
            <a:off x="2053414" y="4075747"/>
            <a:ext cx="2271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1DD2B7A-8778-4413-8B78-E016A216D1C5}"/>
              </a:ext>
            </a:extLst>
          </p:cNvPr>
          <p:cNvCxnSpPr>
            <a:cxnSpLocks/>
          </p:cNvCxnSpPr>
          <p:nvPr/>
        </p:nvCxnSpPr>
        <p:spPr>
          <a:xfrm>
            <a:off x="2310318" y="4228147"/>
            <a:ext cx="2271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4BC819D-9EAB-47ED-8ACE-50FC42A4092D}"/>
              </a:ext>
            </a:extLst>
          </p:cNvPr>
          <p:cNvCxnSpPr>
            <a:cxnSpLocks/>
          </p:cNvCxnSpPr>
          <p:nvPr/>
        </p:nvCxnSpPr>
        <p:spPr>
          <a:xfrm>
            <a:off x="2061205" y="4405260"/>
            <a:ext cx="2271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D3C90B-37F4-4CBC-A3E4-3494A6711610}"/>
              </a:ext>
            </a:extLst>
          </p:cNvPr>
          <p:cNvCxnSpPr>
            <a:cxnSpLocks/>
          </p:cNvCxnSpPr>
          <p:nvPr/>
        </p:nvCxnSpPr>
        <p:spPr>
          <a:xfrm>
            <a:off x="2326149" y="4578256"/>
            <a:ext cx="2271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363EE8D-BB76-4293-A5D2-869DB241A22C}"/>
              </a:ext>
            </a:extLst>
          </p:cNvPr>
          <p:cNvCxnSpPr>
            <a:cxnSpLocks/>
          </p:cNvCxnSpPr>
          <p:nvPr/>
        </p:nvCxnSpPr>
        <p:spPr>
          <a:xfrm>
            <a:off x="2061205" y="4755369"/>
            <a:ext cx="2271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6F6205-0BA5-40C1-8D44-DEBAF2D06D95}"/>
              </a:ext>
            </a:extLst>
          </p:cNvPr>
          <p:cNvCxnSpPr>
            <a:cxnSpLocks/>
          </p:cNvCxnSpPr>
          <p:nvPr/>
        </p:nvCxnSpPr>
        <p:spPr>
          <a:xfrm>
            <a:off x="2333493" y="4948958"/>
            <a:ext cx="2271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5B26BC70-0320-406B-A519-C85A98F9962D}"/>
              </a:ext>
            </a:extLst>
          </p:cNvPr>
          <p:cNvSpPr/>
          <p:nvPr/>
        </p:nvSpPr>
        <p:spPr>
          <a:xfrm>
            <a:off x="932826" y="1346881"/>
            <a:ext cx="135149" cy="148282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81BE1EC-9D42-4542-9ED7-D6AC322120F4}"/>
              </a:ext>
            </a:extLst>
          </p:cNvPr>
          <p:cNvSpPr/>
          <p:nvPr/>
        </p:nvSpPr>
        <p:spPr>
          <a:xfrm>
            <a:off x="1305200" y="1094485"/>
            <a:ext cx="135149" cy="148282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25E0082-93B5-4E54-8956-DB78E66B7563}"/>
              </a:ext>
            </a:extLst>
          </p:cNvPr>
          <p:cNvSpPr/>
          <p:nvPr/>
        </p:nvSpPr>
        <p:spPr>
          <a:xfrm>
            <a:off x="2219515" y="1206846"/>
            <a:ext cx="119697" cy="14003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12B6A30-53B5-43A1-AD6B-D762F9EBD5FA}"/>
              </a:ext>
            </a:extLst>
          </p:cNvPr>
          <p:cNvSpPr/>
          <p:nvPr/>
        </p:nvSpPr>
        <p:spPr>
          <a:xfrm>
            <a:off x="1090087" y="1595302"/>
            <a:ext cx="135149" cy="148282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224D303-9818-4860-B0EE-5868C8D92920}"/>
              </a:ext>
            </a:extLst>
          </p:cNvPr>
          <p:cNvSpPr/>
          <p:nvPr/>
        </p:nvSpPr>
        <p:spPr>
          <a:xfrm>
            <a:off x="4338786" y="1834801"/>
            <a:ext cx="102101" cy="128043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5CE1E9E-F43D-4B46-A23E-63CA1C34F993}"/>
              </a:ext>
            </a:extLst>
          </p:cNvPr>
          <p:cNvSpPr/>
          <p:nvPr/>
        </p:nvSpPr>
        <p:spPr>
          <a:xfrm>
            <a:off x="3245204" y="1068851"/>
            <a:ext cx="135149" cy="148282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FAC372F-DB0E-4A78-B013-43BC11F4C3EF}"/>
              </a:ext>
            </a:extLst>
          </p:cNvPr>
          <p:cNvSpPr/>
          <p:nvPr/>
        </p:nvSpPr>
        <p:spPr>
          <a:xfrm>
            <a:off x="6131293" y="1834802"/>
            <a:ext cx="135149" cy="148282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D52A924-6D8E-424B-94A9-3F4E740B7390}"/>
              </a:ext>
            </a:extLst>
          </p:cNvPr>
          <p:cNvSpPr/>
          <p:nvPr/>
        </p:nvSpPr>
        <p:spPr>
          <a:xfrm>
            <a:off x="3930888" y="1119334"/>
            <a:ext cx="313165" cy="267702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622EE53-D114-4D0C-B81C-6ED3EDFC44D3}"/>
              </a:ext>
            </a:extLst>
          </p:cNvPr>
          <p:cNvSpPr/>
          <p:nvPr/>
        </p:nvSpPr>
        <p:spPr>
          <a:xfrm>
            <a:off x="6642086" y="913444"/>
            <a:ext cx="135149" cy="148282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3811A9-870D-47B3-A556-5EA72ADA918C}"/>
              </a:ext>
            </a:extLst>
          </p:cNvPr>
          <p:cNvSpPr/>
          <p:nvPr/>
        </p:nvSpPr>
        <p:spPr>
          <a:xfrm>
            <a:off x="5384168" y="1496761"/>
            <a:ext cx="360879" cy="347009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83A19FA-F5C7-4B45-B7A0-6BB1763D3BFC}"/>
              </a:ext>
            </a:extLst>
          </p:cNvPr>
          <p:cNvSpPr/>
          <p:nvPr/>
        </p:nvSpPr>
        <p:spPr>
          <a:xfrm>
            <a:off x="5010009" y="1659156"/>
            <a:ext cx="135149" cy="148282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5202310-F805-47D2-B70D-1A223FF4BC9E}"/>
              </a:ext>
            </a:extLst>
          </p:cNvPr>
          <p:cNvSpPr/>
          <p:nvPr/>
        </p:nvSpPr>
        <p:spPr>
          <a:xfrm>
            <a:off x="5167075" y="1294823"/>
            <a:ext cx="135149" cy="148282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0E1964E-64E0-4731-8695-A30E71B19BCB}"/>
              </a:ext>
            </a:extLst>
          </p:cNvPr>
          <p:cNvSpPr/>
          <p:nvPr/>
        </p:nvSpPr>
        <p:spPr>
          <a:xfrm>
            <a:off x="3930888" y="1714751"/>
            <a:ext cx="135149" cy="148282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C5B5968-CFF0-42C2-BBE6-8E09F50F9F07}"/>
              </a:ext>
            </a:extLst>
          </p:cNvPr>
          <p:cNvSpPr/>
          <p:nvPr/>
        </p:nvSpPr>
        <p:spPr>
          <a:xfrm>
            <a:off x="6783519" y="1238754"/>
            <a:ext cx="135149" cy="148282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D150675-C60E-4B24-B679-B2181D4CCA5F}"/>
              </a:ext>
            </a:extLst>
          </p:cNvPr>
          <p:cNvSpPr/>
          <p:nvPr/>
        </p:nvSpPr>
        <p:spPr>
          <a:xfrm flipH="1" flipV="1">
            <a:off x="2755372" y="1531165"/>
            <a:ext cx="188369" cy="176114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471586F-D50E-4FF8-82AD-4210946D3905}"/>
              </a:ext>
            </a:extLst>
          </p:cNvPr>
          <p:cNvSpPr/>
          <p:nvPr/>
        </p:nvSpPr>
        <p:spPr>
          <a:xfrm>
            <a:off x="5965369" y="949413"/>
            <a:ext cx="135149" cy="148282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C1531ED-4536-40AA-B9C1-306A8600A883}"/>
              </a:ext>
            </a:extLst>
          </p:cNvPr>
          <p:cNvSpPr/>
          <p:nvPr/>
        </p:nvSpPr>
        <p:spPr>
          <a:xfrm>
            <a:off x="6939619" y="1666280"/>
            <a:ext cx="135149" cy="148282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56B6D5B-45D9-4571-8F9E-1E1B2DE13EFD}"/>
              </a:ext>
            </a:extLst>
          </p:cNvPr>
          <p:cNvCxnSpPr>
            <a:cxnSpLocks/>
          </p:cNvCxnSpPr>
          <p:nvPr/>
        </p:nvCxnSpPr>
        <p:spPr>
          <a:xfrm>
            <a:off x="3761981" y="4259195"/>
            <a:ext cx="1933256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7364445" y="2766266"/>
            <a:ext cx="3136929" cy="308629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3975AD0-DDF9-4531-B1DF-07C8A2D2B500}"/>
              </a:ext>
            </a:extLst>
          </p:cNvPr>
          <p:cNvCxnSpPr>
            <a:cxnSpLocks/>
          </p:cNvCxnSpPr>
          <p:nvPr/>
        </p:nvCxnSpPr>
        <p:spPr>
          <a:xfrm flipV="1">
            <a:off x="8939700" y="1634763"/>
            <a:ext cx="4345" cy="11260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975AD0-DDF9-4531-B1DF-07C8A2D2B500}"/>
              </a:ext>
            </a:extLst>
          </p:cNvPr>
          <p:cNvCxnSpPr>
            <a:cxnSpLocks/>
          </p:cNvCxnSpPr>
          <p:nvPr/>
        </p:nvCxnSpPr>
        <p:spPr>
          <a:xfrm flipH="1" flipV="1">
            <a:off x="6441968" y="2606626"/>
            <a:ext cx="1254621" cy="7815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3975AD0-DDF9-4531-B1DF-07C8A2D2B500}"/>
              </a:ext>
            </a:extLst>
          </p:cNvPr>
          <p:cNvCxnSpPr>
            <a:cxnSpLocks/>
          </p:cNvCxnSpPr>
          <p:nvPr/>
        </p:nvCxnSpPr>
        <p:spPr>
          <a:xfrm flipV="1">
            <a:off x="10246251" y="2508067"/>
            <a:ext cx="1470283" cy="9426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3975AD0-DDF9-4531-B1DF-07C8A2D2B500}"/>
              </a:ext>
            </a:extLst>
          </p:cNvPr>
          <p:cNvCxnSpPr>
            <a:cxnSpLocks/>
          </p:cNvCxnSpPr>
          <p:nvPr/>
        </p:nvCxnSpPr>
        <p:spPr>
          <a:xfrm flipH="1" flipV="1">
            <a:off x="5813132" y="4269540"/>
            <a:ext cx="1552352" cy="576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3975AD0-DDF9-4531-B1DF-07C8A2D2B500}"/>
              </a:ext>
            </a:extLst>
          </p:cNvPr>
          <p:cNvCxnSpPr>
            <a:cxnSpLocks/>
          </p:cNvCxnSpPr>
          <p:nvPr/>
        </p:nvCxnSpPr>
        <p:spPr>
          <a:xfrm flipH="1">
            <a:off x="6236497" y="5391957"/>
            <a:ext cx="1587184" cy="7300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3975AD0-DDF9-4531-B1DF-07C8A2D2B500}"/>
              </a:ext>
            </a:extLst>
          </p:cNvPr>
          <p:cNvCxnSpPr>
            <a:cxnSpLocks/>
          </p:cNvCxnSpPr>
          <p:nvPr/>
        </p:nvCxnSpPr>
        <p:spPr>
          <a:xfrm>
            <a:off x="10074024" y="5378894"/>
            <a:ext cx="1853801" cy="9141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3975AD0-DDF9-4531-B1DF-07C8A2D2B500}"/>
              </a:ext>
            </a:extLst>
          </p:cNvPr>
          <p:cNvCxnSpPr>
            <a:cxnSpLocks/>
          </p:cNvCxnSpPr>
          <p:nvPr/>
        </p:nvCxnSpPr>
        <p:spPr>
          <a:xfrm>
            <a:off x="10501374" y="4335537"/>
            <a:ext cx="1626114" cy="71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3975AD0-DDF9-4531-B1DF-07C8A2D2B500}"/>
              </a:ext>
            </a:extLst>
          </p:cNvPr>
          <p:cNvCxnSpPr>
            <a:cxnSpLocks/>
          </p:cNvCxnSpPr>
          <p:nvPr/>
        </p:nvCxnSpPr>
        <p:spPr>
          <a:xfrm>
            <a:off x="9073242" y="5835952"/>
            <a:ext cx="10784" cy="7877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540122" y="2404966"/>
                <a:ext cx="17422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𝑛𝑜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𝑐h𝑎𝑛𝑔𝑒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122" y="2404966"/>
                <a:ext cx="174220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4318893" y="5534973"/>
                <a:ext cx="19268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𝑛𝑜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𝑐h𝑎𝑛𝑔𝑒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893" y="5534973"/>
                <a:ext cx="192687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Curved Connector 84"/>
          <p:cNvCxnSpPr/>
          <p:nvPr/>
        </p:nvCxnSpPr>
        <p:spPr>
          <a:xfrm rot="10800000">
            <a:off x="2625918" y="2892268"/>
            <a:ext cx="4558046" cy="366166"/>
          </a:xfrm>
          <a:prstGeom prst="curvedConnector3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/>
          <p:nvPr/>
        </p:nvCxnSpPr>
        <p:spPr>
          <a:xfrm rot="10800000">
            <a:off x="2675896" y="5301136"/>
            <a:ext cx="4455816" cy="347386"/>
          </a:xfrm>
          <a:prstGeom prst="curvedConnector3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9467234" y="594781"/>
            <a:ext cx="0" cy="19416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9224376" y="2172949"/>
            <a:ext cx="22517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1222771" y="2192608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2771" y="2192608"/>
                <a:ext cx="183320" cy="276999"/>
              </a:xfrm>
              <a:prstGeom prst="rect">
                <a:avLst/>
              </a:prstGeom>
              <a:blipFill>
                <a:blip r:embed="rId4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 flipH="1">
                <a:off x="8082257" y="557757"/>
                <a:ext cx="241911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82257" y="557757"/>
                <a:ext cx="2419117" cy="276999"/>
              </a:xfrm>
              <a:prstGeom prst="rect">
                <a:avLst/>
              </a:prstGeom>
              <a:blipFill>
                <a:blip r:embed="rId5"/>
                <a:stretch>
                  <a:fillRect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/>
          <p:cNvSpPr/>
          <p:nvPr/>
        </p:nvSpPr>
        <p:spPr>
          <a:xfrm>
            <a:off x="8779914" y="4159442"/>
            <a:ext cx="306197" cy="2778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8477793" y="3841182"/>
            <a:ext cx="914400" cy="9144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8203857" y="3678241"/>
                <a:ext cx="2610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857" y="3678241"/>
                <a:ext cx="26103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Oval 102">
            <a:extLst>
              <a:ext uri="{FF2B5EF4-FFF2-40B4-BE49-F238E27FC236}">
                <a16:creationId xmlns:a16="http://schemas.microsoft.com/office/drawing/2014/main" id="{EC5B5968-CFF0-42C2-BBE6-8E09F50F9F07}"/>
              </a:ext>
            </a:extLst>
          </p:cNvPr>
          <p:cNvSpPr/>
          <p:nvPr/>
        </p:nvSpPr>
        <p:spPr>
          <a:xfrm>
            <a:off x="2559851" y="1769981"/>
            <a:ext cx="135149" cy="148282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C5B5968-CFF0-42C2-BBE6-8E09F50F9F07}"/>
              </a:ext>
            </a:extLst>
          </p:cNvPr>
          <p:cNvSpPr/>
          <p:nvPr/>
        </p:nvSpPr>
        <p:spPr>
          <a:xfrm>
            <a:off x="4986671" y="972321"/>
            <a:ext cx="135149" cy="148282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C5B5968-CFF0-42C2-BBE6-8E09F50F9F07}"/>
              </a:ext>
            </a:extLst>
          </p:cNvPr>
          <p:cNvSpPr/>
          <p:nvPr/>
        </p:nvSpPr>
        <p:spPr>
          <a:xfrm>
            <a:off x="1606258" y="1508720"/>
            <a:ext cx="135149" cy="148282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C5B5968-CFF0-42C2-BBE6-8E09F50F9F07}"/>
              </a:ext>
            </a:extLst>
          </p:cNvPr>
          <p:cNvSpPr/>
          <p:nvPr/>
        </p:nvSpPr>
        <p:spPr>
          <a:xfrm>
            <a:off x="6439580" y="1495163"/>
            <a:ext cx="135149" cy="148282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57FF-9AB9-4208-92A3-9155D8941FF7}" type="datetime1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78133" y="6356350"/>
            <a:ext cx="4114800" cy="365125"/>
          </a:xfrm>
        </p:spPr>
        <p:txBody>
          <a:bodyPr/>
          <a:lstStyle/>
          <a:p>
            <a:r>
              <a:rPr lang="en-US" dirty="0" smtClean="0"/>
              <a:t>Reporter: Giorgi </a:t>
            </a:r>
            <a:r>
              <a:rPr lang="en-US" dirty="0" err="1" smtClean="0"/>
              <a:t>Chkhikvadze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2</a:t>
            </a:fld>
            <a:endParaRPr lang="en-US"/>
          </a:p>
        </p:txBody>
      </p:sp>
      <p:sp>
        <p:nvSpPr>
          <p:cNvPr id="5" name="Скругленный прямоугольник 6"/>
          <p:cNvSpPr/>
          <p:nvPr/>
        </p:nvSpPr>
        <p:spPr>
          <a:xfrm>
            <a:off x="7327562" y="2819124"/>
            <a:ext cx="4212405" cy="2589088"/>
          </a:xfrm>
          <a:prstGeom prst="roundRect">
            <a:avLst/>
          </a:prstGeom>
          <a:noFill/>
          <a:ln w="5715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Цилиндр 62"/>
          <p:cNvSpPr/>
          <p:nvPr/>
        </p:nvSpPr>
        <p:spPr>
          <a:xfrm rot="16200000">
            <a:off x="2945610" y="1029773"/>
            <a:ext cx="1461341" cy="5628640"/>
          </a:xfrm>
          <a:prstGeom prst="can">
            <a:avLst/>
          </a:prstGeom>
          <a:solidFill>
            <a:srgbClr val="FEFE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3"/>
          <p:cNvCxnSpPr>
            <a:endCxn id="6" idx="3"/>
          </p:cNvCxnSpPr>
          <p:nvPr/>
        </p:nvCxnSpPr>
        <p:spPr>
          <a:xfrm flipV="1">
            <a:off x="1030742" y="3844092"/>
            <a:ext cx="545985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1"/>
          <p:cNvCxnSpPr/>
          <p:nvPr/>
        </p:nvCxnSpPr>
        <p:spPr>
          <a:xfrm flipV="1">
            <a:off x="1030742" y="4823579"/>
            <a:ext cx="5400000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73"/>
          <p:cNvCxnSpPr/>
          <p:nvPr/>
        </p:nvCxnSpPr>
        <p:spPr>
          <a:xfrm flipH="1">
            <a:off x="1030252" y="3844092"/>
            <a:ext cx="490" cy="7306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74"/>
          <p:cNvCxnSpPr/>
          <p:nvPr/>
        </p:nvCxnSpPr>
        <p:spPr>
          <a:xfrm>
            <a:off x="1030252" y="4430764"/>
            <a:ext cx="490" cy="1440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75"/>
          <p:cNvCxnSpPr/>
          <p:nvPr/>
        </p:nvCxnSpPr>
        <p:spPr>
          <a:xfrm>
            <a:off x="3915457" y="3113422"/>
            <a:ext cx="0" cy="14613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76"/>
          <p:cNvCxnSpPr/>
          <p:nvPr/>
        </p:nvCxnSpPr>
        <p:spPr>
          <a:xfrm>
            <a:off x="3915457" y="4812926"/>
            <a:ext cx="0" cy="1440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581400" y="4974484"/>
                <a:ext cx="6366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974484"/>
                <a:ext cx="636649" cy="307777"/>
              </a:xfrm>
              <a:prstGeom prst="rect">
                <a:avLst/>
              </a:prstGeom>
              <a:blipFill>
                <a:blip r:embed="rId2"/>
                <a:stretch>
                  <a:fillRect l="-576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80"/>
          <p:cNvCxnSpPr/>
          <p:nvPr/>
        </p:nvCxnSpPr>
        <p:spPr>
          <a:xfrm>
            <a:off x="3332109" y="3113422"/>
            <a:ext cx="15875" cy="7306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83"/>
              <p:cNvSpPr/>
              <p:nvPr/>
            </p:nvSpPr>
            <p:spPr>
              <a:xfrm>
                <a:off x="6203093" y="4819053"/>
                <a:ext cx="3701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5" name="Прямоугольник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093" y="4819053"/>
                <a:ext cx="37016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86"/>
          <p:cNvCxnSpPr/>
          <p:nvPr/>
        </p:nvCxnSpPr>
        <p:spPr>
          <a:xfrm flipV="1">
            <a:off x="3915457" y="4113668"/>
            <a:ext cx="2160780" cy="12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420841" y="3315838"/>
                <a:ext cx="2287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841" y="3315838"/>
                <a:ext cx="228716" cy="307777"/>
              </a:xfrm>
              <a:prstGeom prst="rect">
                <a:avLst/>
              </a:prstGeom>
              <a:blipFill>
                <a:blip r:embed="rId4"/>
                <a:stretch>
                  <a:fillRect l="-23684" r="-23684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441714" y="3558714"/>
                <a:ext cx="4031232" cy="861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 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(1−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/>
                  <a:t>)</a:t>
                </a:r>
                <a:endParaRPr lang="en-US" sz="36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714" y="3558714"/>
                <a:ext cx="4031232" cy="861070"/>
              </a:xfrm>
              <a:prstGeom prst="rect">
                <a:avLst/>
              </a:prstGeom>
              <a:blipFill>
                <a:blip r:embed="rId5"/>
                <a:stretch>
                  <a:fillRect r="-5900" b="-18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86"/>
          <p:cNvCxnSpPr/>
          <p:nvPr/>
        </p:nvCxnSpPr>
        <p:spPr>
          <a:xfrm>
            <a:off x="3915457" y="4409134"/>
            <a:ext cx="1404202" cy="3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86"/>
          <p:cNvCxnSpPr/>
          <p:nvPr/>
        </p:nvCxnSpPr>
        <p:spPr>
          <a:xfrm>
            <a:off x="3915457" y="3844092"/>
            <a:ext cx="22876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86"/>
          <p:cNvCxnSpPr/>
          <p:nvPr/>
        </p:nvCxnSpPr>
        <p:spPr>
          <a:xfrm>
            <a:off x="3915457" y="3570273"/>
            <a:ext cx="2160780" cy="356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86"/>
          <p:cNvCxnSpPr/>
          <p:nvPr/>
        </p:nvCxnSpPr>
        <p:spPr>
          <a:xfrm flipV="1">
            <a:off x="3924164" y="3285410"/>
            <a:ext cx="1341520" cy="75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Дуга 66"/>
          <p:cNvSpPr/>
          <p:nvPr/>
        </p:nvSpPr>
        <p:spPr>
          <a:xfrm rot="10800000">
            <a:off x="1620047" y="3133634"/>
            <a:ext cx="4583046" cy="1436571"/>
          </a:xfrm>
          <a:prstGeom prst="arc">
            <a:avLst>
              <a:gd name="adj1" fmla="val 5217507"/>
              <a:gd name="adj2" fmla="val 16849923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23"/>
          <p:cNvSpPr/>
          <p:nvPr/>
        </p:nvSpPr>
        <p:spPr>
          <a:xfrm>
            <a:off x="3481071" y="726581"/>
            <a:ext cx="54200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Sylfaen" panose="010A0502050306030303" pitchFamily="18" charset="0"/>
                <a:cs typeface="Calibri" panose="020F0502020204030204" pitchFamily="34" charset="0"/>
              </a:rPr>
              <a:t>Hagen-Poiseuille flow</a:t>
            </a:r>
          </a:p>
        </p:txBody>
      </p:sp>
      <p:sp>
        <p:nvSpPr>
          <p:cNvPr id="25" name="Скругленный прямоугольник 6"/>
          <p:cNvSpPr/>
          <p:nvPr/>
        </p:nvSpPr>
        <p:spPr>
          <a:xfrm>
            <a:off x="503353" y="2386065"/>
            <a:ext cx="6472800" cy="3254447"/>
          </a:xfrm>
          <a:prstGeom prst="roundRect">
            <a:avLst/>
          </a:prstGeom>
          <a:noFill/>
          <a:ln w="5715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4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79506" y="1882042"/>
                <a:ext cx="5533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3600" dirty="0">
                          <a:solidFill>
                            <a:srgbClr val="040C28"/>
                          </a:solidFill>
                          <a:latin typeface="Sylfaen" panose="010A0502050306030303" pitchFamily="18" charset="0"/>
                        </a:rPr>
                        <m:t>ϱ</m:t>
                      </m:r>
                    </m:oMath>
                  </m:oMathPara>
                </a14:m>
                <a:endParaRPr lang="en-US" sz="3600" dirty="0"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06" y="1882042"/>
                <a:ext cx="553357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27302" y="1954890"/>
                <a:ext cx="54983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302" y="1954890"/>
                <a:ext cx="54983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45591" y="1591604"/>
                <a:ext cx="6817636" cy="16658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𝜌𝛾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(1−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𝑅𝑐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591" y="1591604"/>
                <a:ext cx="6817636" cy="1665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2612571" y="1293227"/>
            <a:ext cx="7419703" cy="1964218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539" y="4101739"/>
                <a:ext cx="34627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𝑑𝑒𝑛𝑠𝑖𝑡𝑦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𝑙𝑎𝑏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𝑓𝑟𝑎𝑚𝑒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39" y="4101739"/>
                <a:ext cx="3462743" cy="369332"/>
              </a:xfrm>
              <a:prstGeom prst="rect">
                <a:avLst/>
              </a:prstGeom>
              <a:blipFill>
                <a:blip r:embed="rId5"/>
                <a:stretch>
                  <a:fillRect l="-2817" r="-2465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610600" y="4070080"/>
                <a:ext cx="31365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𝑠𝑝𝑒𝑐𝑖𝑓𝑖𝑐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𝑑𝑒𝑛𝑠𝑖𝑡𝑦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4070080"/>
                <a:ext cx="3136500" cy="369332"/>
              </a:xfrm>
              <a:prstGeom prst="rect">
                <a:avLst/>
              </a:prstGeom>
              <a:blipFill>
                <a:blip r:embed="rId6"/>
                <a:stretch>
                  <a:fillRect l="-3113" r="-291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352697" y="3620731"/>
            <a:ext cx="3905794" cy="134315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645920" y="2528373"/>
            <a:ext cx="1197681" cy="95941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086233" y="3620731"/>
            <a:ext cx="3905794" cy="134315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771503" y="2664827"/>
            <a:ext cx="3524401" cy="93746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59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463731" y="2451642"/>
            <a:ext cx="8382682" cy="3209420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3731" y="731519"/>
                <a:ext cx="71838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𝑑𝑒𝑐𝑜𝑚𝑝𝑜𝑠𝑖𝑡𝑖𝑜𝑛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𝑖𝑛𝑠𝑡𝑎𝑛𝑡𝑎𝑛𝑒𝑜𝑢𝑠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𝑣𝑎𝑙𝑢𝑒𝑠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31" y="731519"/>
                <a:ext cx="7183890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81737" y="2730283"/>
                <a:ext cx="2672270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200" dirty="0" smtClean="0">
                        <a:solidFill>
                          <a:srgbClr val="040C2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ϱ</m:t>
                    </m:r>
                    <m:r>
                      <m:rPr>
                        <m:nor/>
                      </m:rPr>
                      <a:rPr lang="en-US" sz="3200" b="0" i="0" dirty="0" smtClean="0">
                        <a:solidFill>
                          <a:srgbClr val="040C2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40C2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200" i="1" dirty="0" smtClean="0">
                            <a:solidFill>
                              <a:srgbClr val="040C2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200" dirty="0">
                            <a:solidFill>
                              <a:srgbClr val="040C2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ϱ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40C2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m:rPr>
                        <m:nor/>
                      </m:rPr>
                      <a:rPr lang="en-US" sz="3200" b="0" i="0" dirty="0" smtClean="0">
                        <a:solidFill>
                          <a:srgbClr val="040C2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l-GR" sz="3200" dirty="0">
                        <a:solidFill>
                          <a:srgbClr val="040C2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ϱ</m:t>
                    </m:r>
                    <m:r>
                      <m:rPr>
                        <m:nor/>
                      </m:rPr>
                      <a:rPr lang="en-US" sz="3200" b="0" i="0" dirty="0" smtClean="0">
                        <a:solidFill>
                          <a:srgbClr val="040C2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 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37" y="2730283"/>
                <a:ext cx="2672270" cy="624786"/>
              </a:xfrm>
              <a:prstGeom prst="rect">
                <a:avLst/>
              </a:prstGeom>
              <a:blipFill>
                <a:blip r:embed="rId3"/>
                <a:stretch>
                  <a:fillRect t="-13725" b="-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81737" y="3719106"/>
                <a:ext cx="2570960" cy="5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sz="3200" dirty="0">
                  <a:latin typeface="Sylfaen" panose="010A0502050306030303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37" y="3719106"/>
                <a:ext cx="2570960" cy="5324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63731" y="4251559"/>
                <a:ext cx="8433142" cy="1604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(1−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𝑅𝑐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31" y="4251559"/>
                <a:ext cx="8433142" cy="16041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Скругленный прямоугольник 5"/>
              <p:cNvSpPr/>
              <p:nvPr/>
            </p:nvSpPr>
            <p:spPr>
              <a:xfrm>
                <a:off x="7022388" y="1464493"/>
                <a:ext cx="4754880" cy="2142308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8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/>
              </a:p>
            </p:txBody>
          </p:sp>
        </mc:Choice>
        <mc:Fallback>
          <p:sp>
            <p:nvSpPr>
              <p:cNvPr id="11" name="Скругленный 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388" y="1464493"/>
                <a:ext cx="4754880" cy="214230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76200">
                <a:solidFill>
                  <a:srgbClr val="8E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7674997" y="1933559"/>
                <a:ext cx="3449662" cy="1204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𝑅𝑐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997" y="1933559"/>
                <a:ext cx="3449662" cy="1204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56B6D5B-45D9-4571-8F9E-1E1B2DE13EFD}"/>
              </a:ext>
            </a:extLst>
          </p:cNvPr>
          <p:cNvCxnSpPr>
            <a:cxnSpLocks/>
          </p:cNvCxnSpPr>
          <p:nvPr/>
        </p:nvCxnSpPr>
        <p:spPr>
          <a:xfrm flipH="1">
            <a:off x="8013844" y="3670188"/>
            <a:ext cx="164807" cy="103598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1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7266" y="582022"/>
                <a:ext cx="60054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u="sng" smtClean="0">
                          <a:latin typeface="Cambria Math" panose="02040503050406030204" pitchFamily="18" charset="0"/>
                        </a:rPr>
                        <m:t>𝑒𝑞𝑢𝑎𝑡𝑖𝑜𝑛𝑠</m:t>
                      </m:r>
                      <m:r>
                        <a:rPr lang="en-US" sz="280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u="sng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80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u="sng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u="sng">
                          <a:latin typeface="Cambria Math" panose="02040503050406030204" pitchFamily="18" charset="0"/>
                        </a:rPr>
                        <m:t>𝑝𝑒𝑟𝑡𝑟𝑢𝑏𝑒𝑑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𝑠𝑦𝑠𝑡𝑒𝑚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66" y="582022"/>
                <a:ext cx="6005490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5826" y="1757679"/>
                <a:ext cx="7757380" cy="9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l-GR" sz="2400" dirty="0">
                              <a:solidFill>
                                <a:srgbClr val="040C2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ϱ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40C2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l-GR" sz="2400" dirty="0">
                              <a:solidFill>
                                <a:srgbClr val="040C2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ϱ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40C2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b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26" y="1757679"/>
                <a:ext cx="7757380" cy="9989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040253" y="1757679"/>
                <a:ext cx="2224647" cy="665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253" y="1757679"/>
                <a:ext cx="2224647" cy="665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9040253" y="1651000"/>
            <a:ext cx="2224647" cy="9906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5826" y="3357490"/>
                <a:ext cx="11797781" cy="819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Sylfaen" panose="010A0502050306030303" pitchFamily="18" charset="0"/>
                  </a:rPr>
                  <a:t> = 0</a:t>
                </a:r>
                <a:endParaRPr lang="en-US" sz="2800" dirty="0"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26" y="3357490"/>
                <a:ext cx="11797781" cy="819455"/>
              </a:xfrm>
              <a:prstGeom prst="rect">
                <a:avLst/>
              </a:prstGeom>
              <a:blipFill>
                <a:blip r:embed="rId5"/>
                <a:stretch>
                  <a:fillRect r="-155" b="-3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88106" y="4892835"/>
                <a:ext cx="105149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𝑎𝑣𝑎𝑟𝑎𝑔𝑒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𝑝𝑟𝑜𝑝𝑒𝑟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𝑒𝑛𝑒𝑟𝑔𝑦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𝑑𝑒𝑛𝑠𝑖𝑡𝑦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𝑠𝑝𝑒𝑐𝑖𝑓𝑖𝑐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𝑝𝑟𝑒𝑠𝑠𝑢𝑟𝑒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𝑝𝑒𝑟𝑡𝑟𝑢𝑏𝑎𝑡𝑖𝑜𝑛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𝑓𝑙𝑢𝑖𝑑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𝑟𝑒𝑠𝑡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𝑓𝑟𝑎𝑚𝑒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06" y="4892835"/>
                <a:ext cx="10514994" cy="307777"/>
              </a:xfrm>
              <a:prstGeom prst="rect">
                <a:avLst/>
              </a:prstGeom>
              <a:blipFill>
                <a:blip r:embed="rId6"/>
                <a:stretch>
                  <a:fillRect l="-116" t="-4000" r="-464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56B6D5B-45D9-4571-8F9E-1E1B2DE13EFD}"/>
              </a:ext>
            </a:extLst>
          </p:cNvPr>
          <p:cNvCxnSpPr>
            <a:cxnSpLocks/>
          </p:cNvCxnSpPr>
          <p:nvPr/>
        </p:nvCxnSpPr>
        <p:spPr>
          <a:xfrm flipV="1">
            <a:off x="4241800" y="4146863"/>
            <a:ext cx="1079500" cy="74597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16200000" flipV="1">
            <a:off x="8819424" y="3942769"/>
            <a:ext cx="1155700" cy="6976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165826" y="1522551"/>
            <a:ext cx="7911374" cy="1334949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165825" y="3163199"/>
            <a:ext cx="11797781" cy="1334949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559036" y="5529189"/>
                <a:ext cx="5978047" cy="807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Sylfaen" panose="010A0502050306030303" pitchFamily="18" charset="0"/>
                  </a:rPr>
                  <a:t> = 0</a:t>
                </a:r>
                <a:endParaRPr lang="en-US" sz="2800" dirty="0"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036" y="5529189"/>
                <a:ext cx="5978047" cy="807529"/>
              </a:xfrm>
              <a:prstGeom prst="rect">
                <a:avLst/>
              </a:prstGeom>
              <a:blipFill>
                <a:blip r:embed="rId7"/>
                <a:stretch>
                  <a:fillRect b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3187763" y="5265480"/>
            <a:ext cx="6558311" cy="1262513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5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кругленный прямоугольник 5"/>
              <p:cNvSpPr/>
              <p:nvPr/>
            </p:nvSpPr>
            <p:spPr>
              <a:xfrm>
                <a:off x="2873829" y="2233935"/>
                <a:ext cx="6788432" cy="2129060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8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520D3F47-12FB-4C32-BFEE-EB592EF330F0}" type="mathplaceholder">
                        <a:rPr lang="ru-RU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Скругленный 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29" y="2233935"/>
                <a:ext cx="6788432" cy="212906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8E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79427" y="2929133"/>
                <a:ext cx="331686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→0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𝑙𝑖𝑚𝑖𝑡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427" y="2929133"/>
                <a:ext cx="3316869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50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93328" y="2194027"/>
                <a:ext cx="4799455" cy="902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ka-G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ka-GE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28" y="2194027"/>
                <a:ext cx="4799455" cy="9026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34578" y="1868720"/>
                <a:ext cx="1980479" cy="1239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4578" y="1868720"/>
                <a:ext cx="1980479" cy="1239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3581" y="689207"/>
            <a:ext cx="7056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latin typeface="Sylfaen" panose="010A0502050306030303" pitchFamily="18" charset="0"/>
              </a:rPr>
              <a:t>Using methodology from: Andria </a:t>
            </a:r>
            <a:r>
              <a:rPr lang="en-US" sz="2400" u="sng" dirty="0">
                <a:latin typeface="Sylfaen" panose="010A0502050306030303" pitchFamily="18" charset="0"/>
              </a:rPr>
              <a:t>D. </a:t>
            </a:r>
            <a:r>
              <a:rPr lang="en-US" sz="2400" u="sng" dirty="0" err="1">
                <a:latin typeface="Sylfaen" panose="010A0502050306030303" pitchFamily="18" charset="0"/>
              </a:rPr>
              <a:t>Rogava</a:t>
            </a:r>
            <a:r>
              <a:rPr lang="en-US" sz="2400" u="sng" dirty="0" smtClean="0">
                <a:latin typeface="Sylfaen" panose="010A0502050306030303" pitchFamily="18" charset="0"/>
              </a:rPr>
              <a:t>, </a:t>
            </a:r>
            <a:r>
              <a:rPr lang="en-US" sz="2400" u="sng" dirty="0" err="1">
                <a:latin typeface="Sylfaen" panose="010A0502050306030303" pitchFamily="18" charset="0"/>
              </a:rPr>
              <a:t>Vazha</a:t>
            </a:r>
            <a:r>
              <a:rPr lang="en-US" sz="2400" u="sng" dirty="0">
                <a:latin typeface="Sylfaen" panose="010A0502050306030303" pitchFamily="18" charset="0"/>
              </a:rPr>
              <a:t> I. </a:t>
            </a:r>
            <a:r>
              <a:rPr lang="en-US" sz="2400" u="sng" dirty="0" err="1" smtClean="0">
                <a:latin typeface="Sylfaen" panose="010A0502050306030303" pitchFamily="18" charset="0"/>
              </a:rPr>
              <a:t>Berezhiani</a:t>
            </a:r>
            <a:r>
              <a:rPr lang="en-US" sz="2400" u="sng" dirty="0" smtClean="0">
                <a:latin typeface="Sylfaen" panose="010A0502050306030303" pitchFamily="18" charset="0"/>
              </a:rPr>
              <a:t> </a:t>
            </a:r>
            <a:r>
              <a:rPr lang="en-US" sz="2400" u="sng" dirty="0">
                <a:latin typeface="Sylfaen" panose="010A0502050306030303" pitchFamily="18" charset="0"/>
              </a:rPr>
              <a:t>and Swadesh M. </a:t>
            </a:r>
            <a:r>
              <a:rPr lang="en-US" sz="2400" u="sng" dirty="0" smtClean="0">
                <a:latin typeface="Sylfaen" panose="010A0502050306030303" pitchFamily="18" charset="0"/>
              </a:rPr>
              <a:t>Mahajan 1998 :</a:t>
            </a:r>
            <a:endParaRPr lang="en-US" sz="2400" u="sng" dirty="0">
              <a:latin typeface="Sylfaen" panose="010A050205030603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34578" y="3778889"/>
                <a:ext cx="118647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4578" y="3778889"/>
                <a:ext cx="118647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0510" y="3895804"/>
                <a:ext cx="9062802" cy="1298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1−(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ka-GE" sz="26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0" y="3895804"/>
                <a:ext cx="9062802" cy="12986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195209" y="1982072"/>
            <a:ext cx="5395694" cy="1334949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195209" y="3778889"/>
            <a:ext cx="8897120" cy="1630413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300754" y="689207"/>
            <a:ext cx="39189" cy="576384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634578" y="4724974"/>
                <a:ext cx="1876155" cy="1114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4578" y="4724974"/>
                <a:ext cx="1876155" cy="11143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6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25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72878" y="3520834"/>
                <a:ext cx="11827469" cy="892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1−(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3200" dirty="0" smtClean="0"/>
                  <a:t> + </a:t>
                </a:r>
                <a:r>
                  <a:rPr lang="en-US" sz="3200" dirty="0" err="1" smtClean="0">
                    <a:latin typeface="Sylfaen" panose="010A0502050306030303" pitchFamily="18" charset="0"/>
                  </a:rPr>
                  <a:t>const</a:t>
                </a:r>
                <a:endParaRPr lang="en-US" sz="32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78" y="3520834"/>
                <a:ext cx="11827469" cy="892488"/>
              </a:xfrm>
              <a:prstGeom prst="rect">
                <a:avLst/>
              </a:prstGeom>
              <a:blipFill>
                <a:blip r:embed="rId2"/>
                <a:stretch>
                  <a:fillRect r="-361" b="-4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7225" y="650611"/>
                <a:ext cx="27596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𝑓𝑖𝑛𝑎𝑙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𝑟𝑒𝑠𝑢𝑙𝑡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u="sng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650611"/>
                <a:ext cx="275960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205742" y="3151872"/>
            <a:ext cx="11761743" cy="1630413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3ECF5-B611-4364-9162-01B0B9EBB6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062B7F-07F3-4957-85CE-872FCA579F0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8200" y="1400623"/>
            <a:ext cx="4886612" cy="4605055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04175" y="1630767"/>
            <a:ext cx="5421075" cy="4169428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80198" y="4448710"/>
            <a:ext cx="510679" cy="390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8860" y="1899156"/>
            <a:ext cx="321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err="1" smtClean="0"/>
              <a:t>Rogava</a:t>
            </a:r>
            <a:r>
              <a:rPr lang="en-US" dirty="0" smtClean="0"/>
              <a:t>, </a:t>
            </a:r>
            <a:r>
              <a:rPr lang="en-US" dirty="0" err="1" smtClean="0"/>
              <a:t>Berezhiani</a:t>
            </a:r>
            <a:r>
              <a:rPr lang="en-US" dirty="0" smtClean="0"/>
              <a:t> </a:t>
            </a:r>
            <a:r>
              <a:rPr lang="en-US" dirty="0"/>
              <a:t>and Swadesh </a:t>
            </a:r>
            <a:r>
              <a:rPr lang="en-US" dirty="0" smtClean="0"/>
              <a:t> Mahajan 1998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9232" y="386689"/>
                <a:ext cx="5222712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u="sng">
                        <a:latin typeface="Cambria Math" panose="02040503050406030204" pitchFamily="18" charset="0"/>
                      </a:rPr>
                      <m:t>𝐸𝑛𝑒𝑟𝑔𝑦</m:t>
                    </m:r>
                    <m:r>
                      <a:rPr lang="en-US" sz="3200" i="1" u="sng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u="sng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3200" i="1" u="sng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u="sng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3200" i="1" u="sng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u="sng">
                        <a:latin typeface="Cambria Math" panose="02040503050406030204" pitchFamily="18" charset="0"/>
                      </a:rPr>
                      <m:t>𝑝𝑒𝑡𝑟𝑢𝑏𝑎𝑡𝑖𝑜𝑛</m:t>
                    </m:r>
                  </m:oMath>
                </a14:m>
                <a:r>
                  <a:rPr kumimoji="0" lang="en-US" sz="30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:</a:t>
                </a:r>
                <a:endParaRPr kumimoji="0" lang="en-US" sz="30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32" y="386689"/>
                <a:ext cx="5222712" cy="573427"/>
              </a:xfrm>
              <a:prstGeom prst="rect">
                <a:avLst/>
              </a:prstGeom>
              <a:blipFill>
                <a:blip r:embed="rId2"/>
                <a:stretch>
                  <a:fillRect t="-9574" r="-1750" b="-32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2209800" y="2607534"/>
            <a:ext cx="2011680" cy="19577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492416" y="2858832"/>
            <a:ext cx="653143" cy="3433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806997" y="2242626"/>
            <a:ext cx="768214" cy="4854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356382" y="2087287"/>
            <a:ext cx="718457" cy="3961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288971" y="2483441"/>
            <a:ext cx="718457" cy="1240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288971" y="3181233"/>
            <a:ext cx="718457" cy="1240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315097" y="4019757"/>
            <a:ext cx="870857" cy="2409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492416" y="3957333"/>
            <a:ext cx="676933" cy="4913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158598" y="3627704"/>
            <a:ext cx="1032506" cy="213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784121" y="4388529"/>
            <a:ext cx="655194" cy="8544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2778253" y="1677975"/>
            <a:ext cx="107563" cy="7093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945887" y="4595282"/>
            <a:ext cx="81957" cy="821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656234" y="4596999"/>
            <a:ext cx="565246" cy="7741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176680" y="4292338"/>
            <a:ext cx="889325" cy="7584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2428429" y="2860001"/>
            <a:ext cx="1582378" cy="14006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770567" y="3148222"/>
            <a:ext cx="911846" cy="804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367974" y="2913868"/>
            <a:ext cx="313895" cy="2564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938070" y="2760975"/>
            <a:ext cx="643330" cy="52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913610" y="3066691"/>
            <a:ext cx="221882" cy="3531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3670960" y="3969884"/>
            <a:ext cx="398219" cy="3423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2716711" y="4255245"/>
            <a:ext cx="508620" cy="1577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2770567" y="1677975"/>
            <a:ext cx="107563" cy="7093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2323313" y="3570586"/>
            <a:ext cx="129329" cy="4700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483549" y="2739561"/>
                <a:ext cx="5041701" cy="949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(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549" y="2739561"/>
                <a:ext cx="5041701" cy="9495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803370" y="4203021"/>
                <a:ext cx="41733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𝑎𝑙𝑤𝑎𝑦𝑠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𝑖𝑛𝑐𝑟𝑒𝑎𝑠𝑒𝑠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370" y="4203021"/>
                <a:ext cx="417338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2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6270" y="3063333"/>
                <a:ext cx="52934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𝑟𝑒𝑙𝑎𝑡𝑖𝑣𝑖𝑠𝑡𝑖𝑐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𝑛𝑜𝑛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𝑟𝑒𝑙𝑎𝑡𝑖𝑣𝑖𝑠𝑡𝑖𝑐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270" y="3063333"/>
                <a:ext cx="529343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3001594" y="1959427"/>
            <a:ext cx="5982788" cy="2638697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15937" y="613954"/>
                <a:ext cx="547323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𝑐𝑜𝑛𝑠𝑒𝑟𝑣𝑒𝑑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𝑞𝑢𝑎𝑛𝑡𝑖𝑡𝑒𝑠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937" y="613954"/>
                <a:ext cx="547323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55718" y="5133115"/>
                <a:ext cx="21786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𝑟𝑒𝑙𝑎𝑡𝑖𝑣𝑖𝑠𝑡𝑖𝑐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718" y="5133115"/>
                <a:ext cx="217867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422394" y="5133114"/>
                <a:ext cx="33634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𝑛𝑜𝑛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𝑟𝑒𝑙𝑎𝑡𝑖𝑣𝑖𝑠𝑡𝑖𝑐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394" y="5133114"/>
                <a:ext cx="336348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-466990" y="2322439"/>
                <a:ext cx="6463629" cy="1809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30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𝑑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30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300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1−(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6990" y="2322439"/>
                <a:ext cx="6463629" cy="18097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93470" y="1866367"/>
            <a:ext cx="5903170" cy="2731759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52552" y="1861422"/>
            <a:ext cx="5903170" cy="2731759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539" y="2787359"/>
            <a:ext cx="51149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8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63986" y="2868821"/>
                <a:ext cx="59666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𝑑𝑖𝑓𝑓𝑒𝑟𝑒𝑛𝑡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𝑒𝑛𝑒𝑟𝑔𝑒𝑡𝑖𝑐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𝑏𝑒h𝑎𝑖𝑣𝑜𝑢𝑟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86" y="2868821"/>
                <a:ext cx="596669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2893252" y="1913704"/>
            <a:ext cx="6508166" cy="2730139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6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828153" y="1287740"/>
            <a:ext cx="5878746" cy="40345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484072" y="1287740"/>
            <a:ext cx="4787758" cy="40345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Schematic view of the accretion column. Seed photons are created along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57" y="1410358"/>
            <a:ext cx="4587789" cy="378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047" y="1410359"/>
            <a:ext cx="5648958" cy="37893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481515" y="5559067"/>
                <a:ext cx="27863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𝑎𝑐𝑐𝑟𝑒𝑎𝑡𝑖𝑜𝑛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𝑐𝑜𝑙𝑢𝑚𝑛𝑠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515" y="5559067"/>
                <a:ext cx="2786340" cy="369332"/>
              </a:xfrm>
              <a:prstGeom prst="rect">
                <a:avLst/>
              </a:prstGeom>
              <a:blipFill>
                <a:blip r:embed="rId4"/>
                <a:stretch>
                  <a:fillRect l="-1969" r="-2188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610222" y="5559067"/>
                <a:ext cx="23146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𝑠𝑜𝑙𝑎𝑟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𝑓𝑙𝑢𝑥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𝑡𝑢𝑏𝑒𝑠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222" y="5559067"/>
                <a:ext cx="2314608" cy="369332"/>
              </a:xfrm>
              <a:prstGeom prst="rect">
                <a:avLst/>
              </a:prstGeom>
              <a:blipFill>
                <a:blip r:embed="rId5"/>
                <a:stretch>
                  <a:fillRect l="-2895" r="-2632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2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22513"/>
            <a:ext cx="4088674" cy="3024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261" y="574765"/>
            <a:ext cx="3907971" cy="2808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090" y="3582849"/>
            <a:ext cx="3513909" cy="2971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565" y="3779570"/>
            <a:ext cx="3324225" cy="26574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9714" y="522513"/>
            <a:ext cx="3670663" cy="30247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9714" y="3654532"/>
            <a:ext cx="3670664" cy="282839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46914" y="522513"/>
            <a:ext cx="3670663" cy="30247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46914" y="3654532"/>
            <a:ext cx="3670663" cy="278251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4795497" y="3042838"/>
            <a:ext cx="2473437" cy="1211470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19073" y="3217686"/>
                <a:ext cx="1757661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𝑑𝑖𝑓𝑓𝑒𝑟𝑒𝑛𝑡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𝑏𝑒h𝑎𝑖𝑣𝑜𝑢𝑟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073" y="3217686"/>
                <a:ext cx="1757661" cy="861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60156" y="44062"/>
                <a:ext cx="21961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𝐴𝑛𝑑𝑟𝑖𝑎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𝑅𝑜𝑔𝑎𝑣𝑎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156" y="44062"/>
                <a:ext cx="2196179" cy="276999"/>
              </a:xfrm>
              <a:prstGeom prst="rect">
                <a:avLst/>
              </a:prstGeom>
              <a:blipFill>
                <a:blip r:embed="rId7"/>
                <a:stretch>
                  <a:fillRect l="-2222" r="-222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39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527" y="737086"/>
                <a:ext cx="14493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𝑟𝑒𝑓𝑒𝑟𝑒𝑛𝑐𝑒𝑠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27" y="737086"/>
                <a:ext cx="1449371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37527" y="11604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www.newscientist.com/article/2264389-black-holes-leak-energy-when-they-eat-plasma-near-the-event-horizon</a:t>
            </a:r>
            <a:r>
              <a:rPr lang="en-US" dirty="0"/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527" y="214048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https://www.researchgate.net/figure/Schematic-view-of-the-accretion-column-Seed-photons-are-created-along-the-column-via_fig1_225307767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527" y="3397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https://www.researchgate.net/figure/The-atmosphere-of-the-Sun_fig1_233866254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527" y="43775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ACOUSTICS OF KINEMATICALLY COMPLEX SHEAR FLOWS∗ ANDRIA ROGAVA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527" y="52220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Acoustic Phenomena in Relativistic Shear Flows Andria D. Rogava,1 </a:t>
            </a:r>
            <a:r>
              <a:rPr lang="en-US" dirty="0" err="1"/>
              <a:t>Vazha</a:t>
            </a:r>
            <a:r>
              <a:rPr lang="en-US" dirty="0"/>
              <a:t> I. Berezhiani2 and Swadesh M. Mahajan3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39840" y="102197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</a:t>
            </a:r>
            <a:r>
              <a:rPr lang="en-US" dirty="0"/>
              <a:t>. M. Mahajan and A. D. </a:t>
            </a:r>
            <a:r>
              <a:rPr lang="en-US" dirty="0" err="1"/>
              <a:t>Rogava</a:t>
            </a:r>
            <a:r>
              <a:rPr lang="en-US" dirty="0"/>
              <a:t>, “What can kinematic complexity of astrophysical shear flows lead to?” </a:t>
            </a:r>
            <a:r>
              <a:rPr lang="en-US" dirty="0" err="1"/>
              <a:t>Astrophys</a:t>
            </a:r>
            <a:r>
              <a:rPr lang="en-US" dirty="0"/>
              <a:t>. J. 518, 814 (1999).</a:t>
            </a:r>
          </a:p>
        </p:txBody>
      </p:sp>
    </p:spTree>
    <p:extLst>
      <p:ext uri="{BB962C8B-B14F-4D97-AF65-F5344CB8AC3E}">
        <p14:creationId xmlns:p14="http://schemas.microsoft.com/office/powerpoint/2010/main" val="332317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2816198"/>
                <a:ext cx="1072505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u="sng" smtClean="0">
                          <a:latin typeface="Cambria Math" panose="02040503050406030204" pitchFamily="18" charset="0"/>
                        </a:rPr>
                        <m:t>𝑇h𝑎𝑛𝑘</m:t>
                      </m:r>
                      <m:r>
                        <a:rPr lang="en-US" sz="60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0" i="1" u="sng" smtClean="0">
                          <a:latin typeface="Cambria Math" panose="02040503050406030204" pitchFamily="18" charset="0"/>
                        </a:rPr>
                        <m:t>𝑦𝑜𝑢</m:t>
                      </m:r>
                      <m:r>
                        <a:rPr lang="en-US" sz="60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0" i="1" u="sng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60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0" i="1" u="sng" smtClean="0">
                          <a:latin typeface="Cambria Math" panose="02040503050406030204" pitchFamily="18" charset="0"/>
                        </a:rPr>
                        <m:t>𝑦𝑜𝑢𝑟</m:t>
                      </m:r>
                      <m:r>
                        <a:rPr lang="en-US" sz="60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0" i="1" u="sng" smtClean="0">
                          <a:latin typeface="Cambria Math" panose="02040503050406030204" pitchFamily="18" charset="0"/>
                        </a:rPr>
                        <m:t>𝑎𝑡𝑡𝑒𝑛𝑡𝑖𝑜𝑛</m:t>
                      </m:r>
                      <m:r>
                        <a:rPr lang="en-US" sz="6000" b="0" i="1" u="sng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sz="6000" u="sng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16198"/>
                <a:ext cx="10725052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4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4</a:t>
            </a:fld>
            <a:endParaRPr lang="en-US"/>
          </a:p>
        </p:txBody>
      </p:sp>
      <p:sp>
        <p:nvSpPr>
          <p:cNvPr id="5" name="Скругленный прямоугольник 5"/>
          <p:cNvSpPr/>
          <p:nvPr/>
        </p:nvSpPr>
        <p:spPr>
          <a:xfrm>
            <a:off x="2655036" y="2233934"/>
            <a:ext cx="7007225" cy="242019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23610" y="2884348"/>
            <a:ext cx="6266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u="sng" dirty="0" smtClean="0">
                <a:latin typeface="Sylfaen" panose="010A0502050306030303" pitchFamily="18" charset="0"/>
              </a:rPr>
              <a:t>Non-relativistic case:</a:t>
            </a:r>
          </a:p>
        </p:txBody>
      </p:sp>
    </p:spTree>
    <p:extLst>
      <p:ext uri="{BB962C8B-B14F-4D97-AF65-F5344CB8AC3E}">
        <p14:creationId xmlns:p14="http://schemas.microsoft.com/office/powerpoint/2010/main" val="359594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5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7"/>
          <p:cNvSpPr/>
          <p:nvPr/>
        </p:nvSpPr>
        <p:spPr>
          <a:xfrm>
            <a:off x="3032125" y="2755114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575" y="3254965"/>
                <a:ext cx="9219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" y="3254965"/>
                <a:ext cx="921919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82276" y="1680634"/>
                <a:ext cx="3000377" cy="40207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276" y="1680634"/>
                <a:ext cx="3000377" cy="4020716"/>
              </a:xfrm>
              <a:prstGeom prst="rect">
                <a:avLst/>
              </a:prstGeom>
              <a:blipFill>
                <a:blip r:embed="rId3"/>
                <a:stretch>
                  <a:fillRect l="-203" r="-2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Дуга 65"/>
          <p:cNvSpPr/>
          <p:nvPr/>
        </p:nvSpPr>
        <p:spPr>
          <a:xfrm rot="10800000">
            <a:off x="1119138" y="1532891"/>
            <a:ext cx="1122990" cy="4166462"/>
          </a:xfrm>
          <a:prstGeom prst="arc">
            <a:avLst>
              <a:gd name="adj1" fmla="val 16200000"/>
              <a:gd name="adj2" fmla="val 5423762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/>
          </a:p>
        </p:txBody>
      </p:sp>
      <p:sp>
        <p:nvSpPr>
          <p:cNvPr id="20" name="Дуга 65"/>
          <p:cNvSpPr/>
          <p:nvPr/>
        </p:nvSpPr>
        <p:spPr>
          <a:xfrm>
            <a:off x="4682653" y="1460018"/>
            <a:ext cx="1064097" cy="4312207"/>
          </a:xfrm>
          <a:prstGeom prst="arc">
            <a:avLst>
              <a:gd name="adj1" fmla="val 16200000"/>
              <a:gd name="adj2" fmla="val 5423762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23206" y="2085056"/>
                <a:ext cx="3640096" cy="34974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eqArr>
                          </m:e>
                          <m:e>
                            <m:eqArr>
                              <m:eqArr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eqArr>
                          </m:e>
                          <m:e>
                            <m:eqArr>
                              <m:eqArr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eqAr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eqArr>
                          </m:e>
                          <m:e>
                            <m:r>
                              <a:rPr lang="en-US" sz="40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40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  <m:e>
                            <m:r>
                              <a:rPr lang="en-US" sz="40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206" y="2085056"/>
                <a:ext cx="3640096" cy="3497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Дуга 65"/>
          <p:cNvSpPr/>
          <p:nvPr/>
        </p:nvSpPr>
        <p:spPr>
          <a:xfrm rot="10800000">
            <a:off x="6915616" y="1532891"/>
            <a:ext cx="1122990" cy="4166462"/>
          </a:xfrm>
          <a:prstGeom prst="arc">
            <a:avLst>
              <a:gd name="adj1" fmla="val 16200000"/>
              <a:gd name="adj2" fmla="val 5423762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/>
          </a:p>
        </p:txBody>
      </p:sp>
      <p:sp>
        <p:nvSpPr>
          <p:cNvPr id="23" name="Дуга 65"/>
          <p:cNvSpPr/>
          <p:nvPr/>
        </p:nvSpPr>
        <p:spPr>
          <a:xfrm>
            <a:off x="10485201" y="1482091"/>
            <a:ext cx="1064097" cy="4312207"/>
          </a:xfrm>
          <a:prstGeom prst="arc">
            <a:avLst>
              <a:gd name="adj1" fmla="val 16200000"/>
              <a:gd name="adj2" fmla="val 5423762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548035" y="3232892"/>
                <a:ext cx="136758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35" y="3232892"/>
                <a:ext cx="1367580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837" y="1680634"/>
            <a:ext cx="3545817" cy="25680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9413" y="2085056"/>
            <a:ext cx="2695575" cy="4191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4116" y="3263954"/>
            <a:ext cx="2695575" cy="4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8014" y="653547"/>
                <a:ext cx="43477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𝑆h𝑒𝑎𝑟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𝑀𝑎𝑡𝑟𝑖𝑥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𝑜𝑢𝑟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𝑓𝑙𝑜𝑤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14" y="653547"/>
                <a:ext cx="4347729" cy="369332"/>
              </a:xfrm>
              <a:prstGeom prst="rect">
                <a:avLst/>
              </a:prstGeom>
              <a:blipFill>
                <a:blip r:embed="rId8"/>
                <a:stretch>
                  <a:fillRect l="-1262" r="-1964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5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18587" y="1643160"/>
            <a:ext cx="9079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>
                <a:latin typeface="Sylfaen" panose="010A0502050306030303" pitchFamily="18" charset="0"/>
              </a:rPr>
              <a:t>The linear approximation for the velocity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594796" y="4557465"/>
                <a:ext cx="6825345" cy="633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 sz="2800" b="0" i="0" smtClean="0">
                        <a:latin typeface="Sylfaen" panose="010A0502050306030303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b="0" i="0" smtClean="0">
                        <a:latin typeface="Sylfaen" panose="010A0502050306030303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dirty="0">
                        <a:latin typeface="Sylfaen" panose="010A0502050306030303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nor/>
                      </m:rPr>
                      <a:rPr lang="en-US" sz="2800" dirty="0">
                        <a:latin typeface="Sylfaen" panose="010A0502050306030303" pitchFamily="18" charset="0"/>
                      </a:rPr>
                      <m:t>)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Sylfaen" panose="010A0502050306030303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Sylfaen" panose="010A0502050306030303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Sylfaen" panose="010A0502050306030303" pitchFamily="18" charset="0"/>
                  </a:rPr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Sylfaen" panose="010A0502050306030303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796" y="4557465"/>
                <a:ext cx="6825345" cy="633443"/>
              </a:xfrm>
              <a:prstGeom prst="rect">
                <a:avLst/>
              </a:prstGeom>
              <a:blipFill>
                <a:blip r:embed="rId2"/>
                <a:stretch>
                  <a:fillRect b="-20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кругленный прямоугольник 5"/>
          <p:cNvSpPr/>
          <p:nvPr/>
        </p:nvSpPr>
        <p:spPr>
          <a:xfrm>
            <a:off x="1586811" y="936486"/>
            <a:ext cx="9211506" cy="2298700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2823333" y="4068924"/>
            <a:ext cx="6738461" cy="1610523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2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7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7225" y="2024742"/>
                <a:ext cx="4770985" cy="904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2024742"/>
                <a:ext cx="4770985" cy="904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89412" y="764046"/>
                <a:ext cx="87376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𝑎𝑛𝑛𝑖h𝑖𝑙𝑎𝑡𝑖𝑛𝑔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𝑠𝑝𝑎𝑡𝑖𝑎𝑙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</a:rPr>
                        <m:t>𝑑𝑒𝑝𝑒𝑛𝑑𝑎𝑛𝑐𝑒</m:t>
                      </m:r>
                      <m:r>
                        <a:rPr lang="en-US" sz="2800" b="0" i="0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u="sng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800" b="0" i="0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u="sng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2800" b="0" i="0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u="sng" smtClean="0">
                          <a:latin typeface="Cambria Math" panose="02040503050406030204" pitchFamily="18" charset="0"/>
                        </a:rPr>
                        <m:t>derivative</m:t>
                      </m:r>
                      <m:r>
                        <a:rPr lang="ka-GE" sz="2800" b="0" i="0" u="sng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800" u="sng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2" y="764046"/>
                <a:ext cx="873764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5982788" y="2442949"/>
            <a:ext cx="1280160" cy="1005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434341" y="1920681"/>
            <a:ext cx="5012496" cy="1034730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077" y="2065857"/>
            <a:ext cx="3390900" cy="476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363" y="2421297"/>
            <a:ext cx="2971800" cy="638175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7798899" y="2024742"/>
            <a:ext cx="3506833" cy="1034730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7504692" y="1557264"/>
                <a:ext cx="38976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𝑀𝑎h𝑎𝑗𝑎𝑛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𝑅𝑜𝑔𝑎𝑣𝑎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 1999</m:t>
                      </m:r>
                    </m:oMath>
                  </m:oMathPara>
                </a14:m>
                <a:endParaRPr lang="en-US" u="sng" dirty="0">
                  <a:latin typeface="Sylfaen" panose="010A0502050306030303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692" y="1557264"/>
                <a:ext cx="3897670" cy="276999"/>
              </a:xfrm>
              <a:prstGeom prst="rect">
                <a:avLst/>
              </a:prstGeom>
              <a:blipFill>
                <a:blip r:embed="rId6"/>
                <a:stretch>
                  <a:fillRect l="-782" t="-2174" r="-109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412619" y="4770248"/>
                <a:ext cx="330058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1F1F1F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3200" b="0" i="1" smtClean="0">
                          <a:solidFill>
                            <a:srgbClr val="1F1F1F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1F1F1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1F1F1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rgbClr val="1F1F1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3200" b="0" i="1" smtClean="0">
                          <a:solidFill>
                            <a:srgbClr val="1F1F1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619" y="4770248"/>
                <a:ext cx="330058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4269891" y="4545270"/>
            <a:ext cx="3586037" cy="1034730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82806" y="4027905"/>
                <a:ext cx="35602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𝑐𝑜𝑛𝑑𝑖𝑡𝑖𝑜𝑛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𝑤𝑎𝑣𝑒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𝑣𝑒𝑐𝑡𝑜𝑟</m:t>
                      </m:r>
                    </m:oMath>
                  </m:oMathPara>
                </a14:m>
                <a:endParaRPr lang="en-US" sz="2400" u="sng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806" y="4027905"/>
                <a:ext cx="3560205" cy="369332"/>
              </a:xfrm>
              <a:prstGeom prst="rect">
                <a:avLst/>
              </a:prstGeom>
              <a:blipFill>
                <a:blip r:embed="rId8"/>
                <a:stretch>
                  <a:fillRect l="-1712" r="-119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8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8417" y="744583"/>
                <a:ext cx="49435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𝑒𝑞𝑢𝑎𝑡𝑖𝑜𝑛𝑠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𝑤𝑎𝑣𝑒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𝑣𝑒𝑐𝑡𝑜𝑟</m:t>
                      </m:r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u="sng" dirty="0"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17" y="744583"/>
                <a:ext cx="4943533" cy="369332"/>
              </a:xfrm>
              <a:prstGeom prst="rect">
                <a:avLst/>
              </a:prstGeom>
              <a:blipFill>
                <a:blip r:embed="rId2"/>
                <a:stretch>
                  <a:fillRect l="-986" t="-1639" r="-123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39049" y="2192797"/>
                <a:ext cx="47421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049" y="2192797"/>
                <a:ext cx="474219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127768" y="3377905"/>
                <a:ext cx="4964757" cy="690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68" y="3377905"/>
                <a:ext cx="4964757" cy="6900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216223" y="4631045"/>
                <a:ext cx="229325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223" y="4631045"/>
                <a:ext cx="2293255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319920" y="2752297"/>
                <a:ext cx="3379580" cy="745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 smtClean="0">
                    <a:latin typeface="Sylfaen" panose="010A0502050306030303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latin typeface="Sylfaen" panose="010A0502050306030303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920" y="2752297"/>
                <a:ext cx="3379580" cy="745397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7319920" y="3836381"/>
                <a:ext cx="3630289" cy="885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200" dirty="0">
                    <a:latin typeface="Sylfaen" panose="010A0502050306030303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920" y="3836381"/>
                <a:ext cx="3630289" cy="885820"/>
              </a:xfrm>
              <a:prstGeom prst="rect">
                <a:avLst/>
              </a:prstGeom>
              <a:blipFill>
                <a:blip r:embed="rId7"/>
                <a:stretch>
                  <a:fillRect t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1037712" y="1940075"/>
            <a:ext cx="5087375" cy="3565719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7070940" y="2214625"/>
            <a:ext cx="4109641" cy="3002047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1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4520" y="2093565"/>
                <a:ext cx="834741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u="sng" smtClean="0">
                          <a:latin typeface="Cambria Math" panose="02040503050406030204" pitchFamily="18" charset="0"/>
                        </a:rPr>
                        <m:t>𝑐𝑜𝑛𝑡𝑖𝑛𝑢𝑖𝑡𝑦</m:t>
                      </m:r>
                      <m:r>
                        <a:rPr lang="en-US" sz="32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u="sng" smtClean="0">
                          <a:latin typeface="Cambria Math" panose="02040503050406030204" pitchFamily="18" charset="0"/>
                        </a:rPr>
                        <m:t>𝑒𝑞𝑢𝑎𝑡𝑖𝑜𝑛</m:t>
                      </m:r>
                      <m:r>
                        <a:rPr lang="en-US" sz="32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u="sng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32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u="sng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32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u="sng" smtClean="0">
                          <a:latin typeface="Cambria Math" panose="02040503050406030204" pitchFamily="18" charset="0"/>
                        </a:rPr>
                        <m:t>𝑑𝑖𝑠𝑡𝑢𝑟𝑏𝑒𝑑</m:t>
                      </m:r>
                      <m:r>
                        <a:rPr lang="en-US" sz="3200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u="sng" smtClean="0">
                          <a:latin typeface="Cambria Math" panose="02040503050406030204" pitchFamily="18" charset="0"/>
                        </a:rPr>
                        <m:t>𝑚𝑒𝑑𝑖𝑎</m:t>
                      </m:r>
                    </m:oMath>
                  </m:oMathPara>
                </a14:m>
                <a:endParaRPr lang="en-US" sz="3200" u="sng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520" y="2093565"/>
                <a:ext cx="834741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Скругленный прямоугольник 5"/>
          <p:cNvSpPr/>
          <p:nvPr/>
        </p:nvSpPr>
        <p:spPr>
          <a:xfrm>
            <a:off x="1588604" y="1584900"/>
            <a:ext cx="8979246" cy="1509775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49845" y="4178167"/>
                <a:ext cx="6961265" cy="880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>
                    <a:latin typeface="Sylfaen" panose="010A0502050306030303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>
                    <a:latin typeface="Sylfaen" panose="010A0502050306030303" pitchFamily="18" charset="0"/>
                  </a:rPr>
                  <a:t> ) = 0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845" y="4178167"/>
                <a:ext cx="6961265" cy="880434"/>
              </a:xfrm>
              <a:prstGeom prst="rect">
                <a:avLst/>
              </a:prstGeom>
              <a:blipFill>
                <a:blip r:embed="rId3"/>
                <a:stretch>
                  <a:fillRect r="-1313" b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2600550" y="3789559"/>
            <a:ext cx="6955352" cy="1657649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8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plat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" id="{6594DE53-AF3B-40A2-A152-26C7936A3A23}" vid="{FCFC6E77-C99E-4CB8-AC4D-AD95AF8893F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5.Syncronized Candles</Template>
  <TotalTime>12531</TotalTime>
  <Words>574</Words>
  <Application>Microsoft Office PowerPoint</Application>
  <PresentationFormat>Широкоэкранный</PresentationFormat>
  <Paragraphs>197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32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Sylfaen</vt:lpstr>
      <vt:lpstr>Template1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nikanikuradze8@gmail.com</dc:creator>
  <cp:lastModifiedBy>User</cp:lastModifiedBy>
  <cp:revision>550</cp:revision>
  <dcterms:created xsi:type="dcterms:W3CDTF">2021-07-02T09:51:23Z</dcterms:created>
  <dcterms:modified xsi:type="dcterms:W3CDTF">2024-08-09T13:59:54Z</dcterms:modified>
</cp:coreProperties>
</file>