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39"/>
  </p:notesMasterIdLst>
  <p:sldIdLst>
    <p:sldId id="368" r:id="rId8"/>
    <p:sldId id="403" r:id="rId9"/>
    <p:sldId id="259" r:id="rId10"/>
    <p:sldId id="371" r:id="rId11"/>
    <p:sldId id="374" r:id="rId12"/>
    <p:sldId id="406" r:id="rId13"/>
    <p:sldId id="376" r:id="rId14"/>
    <p:sldId id="405" r:id="rId15"/>
    <p:sldId id="380" r:id="rId16"/>
    <p:sldId id="382" r:id="rId17"/>
    <p:sldId id="389" r:id="rId18"/>
    <p:sldId id="408" r:id="rId19"/>
    <p:sldId id="381" r:id="rId20"/>
    <p:sldId id="410" r:id="rId21"/>
    <p:sldId id="383" r:id="rId22"/>
    <p:sldId id="411" r:id="rId23"/>
    <p:sldId id="385" r:id="rId24"/>
    <p:sldId id="412" r:id="rId25"/>
    <p:sldId id="409" r:id="rId26"/>
    <p:sldId id="413" r:id="rId27"/>
    <p:sldId id="386" r:id="rId28"/>
    <p:sldId id="419" r:id="rId29"/>
    <p:sldId id="416" r:id="rId30"/>
    <p:sldId id="417" r:id="rId31"/>
    <p:sldId id="418" r:id="rId32"/>
    <p:sldId id="420" r:id="rId33"/>
    <p:sldId id="367" r:id="rId34"/>
    <p:sldId id="421" r:id="rId35"/>
    <p:sldId id="422" r:id="rId36"/>
    <p:sldId id="424" r:id="rId37"/>
    <p:sldId id="32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84C26A"/>
    <a:srgbClr val="FFFF69"/>
    <a:srgbClr val="F1F1F1"/>
    <a:srgbClr val="06836A"/>
    <a:srgbClr val="2CFCFC"/>
    <a:srgbClr val="9A81F6"/>
    <a:srgbClr val="A0FFFE"/>
    <a:srgbClr val="FBE5D6"/>
    <a:srgbClr val="0E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087" autoAdjust="0"/>
  </p:normalViewPr>
  <p:slideViewPr>
    <p:cSldViewPr snapToGrid="0">
      <p:cViewPr varScale="1">
        <p:scale>
          <a:sx n="62" d="100"/>
          <a:sy n="62" d="100"/>
        </p:scale>
        <p:origin x="71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84415-2B77-4D7E-B955-21F8F47DB6C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49AF-D35D-4967-AC51-E4AFF688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5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D49AF-D35D-4967-AC51-E4AFF688D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9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C855-A9B1-481B-8A8B-01DF147B2A33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2DB-5A5F-49A9-A2B3-AF9FBEE9CA8B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33B-9EAC-4C6D-9616-F4517DB23BD4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0023-97DF-4841-A190-291E339462E8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9925-83F7-439B-8FD8-1D9914217645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31B6-B8FB-49CA-B798-43A0A61508A8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831B-8A64-4B42-B5BC-8AE56320A69E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4CFC-F4BB-4853-BA15-5381A8C63B98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58F3-6D8B-48C6-A4F0-F658A97F019E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4FFE-B4FF-4CD6-BDD9-6938F2BE65EF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1935-80F1-4992-839A-E3BC7B979043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0CC-8CB2-48F6-8E8B-C9644748E438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88BA-8656-4699-9A48-3D76ACA1EDD2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8DBC-EF16-4F0B-9985-D51134F35B89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795-2184-4D6F-91ED-7E5A0C0BCA3C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103-7336-46CF-AA60-5214D0148D3E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4ACD-4A14-4FBA-AC70-70D757283582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D24C-6678-4BB6-980F-E446B1E02226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0FD1-5CDD-431B-B7C6-6EC4476618E7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4BC-968C-4AE7-AFAF-325D84ECCC7F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AE86-F211-4611-ABFF-9942B23275D0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66A6-96BE-4708-859F-F5DF63FEA624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FEF1-C770-4F2E-9F82-AE9D967AC252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9770-4AD9-49DC-882D-6A2631268698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D1F6-D990-4E7C-A9DE-81F3C19A8BCF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8A52-544B-45BD-84D7-670D2BACED86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3A6-DD31-4673-9FC7-DAF06652389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7AC9-6EAA-48F9-9DB2-D58923F27392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2062-A61D-4C34-B74A-DE6EFB9FC2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62B6-3D75-4A26-8925-E1D7D3A22D7A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ABFF-9568-4A18-A283-1B9CA5324A55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049-D17B-4C36-A41F-4C38779171D3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EBB1-70FB-42D2-AA85-40DE86CF567C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CA5-1B1E-4E31-8ED1-22222DDBBF81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1B97-1DAE-4457-B05B-AB0D1BE01B21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0C1D-9BD6-443A-B081-BEF8E42CC46F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25E6-27E3-4407-B36D-3BA25D37E939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8395-A5D2-4BC5-9C8A-3B667B85E460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79A7-F6E0-4612-8ABD-2E2350F2586C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B04D9-2860-407E-B197-5C11077C619D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AA6A-30BC-45A4-A837-7290CA9BBC09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A5D0-1B71-43CF-BAE6-729AC368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7159-604A-4826-8FB0-68A7B0513EC3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AD9F-14CD-458B-BBC3-1A8A8ED36ED9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496-9AD0-47C4-929C-40403911EEB9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5B4-923E-43CF-ABF6-2060797B12F6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A766-F6BC-4D60-9B18-C9AFF2BA505C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986D-63B1-4D09-9372-33122E89CB64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771C-3241-488A-854F-23CADFA1767B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E02-2368-440D-9A03-8CA74E1B14EF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209C-A4A9-4190-BD1B-E3A782DF7D24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8427-DD3D-46F3-8A18-B5D2E3408AEC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0BB7-44BA-404B-9360-D371C12DDA8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9AB0-E90D-4F42-8727-DDBE0011E59A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305-D028-4B61-9B12-EDAE1139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B50E-803C-46BD-A7FC-A429B8DBA8D4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7D6E-5DD2-401F-B790-43C5C59E94A9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4EC2-18E5-494E-A786-9DC7F1F9DC71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F180-2281-40A8-8264-9BF21CCD044F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EB6D-1D89-4C83-BF32-91727B59783B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3BBC-A49A-41EC-9A93-20DB3712E09B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763-E45C-4619-8B8A-2E3B840A3016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3E72-CA49-440A-AD24-9884CDCDC62A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D251-40AB-4848-8D77-F692B919B12F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3ABC-D158-4608-A28F-FA178302A822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1180-BA7A-4DEA-BC6E-0D7303751F8E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CAA8-0A16-4C11-A4FF-24EE9E6B9AE2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1B2-16E0-4C31-B04E-E430742B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16F-9269-4544-AF15-42955DAA7501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ACA-B25D-449C-88EC-10D8248184F2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57FF-9AB9-4208-92A3-9155D8941FF7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D72C-374A-4D78-B478-BBB288E5DABA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8FF3-9901-447B-A468-2A6C670E4A1F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092-2AF5-4E22-86FF-B3B759D35AE5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5CE8-3161-402B-AC0A-6014966EA6F8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7390-0B54-4359-9174-AD79710A777E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4B39-C67B-46A3-BABB-C4D1D29A17B6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F882-44AD-4BB8-8D55-C80CF91DB1CE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CC31-EC33-4690-AFBA-7CE5F9D54845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0A1-0587-4C33-8C47-6707C598A66B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9425-2CEB-4250-90A4-B6C3ECF37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DA19-A3F8-44FE-AF5C-38D56BAE60D8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80C-E470-469C-87B9-016DC7BB5259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E9D2-90F3-4B41-A996-875B88AE0135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D999-312A-46E8-859F-4D5538333A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8415" y="6237668"/>
            <a:ext cx="10655167" cy="635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91384"/>
            <a:ext cx="619559" cy="4197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39" y="6091384"/>
            <a:ext cx="619559" cy="4197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8415" y="1757406"/>
            <a:ext cx="10655167" cy="635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508"/>
            <a:ext cx="619559" cy="4197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40" y="1603508"/>
            <a:ext cx="619560" cy="4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F76D-50D8-4078-90B3-3F0A1474BC4D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6062B7F-07F3-4957-85CE-872FCA579F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6629272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" y="6217947"/>
            <a:ext cx="607194" cy="4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A0861-CBA2-458D-9F14-AC869DC4D176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09132062-A61D-4C34-B74A-DE6EFB9FC2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51907" y="6306472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Experimental</a:t>
            </a:r>
            <a:r>
              <a:rPr lang="en-US" sz="1600" baseline="0" dirty="0" smtClean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Theoretical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Further</a:t>
            </a:r>
            <a:r>
              <a:rPr lang="en-US" sz="1600" baseline="0" dirty="0" smtClean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3072" y="6306472"/>
            <a:ext cx="2414510" cy="30505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Phenomenon</a:t>
            </a:r>
            <a:r>
              <a:rPr lang="en-US" sz="1600" baseline="0" dirty="0" smtClean="0">
                <a:solidFill>
                  <a:schemeClr val="bg1"/>
                </a:solidFill>
              </a:rPr>
              <a:t> Explanation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4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DCAD-91F3-4863-BAE5-09C9CC0D5F90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0699A5D0-1B71-43CF-BAE6-729AC36840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51907" y="6306472"/>
            <a:ext cx="1866375" cy="31152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Experimental</a:t>
            </a:r>
            <a:r>
              <a:rPr lang="en-US" sz="1600" baseline="0" dirty="0" smtClean="0">
                <a:solidFill>
                  <a:schemeClr val="bg1"/>
                </a:solidFill>
              </a:rPr>
              <a:t> Setup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Theoretical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Further</a:t>
            </a:r>
            <a:r>
              <a:rPr lang="en-US" sz="1600" baseline="0" dirty="0" smtClean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3072" y="6306472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Phenomenon</a:t>
            </a:r>
            <a:r>
              <a:rPr lang="en-US" sz="1600" baseline="0" dirty="0" smtClean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5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AEAC-8380-49A7-B55E-510C60FA7200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56EF0305-D028-4B61-9B12-EDAE11394E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Theoretical Model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Further</a:t>
            </a:r>
            <a:r>
              <a:rPr lang="en-US" sz="1600" baseline="0" dirty="0" smtClean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9659" y="6305854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Experimental</a:t>
            </a:r>
            <a:r>
              <a:rPr lang="en-US" sz="1600" baseline="0" dirty="0" smtClean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995" y="6303929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Phenomenon</a:t>
            </a:r>
            <a:r>
              <a:rPr lang="en-US" sz="1600" baseline="0" dirty="0" smtClean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8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58B0D-5354-49CB-8CFA-7011256EE0B9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9E72D1B2-16E0-4C31-B04E-E430742BA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Theoretical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27912" y="6289647"/>
            <a:ext cx="1324098" cy="328346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Data Analysis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FFD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Further</a:t>
            </a:r>
            <a:r>
              <a:rPr lang="en-US" sz="1600" baseline="0" dirty="0" smtClean="0">
                <a:solidFill>
                  <a:schemeClr val="tx1"/>
                </a:solidFill>
              </a:rPr>
              <a:t> insights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99659" y="6305854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Experimental</a:t>
            </a:r>
            <a:r>
              <a:rPr lang="en-US" sz="1600" baseline="0" dirty="0" smtClean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1995" y="6303929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Phenomenon</a:t>
            </a:r>
            <a:r>
              <a:rPr lang="en-US" sz="1600" baseline="0" dirty="0" smtClean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5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E224-D6FF-4A66-AAC2-3B240AD153E8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Reporter: Nikoloz malcevi  | Team: Georgia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6F349425-2CEB-4250-90A4-B6C3ECF377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38" y="6670256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" y="6289647"/>
            <a:ext cx="510941" cy="3806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64369" y="6306472"/>
            <a:ext cx="1765208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Theoretical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27912" y="6315065"/>
            <a:ext cx="1324098" cy="302928"/>
          </a:xfrm>
          <a:prstGeom prst="roundRect">
            <a:avLst/>
          </a:prstGeom>
          <a:solidFill>
            <a:srgbClr val="FFD1D1"/>
          </a:solidFill>
          <a:ln>
            <a:solidFill>
              <a:srgbClr val="FF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21104" y="6306472"/>
            <a:ext cx="1509961" cy="305051"/>
          </a:xfrm>
          <a:prstGeom prst="round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Further</a:t>
            </a:r>
            <a:r>
              <a:rPr lang="en-US" sz="1600" baseline="0" dirty="0" smtClean="0">
                <a:solidFill>
                  <a:schemeClr val="bg1"/>
                </a:solidFill>
              </a:rPr>
              <a:t> insights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9659" y="6305854"/>
            <a:ext cx="1866375" cy="31152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Experimental</a:t>
            </a:r>
            <a:r>
              <a:rPr lang="en-US" sz="1600" baseline="0" dirty="0" smtClean="0">
                <a:solidFill>
                  <a:schemeClr val="tx1"/>
                </a:solidFill>
              </a:rPr>
              <a:t> Setup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995" y="6303929"/>
            <a:ext cx="2414510" cy="305051"/>
          </a:xfrm>
          <a:prstGeom prst="roundRect">
            <a:avLst/>
          </a:prstGeom>
          <a:solidFill>
            <a:srgbClr val="FFD1D1"/>
          </a:solidFill>
          <a:ln>
            <a:solidFill>
              <a:srgbClr val="F7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Phenomenon</a:t>
            </a:r>
            <a:r>
              <a:rPr lang="en-US" sz="1600" baseline="0" dirty="0" smtClean="0">
                <a:solidFill>
                  <a:schemeClr val="tx1"/>
                </a:solidFill>
              </a:rPr>
              <a:t> Explanation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038" y="311818"/>
            <a:ext cx="11933923" cy="53307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5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42.png"/><Relationship Id="rId4" Type="http://schemas.openxmlformats.org/officeDocument/2006/relationships/image" Target="../media/image51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56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7.gif"/><Relationship Id="rId7" Type="http://schemas.openxmlformats.org/officeDocument/2006/relationships/image" Target="../media/image7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11" Type="http://schemas.openxmlformats.org/officeDocument/2006/relationships/image" Target="../media/image93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9" Type="http://schemas.openxmlformats.org/officeDocument/2006/relationships/image" Target="../media/image88.png"/><Relationship Id="rId1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7" Type="http://schemas.openxmlformats.org/officeDocument/2006/relationships/image" Target="../media/image102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98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0.png"/><Relationship Id="rId5" Type="http://schemas.openxmlformats.org/officeDocument/2006/relationships/image" Target="../media/image92.gif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4.png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4.png"/><Relationship Id="rId4" Type="http://schemas.openxmlformats.org/officeDocument/2006/relationships/image" Target="../media/image9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CDEE-3C6D-43D6-9832-A8FC9476BA16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94706"/>
            <a:ext cx="4114800" cy="365125"/>
          </a:xfrm>
        </p:spPr>
        <p:txBody>
          <a:bodyPr/>
          <a:lstStyle/>
          <a:p>
            <a:r>
              <a:rPr lang="en-GB" dirty="0" smtClean="0"/>
              <a:t>reporter</a:t>
            </a:r>
            <a:r>
              <a:rPr lang="ka-GE" dirty="0" smtClean="0"/>
              <a:t>: </a:t>
            </a:r>
            <a:r>
              <a:rPr lang="en-GB" dirty="0" err="1" smtClean="0"/>
              <a:t>Nika</a:t>
            </a:r>
            <a:r>
              <a:rPr lang="en-GB" dirty="0" smtClean="0"/>
              <a:t> </a:t>
            </a:r>
            <a:r>
              <a:rPr lang="en-GB" dirty="0" err="1" smtClean="0"/>
              <a:t>Maltsevi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999-312A-46E8-859F-4D5538333A51}" type="slidenum">
              <a:rPr lang="en-US" smtClean="0"/>
              <a:t>1</a:t>
            </a:fld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24000" y="213042"/>
            <a:ext cx="9144000" cy="1344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Electron acceleration in the magnetic field of primordial black holes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35F3523-B63E-4CDC-B414-1BFA7098B050}"/>
              </a:ext>
            </a:extLst>
          </p:cNvPr>
          <p:cNvSpPr txBox="1">
            <a:spLocks/>
          </p:cNvSpPr>
          <p:nvPr/>
        </p:nvSpPr>
        <p:spPr>
          <a:xfrm>
            <a:off x="1057382" y="3282138"/>
            <a:ext cx="4994096" cy="1368477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000" dirty="0" smtClean="0"/>
              <a:t>We estimate the maximal energy that the electrons obtain through their acceleration</a:t>
            </a:r>
            <a:r>
              <a:rPr lang="ka-GE" sz="2000" dirty="0" smtClean="0"/>
              <a:t> </a:t>
            </a:r>
            <a:r>
              <a:rPr lang="en-GB" sz="2000" dirty="0" smtClean="0"/>
              <a:t>by relativistic centrifugal force. </a:t>
            </a:r>
            <a:endParaRPr lang="en-US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15725" y="6057525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8100" y="6057525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8100" y="1611640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515725" y="1627605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4038600" y="64985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</a:t>
            </a:r>
            <a:r>
              <a:rPr lang="en-GB" dirty="0" smtClean="0"/>
              <a:t>upervisor</a:t>
            </a:r>
            <a:r>
              <a:rPr lang="ka-GE" dirty="0" smtClean="0"/>
              <a:t>:</a:t>
            </a:r>
            <a:r>
              <a:rPr lang="en-GB" dirty="0" smtClean="0"/>
              <a:t> Zaza </a:t>
            </a:r>
            <a:r>
              <a:rPr lang="en-GB" dirty="0" err="1" smtClean="0"/>
              <a:t>Osmanov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84" y="2319761"/>
            <a:ext cx="4943475" cy="3086100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10800000">
            <a:off x="9770189" y="2319760"/>
            <a:ext cx="1665270" cy="72946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6465816" y="2319758"/>
            <a:ext cx="1896813" cy="72946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6465816" y="5289357"/>
            <a:ext cx="4969643" cy="22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6465816" y="2319758"/>
            <a:ext cx="4711934" cy="3288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6823458" y="2412225"/>
            <a:ext cx="4254357" cy="3195632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10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200" y="1400623"/>
            <a:ext cx="4886612" cy="460505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32646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smtClean="0"/>
              <a:t>Accretion radiation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0544" y="2733101"/>
                <a:ext cx="5129443" cy="752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=1.2×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44" y="2733101"/>
                <a:ext cx="5129443" cy="7523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440039" y="2013670"/>
            <a:ext cx="483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Accretion radiation power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70123" y="3901733"/>
                <a:ext cx="13102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123" y="3901733"/>
                <a:ext cx="1310295" cy="276999"/>
              </a:xfrm>
              <a:prstGeom prst="rect">
                <a:avLst/>
              </a:prstGeom>
              <a:blipFill>
                <a:blip r:embed="rId3"/>
                <a:stretch>
                  <a:fillRect l="-2326" t="-4444" r="-139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98548" y="3897921"/>
                <a:ext cx="1047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548" y="3897921"/>
                <a:ext cx="1047787" cy="276999"/>
              </a:xfrm>
              <a:prstGeom prst="rect">
                <a:avLst/>
              </a:prstGeom>
              <a:blipFill>
                <a:blip r:embed="rId4"/>
                <a:stretch>
                  <a:fillRect l="-4651" r="-5233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Скругленный прямоугольник 15"/>
          <p:cNvSpPr/>
          <p:nvPr/>
        </p:nvSpPr>
        <p:spPr>
          <a:xfrm>
            <a:off x="6231091" y="1840503"/>
            <a:ext cx="5421075" cy="3725293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23294" y="2880045"/>
            <a:ext cx="1620000" cy="162000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2603294" y="3060045"/>
            <a:ext cx="1260000" cy="1260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олилиния 18"/>
          <p:cNvSpPr/>
          <p:nvPr/>
        </p:nvSpPr>
        <p:spPr>
          <a:xfrm rot="3910797" flipH="1">
            <a:off x="2669929" y="2666780"/>
            <a:ext cx="1168208" cy="604315"/>
          </a:xfrm>
          <a:custGeom>
            <a:avLst/>
            <a:gdLst>
              <a:gd name="connsiteX0" fmla="*/ 0 w 2517169"/>
              <a:gd name="connsiteY0" fmla="*/ 1664413 h 1664413"/>
              <a:gd name="connsiteX1" fmla="*/ 462337 w 2517169"/>
              <a:gd name="connsiteY1" fmla="*/ 1407559 h 1664413"/>
              <a:gd name="connsiteX2" fmla="*/ 431515 w 2517169"/>
              <a:gd name="connsiteY2" fmla="*/ 832206 h 1664413"/>
              <a:gd name="connsiteX3" fmla="*/ 955497 w 2517169"/>
              <a:gd name="connsiteY3" fmla="*/ 1643865 h 1664413"/>
              <a:gd name="connsiteX4" fmla="*/ 698643 w 2517169"/>
              <a:gd name="connsiteY4" fmla="*/ 770561 h 1664413"/>
              <a:gd name="connsiteX5" fmla="*/ 1212351 w 2517169"/>
              <a:gd name="connsiteY5" fmla="*/ 1448656 h 1664413"/>
              <a:gd name="connsiteX6" fmla="*/ 976045 w 2517169"/>
              <a:gd name="connsiteY6" fmla="*/ 636997 h 1664413"/>
              <a:gd name="connsiteX7" fmla="*/ 1438382 w 2517169"/>
              <a:gd name="connsiteY7" fmla="*/ 1253447 h 1664413"/>
              <a:gd name="connsiteX8" fmla="*/ 1212351 w 2517169"/>
              <a:gd name="connsiteY8" fmla="*/ 462337 h 1664413"/>
              <a:gd name="connsiteX9" fmla="*/ 1695236 w 2517169"/>
              <a:gd name="connsiteY9" fmla="*/ 1171253 h 1664413"/>
              <a:gd name="connsiteX10" fmla="*/ 1417834 w 2517169"/>
              <a:gd name="connsiteY10" fmla="*/ 349321 h 1664413"/>
              <a:gd name="connsiteX11" fmla="*/ 1962364 w 2517169"/>
              <a:gd name="connsiteY11" fmla="*/ 1017141 h 1664413"/>
              <a:gd name="connsiteX12" fmla="*/ 1623317 w 2517169"/>
              <a:gd name="connsiteY12" fmla="*/ 133564 h 1664413"/>
              <a:gd name="connsiteX13" fmla="*/ 2208944 w 2517169"/>
              <a:gd name="connsiteY13" fmla="*/ 852755 h 1664413"/>
              <a:gd name="connsiteX14" fmla="*/ 2126751 w 2517169"/>
              <a:gd name="connsiteY14" fmla="*/ 318498 h 1664413"/>
              <a:gd name="connsiteX15" fmla="*/ 2517169 w 2517169"/>
              <a:gd name="connsiteY15" fmla="*/ 0 h 166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7169" h="1664413">
                <a:moveTo>
                  <a:pt x="0" y="1664413"/>
                </a:moveTo>
                <a:cubicBezTo>
                  <a:pt x="195209" y="1605336"/>
                  <a:pt x="390418" y="1546260"/>
                  <a:pt x="462337" y="1407559"/>
                </a:cubicBezTo>
                <a:cubicBezTo>
                  <a:pt x="534256" y="1268858"/>
                  <a:pt x="349322" y="792822"/>
                  <a:pt x="431515" y="832206"/>
                </a:cubicBezTo>
                <a:cubicBezTo>
                  <a:pt x="513708" y="871590"/>
                  <a:pt x="910976" y="1654139"/>
                  <a:pt x="955497" y="1643865"/>
                </a:cubicBezTo>
                <a:cubicBezTo>
                  <a:pt x="1000018" y="1633591"/>
                  <a:pt x="655834" y="803096"/>
                  <a:pt x="698643" y="770561"/>
                </a:cubicBezTo>
                <a:cubicBezTo>
                  <a:pt x="741452" y="738026"/>
                  <a:pt x="1166117" y="1470917"/>
                  <a:pt x="1212351" y="1448656"/>
                </a:cubicBezTo>
                <a:cubicBezTo>
                  <a:pt x="1258585" y="1426395"/>
                  <a:pt x="938373" y="669532"/>
                  <a:pt x="976045" y="636997"/>
                </a:cubicBezTo>
                <a:cubicBezTo>
                  <a:pt x="1013717" y="604462"/>
                  <a:pt x="1398998" y="1282557"/>
                  <a:pt x="1438382" y="1253447"/>
                </a:cubicBezTo>
                <a:cubicBezTo>
                  <a:pt x="1477766" y="1224337"/>
                  <a:pt x="1169542" y="476036"/>
                  <a:pt x="1212351" y="462337"/>
                </a:cubicBezTo>
                <a:cubicBezTo>
                  <a:pt x="1255160" y="448638"/>
                  <a:pt x="1660989" y="1190089"/>
                  <a:pt x="1695236" y="1171253"/>
                </a:cubicBezTo>
                <a:cubicBezTo>
                  <a:pt x="1729483" y="1152417"/>
                  <a:pt x="1373313" y="375006"/>
                  <a:pt x="1417834" y="349321"/>
                </a:cubicBezTo>
                <a:cubicBezTo>
                  <a:pt x="1462355" y="323636"/>
                  <a:pt x="1928117" y="1053100"/>
                  <a:pt x="1962364" y="1017141"/>
                </a:cubicBezTo>
                <a:cubicBezTo>
                  <a:pt x="1996611" y="981182"/>
                  <a:pt x="1582220" y="160962"/>
                  <a:pt x="1623317" y="133564"/>
                </a:cubicBezTo>
                <a:cubicBezTo>
                  <a:pt x="1664414" y="106166"/>
                  <a:pt x="2125038" y="821933"/>
                  <a:pt x="2208944" y="852755"/>
                </a:cubicBezTo>
                <a:cubicBezTo>
                  <a:pt x="2292850" y="883577"/>
                  <a:pt x="2075380" y="460624"/>
                  <a:pt x="2126751" y="318498"/>
                </a:cubicBezTo>
                <a:cubicBezTo>
                  <a:pt x="2178122" y="176372"/>
                  <a:pt x="2347645" y="88186"/>
                  <a:pt x="251716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олилиния 19"/>
          <p:cNvSpPr/>
          <p:nvPr/>
        </p:nvSpPr>
        <p:spPr>
          <a:xfrm rot="20416819" flipH="1" flipV="1">
            <a:off x="2150493" y="3996618"/>
            <a:ext cx="1168208" cy="604315"/>
          </a:xfrm>
          <a:custGeom>
            <a:avLst/>
            <a:gdLst>
              <a:gd name="connsiteX0" fmla="*/ 0 w 2517169"/>
              <a:gd name="connsiteY0" fmla="*/ 1664413 h 1664413"/>
              <a:gd name="connsiteX1" fmla="*/ 462337 w 2517169"/>
              <a:gd name="connsiteY1" fmla="*/ 1407559 h 1664413"/>
              <a:gd name="connsiteX2" fmla="*/ 431515 w 2517169"/>
              <a:gd name="connsiteY2" fmla="*/ 832206 h 1664413"/>
              <a:gd name="connsiteX3" fmla="*/ 955497 w 2517169"/>
              <a:gd name="connsiteY3" fmla="*/ 1643865 h 1664413"/>
              <a:gd name="connsiteX4" fmla="*/ 698643 w 2517169"/>
              <a:gd name="connsiteY4" fmla="*/ 770561 h 1664413"/>
              <a:gd name="connsiteX5" fmla="*/ 1212351 w 2517169"/>
              <a:gd name="connsiteY5" fmla="*/ 1448656 h 1664413"/>
              <a:gd name="connsiteX6" fmla="*/ 976045 w 2517169"/>
              <a:gd name="connsiteY6" fmla="*/ 636997 h 1664413"/>
              <a:gd name="connsiteX7" fmla="*/ 1438382 w 2517169"/>
              <a:gd name="connsiteY7" fmla="*/ 1253447 h 1664413"/>
              <a:gd name="connsiteX8" fmla="*/ 1212351 w 2517169"/>
              <a:gd name="connsiteY8" fmla="*/ 462337 h 1664413"/>
              <a:gd name="connsiteX9" fmla="*/ 1695236 w 2517169"/>
              <a:gd name="connsiteY9" fmla="*/ 1171253 h 1664413"/>
              <a:gd name="connsiteX10" fmla="*/ 1417834 w 2517169"/>
              <a:gd name="connsiteY10" fmla="*/ 349321 h 1664413"/>
              <a:gd name="connsiteX11" fmla="*/ 1962364 w 2517169"/>
              <a:gd name="connsiteY11" fmla="*/ 1017141 h 1664413"/>
              <a:gd name="connsiteX12" fmla="*/ 1623317 w 2517169"/>
              <a:gd name="connsiteY12" fmla="*/ 133564 h 1664413"/>
              <a:gd name="connsiteX13" fmla="*/ 2208944 w 2517169"/>
              <a:gd name="connsiteY13" fmla="*/ 852755 h 1664413"/>
              <a:gd name="connsiteX14" fmla="*/ 2126751 w 2517169"/>
              <a:gd name="connsiteY14" fmla="*/ 318498 h 1664413"/>
              <a:gd name="connsiteX15" fmla="*/ 2517169 w 2517169"/>
              <a:gd name="connsiteY15" fmla="*/ 0 h 166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7169" h="1664413">
                <a:moveTo>
                  <a:pt x="0" y="1664413"/>
                </a:moveTo>
                <a:cubicBezTo>
                  <a:pt x="195209" y="1605336"/>
                  <a:pt x="390418" y="1546260"/>
                  <a:pt x="462337" y="1407559"/>
                </a:cubicBezTo>
                <a:cubicBezTo>
                  <a:pt x="534256" y="1268858"/>
                  <a:pt x="349322" y="792822"/>
                  <a:pt x="431515" y="832206"/>
                </a:cubicBezTo>
                <a:cubicBezTo>
                  <a:pt x="513708" y="871590"/>
                  <a:pt x="910976" y="1654139"/>
                  <a:pt x="955497" y="1643865"/>
                </a:cubicBezTo>
                <a:cubicBezTo>
                  <a:pt x="1000018" y="1633591"/>
                  <a:pt x="655834" y="803096"/>
                  <a:pt x="698643" y="770561"/>
                </a:cubicBezTo>
                <a:cubicBezTo>
                  <a:pt x="741452" y="738026"/>
                  <a:pt x="1166117" y="1470917"/>
                  <a:pt x="1212351" y="1448656"/>
                </a:cubicBezTo>
                <a:cubicBezTo>
                  <a:pt x="1258585" y="1426395"/>
                  <a:pt x="938373" y="669532"/>
                  <a:pt x="976045" y="636997"/>
                </a:cubicBezTo>
                <a:cubicBezTo>
                  <a:pt x="1013717" y="604462"/>
                  <a:pt x="1398998" y="1282557"/>
                  <a:pt x="1438382" y="1253447"/>
                </a:cubicBezTo>
                <a:cubicBezTo>
                  <a:pt x="1477766" y="1224337"/>
                  <a:pt x="1169542" y="476036"/>
                  <a:pt x="1212351" y="462337"/>
                </a:cubicBezTo>
                <a:cubicBezTo>
                  <a:pt x="1255160" y="448638"/>
                  <a:pt x="1660989" y="1190089"/>
                  <a:pt x="1695236" y="1171253"/>
                </a:cubicBezTo>
                <a:cubicBezTo>
                  <a:pt x="1729483" y="1152417"/>
                  <a:pt x="1373313" y="375006"/>
                  <a:pt x="1417834" y="349321"/>
                </a:cubicBezTo>
                <a:cubicBezTo>
                  <a:pt x="1462355" y="323636"/>
                  <a:pt x="1928117" y="1053100"/>
                  <a:pt x="1962364" y="1017141"/>
                </a:cubicBezTo>
                <a:cubicBezTo>
                  <a:pt x="1996611" y="981182"/>
                  <a:pt x="1582220" y="160962"/>
                  <a:pt x="1623317" y="133564"/>
                </a:cubicBezTo>
                <a:cubicBezTo>
                  <a:pt x="1664414" y="106166"/>
                  <a:pt x="2125038" y="821933"/>
                  <a:pt x="2208944" y="852755"/>
                </a:cubicBezTo>
                <a:cubicBezTo>
                  <a:pt x="2292850" y="883577"/>
                  <a:pt x="2075380" y="460624"/>
                  <a:pt x="2126751" y="318498"/>
                </a:cubicBezTo>
                <a:cubicBezTo>
                  <a:pt x="2178122" y="176372"/>
                  <a:pt x="2347645" y="88186"/>
                  <a:pt x="251716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олилиния 20"/>
          <p:cNvSpPr/>
          <p:nvPr/>
        </p:nvSpPr>
        <p:spPr>
          <a:xfrm rot="1183181" flipV="1">
            <a:off x="3189367" y="3996047"/>
            <a:ext cx="1168208" cy="604315"/>
          </a:xfrm>
          <a:custGeom>
            <a:avLst/>
            <a:gdLst>
              <a:gd name="connsiteX0" fmla="*/ 0 w 2517169"/>
              <a:gd name="connsiteY0" fmla="*/ 1664413 h 1664413"/>
              <a:gd name="connsiteX1" fmla="*/ 462337 w 2517169"/>
              <a:gd name="connsiteY1" fmla="*/ 1407559 h 1664413"/>
              <a:gd name="connsiteX2" fmla="*/ 431515 w 2517169"/>
              <a:gd name="connsiteY2" fmla="*/ 832206 h 1664413"/>
              <a:gd name="connsiteX3" fmla="*/ 955497 w 2517169"/>
              <a:gd name="connsiteY3" fmla="*/ 1643865 h 1664413"/>
              <a:gd name="connsiteX4" fmla="*/ 698643 w 2517169"/>
              <a:gd name="connsiteY4" fmla="*/ 770561 h 1664413"/>
              <a:gd name="connsiteX5" fmla="*/ 1212351 w 2517169"/>
              <a:gd name="connsiteY5" fmla="*/ 1448656 h 1664413"/>
              <a:gd name="connsiteX6" fmla="*/ 976045 w 2517169"/>
              <a:gd name="connsiteY6" fmla="*/ 636997 h 1664413"/>
              <a:gd name="connsiteX7" fmla="*/ 1438382 w 2517169"/>
              <a:gd name="connsiteY7" fmla="*/ 1253447 h 1664413"/>
              <a:gd name="connsiteX8" fmla="*/ 1212351 w 2517169"/>
              <a:gd name="connsiteY8" fmla="*/ 462337 h 1664413"/>
              <a:gd name="connsiteX9" fmla="*/ 1695236 w 2517169"/>
              <a:gd name="connsiteY9" fmla="*/ 1171253 h 1664413"/>
              <a:gd name="connsiteX10" fmla="*/ 1417834 w 2517169"/>
              <a:gd name="connsiteY10" fmla="*/ 349321 h 1664413"/>
              <a:gd name="connsiteX11" fmla="*/ 1962364 w 2517169"/>
              <a:gd name="connsiteY11" fmla="*/ 1017141 h 1664413"/>
              <a:gd name="connsiteX12" fmla="*/ 1623317 w 2517169"/>
              <a:gd name="connsiteY12" fmla="*/ 133564 h 1664413"/>
              <a:gd name="connsiteX13" fmla="*/ 2208944 w 2517169"/>
              <a:gd name="connsiteY13" fmla="*/ 852755 h 1664413"/>
              <a:gd name="connsiteX14" fmla="*/ 2126751 w 2517169"/>
              <a:gd name="connsiteY14" fmla="*/ 318498 h 1664413"/>
              <a:gd name="connsiteX15" fmla="*/ 2517169 w 2517169"/>
              <a:gd name="connsiteY15" fmla="*/ 0 h 166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7169" h="1664413">
                <a:moveTo>
                  <a:pt x="0" y="1664413"/>
                </a:moveTo>
                <a:cubicBezTo>
                  <a:pt x="195209" y="1605336"/>
                  <a:pt x="390418" y="1546260"/>
                  <a:pt x="462337" y="1407559"/>
                </a:cubicBezTo>
                <a:cubicBezTo>
                  <a:pt x="534256" y="1268858"/>
                  <a:pt x="349322" y="792822"/>
                  <a:pt x="431515" y="832206"/>
                </a:cubicBezTo>
                <a:cubicBezTo>
                  <a:pt x="513708" y="871590"/>
                  <a:pt x="910976" y="1654139"/>
                  <a:pt x="955497" y="1643865"/>
                </a:cubicBezTo>
                <a:cubicBezTo>
                  <a:pt x="1000018" y="1633591"/>
                  <a:pt x="655834" y="803096"/>
                  <a:pt x="698643" y="770561"/>
                </a:cubicBezTo>
                <a:cubicBezTo>
                  <a:pt x="741452" y="738026"/>
                  <a:pt x="1166117" y="1470917"/>
                  <a:pt x="1212351" y="1448656"/>
                </a:cubicBezTo>
                <a:cubicBezTo>
                  <a:pt x="1258585" y="1426395"/>
                  <a:pt x="938373" y="669532"/>
                  <a:pt x="976045" y="636997"/>
                </a:cubicBezTo>
                <a:cubicBezTo>
                  <a:pt x="1013717" y="604462"/>
                  <a:pt x="1398998" y="1282557"/>
                  <a:pt x="1438382" y="1253447"/>
                </a:cubicBezTo>
                <a:cubicBezTo>
                  <a:pt x="1477766" y="1224337"/>
                  <a:pt x="1169542" y="476036"/>
                  <a:pt x="1212351" y="462337"/>
                </a:cubicBezTo>
                <a:cubicBezTo>
                  <a:pt x="1255160" y="448638"/>
                  <a:pt x="1660989" y="1190089"/>
                  <a:pt x="1695236" y="1171253"/>
                </a:cubicBezTo>
                <a:cubicBezTo>
                  <a:pt x="1729483" y="1152417"/>
                  <a:pt x="1373313" y="375006"/>
                  <a:pt x="1417834" y="349321"/>
                </a:cubicBezTo>
                <a:cubicBezTo>
                  <a:pt x="1462355" y="323636"/>
                  <a:pt x="1928117" y="1053100"/>
                  <a:pt x="1962364" y="1017141"/>
                </a:cubicBezTo>
                <a:cubicBezTo>
                  <a:pt x="1996611" y="981182"/>
                  <a:pt x="1582220" y="160962"/>
                  <a:pt x="1623317" y="133564"/>
                </a:cubicBezTo>
                <a:cubicBezTo>
                  <a:pt x="1664414" y="106166"/>
                  <a:pt x="2125038" y="821933"/>
                  <a:pt x="2208944" y="852755"/>
                </a:cubicBezTo>
                <a:cubicBezTo>
                  <a:pt x="2292850" y="883577"/>
                  <a:pt x="2075380" y="460624"/>
                  <a:pt x="2126751" y="318498"/>
                </a:cubicBezTo>
                <a:cubicBezTo>
                  <a:pt x="2178122" y="176372"/>
                  <a:pt x="2347645" y="88186"/>
                  <a:pt x="251716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8187" y="3294351"/>
                <a:ext cx="3377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87" y="3294351"/>
                <a:ext cx="337721" cy="369332"/>
              </a:xfrm>
              <a:prstGeom prst="rect">
                <a:avLst/>
              </a:prstGeom>
              <a:blipFill>
                <a:blip r:embed="rId5"/>
                <a:stretch>
                  <a:fillRect l="-19643" r="-1964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1661506" y="2150496"/>
            <a:ext cx="3240000" cy="324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107997" y="5236162"/>
                <a:ext cx="6494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97" y="5236162"/>
                <a:ext cx="64947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737018" y="5236162"/>
                <a:ext cx="6138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018" y="5236162"/>
                <a:ext cx="61382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76908" y="4557585"/>
                <a:ext cx="5129443" cy="752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=1.2×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908" y="4557585"/>
                <a:ext cx="5129443" cy="7523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11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4151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Radiation energy density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09994" y="1997193"/>
            <a:ext cx="5820496" cy="3602150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1018029" y="5821590"/>
            <a:ext cx="513592" cy="964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960012" y="2940227"/>
            <a:ext cx="1620000" cy="162000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1140012" y="3120227"/>
            <a:ext cx="1260000" cy="1260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Дуга 48"/>
          <p:cNvSpPr/>
          <p:nvPr/>
        </p:nvSpPr>
        <p:spPr>
          <a:xfrm>
            <a:off x="150012" y="2130227"/>
            <a:ext cx="3240000" cy="3240000"/>
          </a:xfrm>
          <a:prstGeom prst="arc">
            <a:avLst>
              <a:gd name="adj1" fmla="val 14017622"/>
              <a:gd name="adj2" fmla="val 7560995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Дуга 49"/>
          <p:cNvSpPr/>
          <p:nvPr/>
        </p:nvSpPr>
        <p:spPr>
          <a:xfrm>
            <a:off x="-153440" y="1806227"/>
            <a:ext cx="3888000" cy="3888000"/>
          </a:xfrm>
          <a:prstGeom prst="arc">
            <a:avLst>
              <a:gd name="adj1" fmla="val 14439208"/>
              <a:gd name="adj2" fmla="val 7068536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797665" y="2692420"/>
            <a:ext cx="1159890" cy="10443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732535" y="369026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43670" y="2637035"/>
                <a:ext cx="31921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70" y="2637035"/>
                <a:ext cx="319219" cy="369332"/>
              </a:xfrm>
              <a:prstGeom prst="rect">
                <a:avLst/>
              </a:prstGeom>
              <a:blipFill>
                <a:blip r:embed="rId2"/>
                <a:stretch>
                  <a:fillRect l="-13208" r="-1320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100894" y="1992384"/>
                <a:ext cx="52687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𝑑𝑅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94" y="1992384"/>
                <a:ext cx="526870" cy="369332"/>
              </a:xfrm>
              <a:prstGeom prst="rect">
                <a:avLst/>
              </a:prstGeom>
              <a:blipFill>
                <a:blip r:embed="rId3"/>
                <a:stretch>
                  <a:fillRect l="-6977" r="-581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Кольцо 51"/>
          <p:cNvSpPr/>
          <p:nvPr/>
        </p:nvSpPr>
        <p:spPr>
          <a:xfrm>
            <a:off x="-143166" y="1826775"/>
            <a:ext cx="3852000" cy="3852000"/>
          </a:xfrm>
          <a:prstGeom prst="donut">
            <a:avLst>
              <a:gd name="adj" fmla="val 7159"/>
            </a:avLst>
          </a:prstGeom>
          <a:solidFill>
            <a:srgbClr val="2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3103" y="1441741"/>
            <a:ext cx="4886612" cy="460505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-202620" y="2054027"/>
            <a:ext cx="944739" cy="3347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3003168" y="2437851"/>
            <a:ext cx="216000" cy="216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409057" y="4993776"/>
                <a:ext cx="193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57" y="4993776"/>
                <a:ext cx="1938159" cy="369332"/>
              </a:xfrm>
              <a:prstGeom prst="rect">
                <a:avLst/>
              </a:prstGeom>
              <a:blipFill>
                <a:blip r:embed="rId4"/>
                <a:stretch>
                  <a:fillRect l="-3459" r="-314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338780" y="2191798"/>
                <a:ext cx="968983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80" y="2191798"/>
                <a:ext cx="968983" cy="582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51402" y="2895821"/>
                <a:ext cx="1943737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𝐿𝑑𝑡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SG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402" y="2895821"/>
                <a:ext cx="1943737" cy="582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25081" y="4376788"/>
                <a:ext cx="5270354" cy="752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SG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SG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SG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d>
                            <m:dPr>
                              <m:ctrlPr>
                                <a:rPr lang="en-SG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SG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81" y="4376788"/>
                <a:ext cx="5270354" cy="7523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98664" y="3504293"/>
                <a:ext cx="3049211" cy="752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=1.2×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664" y="3504293"/>
                <a:ext cx="3049211" cy="7523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580012" y="4054048"/>
                <a:ext cx="3377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012" y="4054048"/>
                <a:ext cx="337721" cy="369332"/>
              </a:xfrm>
              <a:prstGeom prst="rect">
                <a:avLst/>
              </a:prstGeom>
              <a:blipFill>
                <a:blip r:embed="rId9"/>
                <a:stretch>
                  <a:fillRect l="-19643" r="-1964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4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>
            <a:stCxn id="14" idx="6"/>
          </p:cNvCxnSpPr>
          <p:nvPr/>
        </p:nvCxnSpPr>
        <p:spPr>
          <a:xfrm>
            <a:off x="3656404" y="3849034"/>
            <a:ext cx="14601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12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3098" y="1546507"/>
            <a:ext cx="4886612" cy="460505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3912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Magnetic field strength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22910" y="2191030"/>
            <a:ext cx="5776468" cy="3529787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24120" y="2603367"/>
                <a:ext cx="974049" cy="669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SG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SG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120" y="2603367"/>
                <a:ext cx="974049" cy="6697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96036" y="3524235"/>
                <a:ext cx="3830216" cy="752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=8.02 </m:t>
                      </m:r>
                      <m:f>
                        <m:fPr>
                          <m:ctrlPr>
                            <a:rPr lang="en-SG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SG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SG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SG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SG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036" y="3524235"/>
                <a:ext cx="3830216" cy="752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>
            <a:stCxn id="14" idx="0"/>
          </p:cNvCxnSpPr>
          <p:nvPr/>
        </p:nvCxnSpPr>
        <p:spPr>
          <a:xfrm flipV="1">
            <a:off x="3026404" y="1758928"/>
            <a:ext cx="0" cy="14601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4"/>
          </p:cNvCxnSpPr>
          <p:nvPr/>
        </p:nvCxnSpPr>
        <p:spPr>
          <a:xfrm>
            <a:off x="3026404" y="4479034"/>
            <a:ext cx="0" cy="1449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936298" y="3849034"/>
            <a:ext cx="14601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7"/>
          </p:cNvCxnSpPr>
          <p:nvPr/>
        </p:nvCxnSpPr>
        <p:spPr>
          <a:xfrm flipV="1">
            <a:off x="3471881" y="2399080"/>
            <a:ext cx="1071048" cy="1004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5"/>
          </p:cNvCxnSpPr>
          <p:nvPr/>
        </p:nvCxnSpPr>
        <p:spPr>
          <a:xfrm>
            <a:off x="3471881" y="4294511"/>
            <a:ext cx="1071048" cy="10896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3"/>
          </p:cNvCxnSpPr>
          <p:nvPr/>
        </p:nvCxnSpPr>
        <p:spPr>
          <a:xfrm flipH="1">
            <a:off x="1554982" y="4294511"/>
            <a:ext cx="1025945" cy="10896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4" idx="1"/>
          </p:cNvCxnSpPr>
          <p:nvPr/>
        </p:nvCxnSpPr>
        <p:spPr>
          <a:xfrm flipH="1" flipV="1">
            <a:off x="1554982" y="2399080"/>
            <a:ext cx="1025945" cy="1004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396404" y="3219034"/>
            <a:ext cx="1260000" cy="1260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18031" y="3146961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31" y="3146961"/>
                <a:ext cx="279179" cy="369332"/>
              </a:xfrm>
              <a:prstGeom prst="rect">
                <a:avLst/>
              </a:prstGeom>
              <a:blipFill>
                <a:blip r:embed="rId4"/>
                <a:stretch>
                  <a:fillRect l="-26087" r="-2173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45011" y="4527626"/>
                <a:ext cx="3042500" cy="756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2.83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𝑇𝑚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SG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SG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SG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sSup>
                        <m:sSup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11" y="4527626"/>
                <a:ext cx="3042500" cy="756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6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13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200" y="1400623"/>
            <a:ext cx="4886612" cy="460505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6668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Electron acceleration by centrifugal force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355248" y="1329620"/>
            <a:ext cx="483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/>
              <a:t>Newton’s second law for an electron</a:t>
            </a:r>
            <a:endParaRPr lang="en-US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9763" y="1836250"/>
            <a:ext cx="5421075" cy="4169428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60" y="1836250"/>
            <a:ext cx="4343400" cy="3733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504797" y="2101899"/>
                <a:ext cx="113877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797" y="2101899"/>
                <a:ext cx="1138773" cy="402931"/>
              </a:xfrm>
              <a:prstGeom prst="rect">
                <a:avLst/>
              </a:prstGeom>
              <a:blipFill>
                <a:blip r:embed="rId3"/>
                <a:stretch>
                  <a:fillRect t="-12121" r="-2246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057128" y="1994241"/>
                <a:ext cx="1129732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128" y="1994241"/>
                <a:ext cx="1129732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9600419" y="1994241"/>
                <a:ext cx="127669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419" y="1994241"/>
                <a:ext cx="1276695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960149" y="2872354"/>
                <a:ext cx="1800301" cy="42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149" y="2872354"/>
                <a:ext cx="1800301" cy="428194"/>
              </a:xfrm>
              <a:prstGeom prst="rect">
                <a:avLst/>
              </a:prstGeom>
              <a:blipFill>
                <a:blip r:embed="rId6"/>
                <a:stretch>
                  <a:fillRect t="-8571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887439" y="3400393"/>
                <a:ext cx="3730187" cy="1211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den>
                                  </m:f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439" y="3400393"/>
                <a:ext cx="3730187" cy="1211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3380198" y="4448710"/>
            <a:ext cx="510679" cy="390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Дуга 23"/>
          <p:cNvSpPr/>
          <p:nvPr/>
        </p:nvSpPr>
        <p:spPr>
          <a:xfrm>
            <a:off x="2540221" y="4356243"/>
            <a:ext cx="770562" cy="482885"/>
          </a:xfrm>
          <a:prstGeom prst="arc">
            <a:avLst>
              <a:gd name="adj1" fmla="val 16200000"/>
              <a:gd name="adj2" fmla="val 2071816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48212" y="3982393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12" y="3982393"/>
                <a:ext cx="262571" cy="369332"/>
              </a:xfrm>
              <a:prstGeom prst="rect">
                <a:avLst/>
              </a:prstGeom>
              <a:blipFill>
                <a:blip r:embed="rId8"/>
                <a:stretch>
                  <a:fillRect l="-13953" r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284729" y="5078970"/>
                <a:ext cx="2935611" cy="729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29" y="5078970"/>
                <a:ext cx="2935611" cy="7298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51087" y="4713248"/>
                <a:ext cx="1202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func>
                        <m:funcPr>
                          <m:ctrlP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087" y="4713248"/>
                <a:ext cx="1202893" cy="276999"/>
              </a:xfrm>
              <a:prstGeom prst="rect">
                <a:avLst/>
              </a:prstGeom>
              <a:blipFill>
                <a:blip r:embed="rId10"/>
                <a:stretch>
                  <a:fillRect l="-4061" r="-203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9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14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9232" y="386689"/>
            <a:ext cx="6668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Electron acceleration by centrifugal force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11" y="1446212"/>
            <a:ext cx="5124450" cy="470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743" y="1446212"/>
            <a:ext cx="5552121" cy="470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82966" y="5193586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66" y="5193586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3409" y="1637016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09" y="1637016"/>
                <a:ext cx="2882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66458" y="5596761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458" y="5596761"/>
                <a:ext cx="28828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43711" y="5437195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711" y="5437195"/>
                <a:ext cx="28828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15913" y="1852459"/>
                <a:ext cx="261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913" y="1852459"/>
                <a:ext cx="26103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6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15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200" y="1400623"/>
            <a:ext cx="4886612" cy="460505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4175" y="1630767"/>
            <a:ext cx="5421075" cy="4169428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60" y="1836250"/>
            <a:ext cx="4343400" cy="37338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380198" y="4448710"/>
            <a:ext cx="510679" cy="390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Дуга 23"/>
          <p:cNvSpPr/>
          <p:nvPr/>
        </p:nvSpPr>
        <p:spPr>
          <a:xfrm>
            <a:off x="2540221" y="4356243"/>
            <a:ext cx="770562" cy="482885"/>
          </a:xfrm>
          <a:prstGeom prst="arc">
            <a:avLst>
              <a:gd name="adj1" fmla="val 16200000"/>
              <a:gd name="adj2" fmla="val 2071816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48212" y="3982393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12" y="3982393"/>
                <a:ext cx="262571" cy="369332"/>
              </a:xfrm>
              <a:prstGeom prst="rect">
                <a:avLst/>
              </a:prstGeom>
              <a:blipFill>
                <a:blip r:embed="rId3"/>
                <a:stretch>
                  <a:fillRect l="-13953" r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255250" y="1877719"/>
                <a:ext cx="2935611" cy="729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250" y="1877719"/>
                <a:ext cx="2935611" cy="729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255250" y="2744832"/>
            <a:ext cx="321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Machabeli</a:t>
            </a:r>
            <a:r>
              <a:rPr lang="en-GB" dirty="0" smtClean="0"/>
              <a:t> &amp; </a:t>
            </a:r>
            <a:r>
              <a:rPr lang="en-GB" dirty="0" err="1" smtClean="0"/>
              <a:t>Rogava</a:t>
            </a:r>
            <a:r>
              <a:rPr lang="en-GB" dirty="0" smtClean="0"/>
              <a:t> 1994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79295" y="3202155"/>
                <a:ext cx="2185855" cy="923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</m:ra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𝛺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295" y="3202155"/>
                <a:ext cx="2185855" cy="9236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615270" y="4260670"/>
                <a:ext cx="2313903" cy="1110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1−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𝛺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70" y="4260670"/>
                <a:ext cx="2313903" cy="1110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19232" y="386689"/>
            <a:ext cx="6668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Electron acceleration by centrifugal force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</p:spTree>
    <p:extLst>
      <p:ext uri="{BB962C8B-B14F-4D97-AF65-F5344CB8AC3E}">
        <p14:creationId xmlns:p14="http://schemas.microsoft.com/office/powerpoint/2010/main" val="37368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16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4632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Inverse Compton scattering</a:t>
            </a:r>
            <a:endParaRPr lang="en-US" sz="3000" u="sng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9277" y="1421171"/>
            <a:ext cx="4886612" cy="460505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919400" y="567719"/>
            <a:ext cx="678782" cy="2535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79524" y="386689"/>
            <a:ext cx="4156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Thomson vs Klein </a:t>
            </a:r>
            <a:r>
              <a:rPr lang="en-SG" sz="3000" u="sng" dirty="0" err="1" smtClean="0"/>
              <a:t>Nishina</a:t>
            </a:r>
            <a:endParaRPr lang="en-US" sz="30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001" b="5525"/>
          <a:stretch/>
        </p:blipFill>
        <p:spPr>
          <a:xfrm>
            <a:off x="2023856" y="1698952"/>
            <a:ext cx="2634035" cy="1962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6465" b="3505"/>
          <a:stretch/>
        </p:blipFill>
        <p:spPr>
          <a:xfrm>
            <a:off x="2023855" y="3661316"/>
            <a:ext cx="2634035" cy="2054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6104175" y="1638984"/>
                <a:ext cx="5421075" cy="4169428"/>
              </a:xfrm>
              <a:prstGeom prst="roundRect">
                <a:avLst/>
              </a:prstGeom>
              <a:noFill/>
              <a:ln w="76200">
                <a:solidFill>
                  <a:srgbClr val="8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A1A9B75-AC05-48FC-A7DA-0E192FFC2842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Скругленный 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175" y="1638984"/>
                <a:ext cx="5421075" cy="41694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8E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8582" y="2101978"/>
                <a:ext cx="15678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582" y="2101978"/>
                <a:ext cx="1567865" cy="307777"/>
              </a:xfrm>
              <a:prstGeom prst="rect">
                <a:avLst/>
              </a:prstGeom>
              <a:blipFill>
                <a:blip r:embed="rId5"/>
                <a:stretch>
                  <a:fillRect l="-3502" t="-4000" r="-272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76254" y="2603024"/>
                <a:ext cx="1712520" cy="861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254" y="2603024"/>
                <a:ext cx="1712520" cy="8613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28273" y="4451330"/>
                <a:ext cx="4124655" cy="861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=4.37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273" y="4451330"/>
                <a:ext cx="4124655" cy="8613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34053" y="3807606"/>
                <a:ext cx="1396921" cy="5783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053" y="3807606"/>
                <a:ext cx="1396921" cy="578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6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17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4632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Inverse Compton scattering</a:t>
            </a:r>
            <a:endParaRPr lang="en-US" sz="3000" u="sng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9277" y="1421171"/>
            <a:ext cx="4886612" cy="460505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919400" y="567719"/>
            <a:ext cx="678782" cy="2535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79524" y="386689"/>
            <a:ext cx="4156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Thomson vs Klein </a:t>
            </a:r>
            <a:r>
              <a:rPr lang="en-SG" sz="3000" u="sng" dirty="0" err="1" smtClean="0"/>
              <a:t>Nishina</a:t>
            </a:r>
            <a:endParaRPr lang="en-US" sz="30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001" b="5525"/>
          <a:stretch/>
        </p:blipFill>
        <p:spPr>
          <a:xfrm>
            <a:off x="2023856" y="1698952"/>
            <a:ext cx="2634035" cy="1962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6465" b="3505"/>
          <a:stretch/>
        </p:blipFill>
        <p:spPr>
          <a:xfrm>
            <a:off x="2023855" y="3661316"/>
            <a:ext cx="2634035" cy="2054832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6104175" y="1638984"/>
            <a:ext cx="5421075" cy="4169428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04994" y="2030809"/>
                <a:ext cx="1219436" cy="586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994" y="2030809"/>
                <a:ext cx="1219436" cy="586892"/>
              </a:xfrm>
              <a:prstGeom prst="rect">
                <a:avLst/>
              </a:prstGeom>
              <a:blipFill>
                <a:blip r:embed="rId4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75302" y="4299331"/>
                <a:ext cx="3878818" cy="867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sub>
                          </m:sSub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=1.80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02" y="4299331"/>
                <a:ext cx="3878818" cy="867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739752" y="2938781"/>
                <a:ext cx="4149919" cy="953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=4.55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752" y="2938781"/>
                <a:ext cx="4149919" cy="9537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2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18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4632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Inverse Compton scattering</a:t>
            </a:r>
            <a:endParaRPr lang="en-US" sz="3000" u="sng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7183" y="1427121"/>
            <a:ext cx="4886612" cy="460505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919400" y="567719"/>
            <a:ext cx="678782" cy="2535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79524" y="386689"/>
            <a:ext cx="4156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Thomson vs Klein </a:t>
            </a:r>
            <a:r>
              <a:rPr lang="en-SG" sz="3000" u="sng" dirty="0" err="1" smtClean="0"/>
              <a:t>Nishina</a:t>
            </a:r>
            <a:endParaRPr lang="en-US" sz="30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001" b="5525"/>
          <a:stretch/>
        </p:blipFill>
        <p:spPr>
          <a:xfrm>
            <a:off x="1281762" y="1704902"/>
            <a:ext cx="2634035" cy="1962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6465" b="3505"/>
          <a:stretch/>
        </p:blipFill>
        <p:spPr>
          <a:xfrm>
            <a:off x="1281761" y="3667266"/>
            <a:ext cx="2634035" cy="2054832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5362081" y="1644934"/>
            <a:ext cx="6668957" cy="4169428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33209" y="1819052"/>
                <a:ext cx="3878818" cy="867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sub>
                          </m:sSub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=1.80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000"/>
                                        <m:t>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209" y="1819052"/>
                <a:ext cx="3878818" cy="8670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92752" y="4527904"/>
                <a:ext cx="8547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752" y="4527904"/>
                <a:ext cx="854721" cy="307777"/>
              </a:xfrm>
              <a:prstGeom prst="rect">
                <a:avLst/>
              </a:prstGeom>
              <a:blipFill>
                <a:blip r:embed="rId5"/>
                <a:stretch>
                  <a:fillRect l="-6429" r="-714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46096" y="3178417"/>
                <a:ext cx="8547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096" y="3178417"/>
                <a:ext cx="854721" cy="307777"/>
              </a:xfrm>
              <a:prstGeom prst="rect">
                <a:avLst/>
              </a:prstGeom>
              <a:blipFill>
                <a:blip r:embed="rId6"/>
                <a:stretch>
                  <a:fillRect l="-6383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71331" y="3692960"/>
                <a:ext cx="1004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𝑇h𝑜𝑚𝑠𝑜𝑛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31" y="3692960"/>
                <a:ext cx="1004249" cy="276999"/>
              </a:xfrm>
              <a:prstGeom prst="rect">
                <a:avLst/>
              </a:prstGeom>
              <a:blipFill>
                <a:blip r:embed="rId7"/>
                <a:stretch>
                  <a:fillRect l="-5455" r="-545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79524" y="5043814"/>
                <a:ext cx="14811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𝐾𝑙𝑒𝑖𝑛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𝑁𝑖𝑠h𝑖𝑛𝑎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524" y="5043814"/>
                <a:ext cx="1481175" cy="276999"/>
              </a:xfrm>
              <a:prstGeom prst="rect">
                <a:avLst/>
              </a:prstGeom>
              <a:blipFill>
                <a:blip r:embed="rId8"/>
                <a:stretch>
                  <a:fillRect l="-3704" r="-370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752545" y="3174458"/>
                <a:ext cx="2167645" cy="791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𝑝h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545" y="3174458"/>
                <a:ext cx="2167645" cy="7914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 flipV="1">
            <a:off x="7012675" y="3530847"/>
            <a:ext cx="1426644" cy="0"/>
          </a:xfrm>
          <a:prstGeom prst="straightConnector1">
            <a:avLst/>
          </a:prstGeom>
          <a:ln w="38100">
            <a:solidFill>
              <a:srgbClr val="8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725212" y="4421898"/>
                <a:ext cx="4222310" cy="601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𝐾𝑁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𝑐𝑘𝑇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−1.981</m:t>
                          </m:r>
                        </m:e>
                      </m:d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212" y="4421898"/>
                <a:ext cx="4222310" cy="601831"/>
              </a:xfrm>
              <a:prstGeom prst="rect">
                <a:avLst/>
              </a:prstGeom>
              <a:blipFill>
                <a:blip r:embed="rId10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7012675" y="4737271"/>
            <a:ext cx="631428" cy="1"/>
          </a:xfrm>
          <a:prstGeom prst="straightConnector1">
            <a:avLst/>
          </a:prstGeom>
          <a:ln w="38100">
            <a:solidFill>
              <a:srgbClr val="8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1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19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4726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err="1" smtClean="0"/>
              <a:t>Larmor</a:t>
            </a:r>
            <a:r>
              <a:rPr lang="en-GB" sz="3000" u="sng" dirty="0" smtClean="0"/>
              <a:t> (curvature) radiation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09112" y="2075601"/>
            <a:ext cx="5527352" cy="3412996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64164" y="2879972"/>
            <a:ext cx="1046192" cy="100383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7562" t="6722" r="4113" b="7720"/>
          <a:stretch/>
        </p:blipFill>
        <p:spPr>
          <a:xfrm>
            <a:off x="1002957" y="1420102"/>
            <a:ext cx="4395730" cy="4241494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2980084" y="3333026"/>
            <a:ext cx="432000" cy="432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вал 23"/>
          <p:cNvSpPr/>
          <p:nvPr/>
        </p:nvSpPr>
        <p:spPr>
          <a:xfrm>
            <a:off x="1099353" y="1513065"/>
            <a:ext cx="4176000" cy="4068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279619" y="5275646"/>
            <a:ext cx="360000" cy="360000"/>
          </a:xfrm>
          <a:prstGeom prst="ellipse">
            <a:avLst/>
          </a:prstGeom>
          <a:solidFill>
            <a:srgbClr val="2CFCF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440811" y="5312613"/>
            <a:ext cx="360000" cy="360000"/>
          </a:xfrm>
          <a:prstGeom prst="ellipse">
            <a:avLst/>
          </a:prstGeom>
          <a:solidFill>
            <a:srgbClr val="2CFCF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694258" y="5360753"/>
            <a:ext cx="360000" cy="360000"/>
          </a:xfrm>
          <a:prstGeom prst="ellipse">
            <a:avLst/>
          </a:prstGeom>
          <a:solidFill>
            <a:srgbClr val="2CFCF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922898" y="5371614"/>
            <a:ext cx="360000" cy="360000"/>
          </a:xfrm>
          <a:prstGeom prst="ellipse">
            <a:avLst/>
          </a:prstGeom>
          <a:solidFill>
            <a:srgbClr val="2CFCF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187353" y="5351519"/>
            <a:ext cx="360000" cy="360000"/>
          </a:xfrm>
          <a:prstGeom prst="ellipse">
            <a:avLst/>
          </a:prstGeom>
          <a:solidFill>
            <a:srgbClr val="2CFCF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451808" y="5308589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3811808" y="5091095"/>
            <a:ext cx="1065082" cy="38623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23037" y="5154095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37" y="5154095"/>
                <a:ext cx="244682" cy="369332"/>
              </a:xfrm>
              <a:prstGeom prst="rect">
                <a:avLst/>
              </a:prstGeom>
              <a:blipFill>
                <a:blip r:embed="rId3"/>
                <a:stretch>
                  <a:fillRect l="-22500" t="-36066" r="-100000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олилиния 39"/>
          <p:cNvSpPr/>
          <p:nvPr/>
        </p:nvSpPr>
        <p:spPr>
          <a:xfrm rot="19661018">
            <a:off x="3612612" y="4769431"/>
            <a:ext cx="1413187" cy="228004"/>
          </a:xfrm>
          <a:custGeom>
            <a:avLst/>
            <a:gdLst>
              <a:gd name="connsiteX0" fmla="*/ 0 w 2027104"/>
              <a:gd name="connsiteY0" fmla="*/ 718406 h 1290212"/>
              <a:gd name="connsiteX1" fmla="*/ 319489 w 2027104"/>
              <a:gd name="connsiteY1" fmla="*/ 13327 h 1290212"/>
              <a:gd name="connsiteX2" fmla="*/ 760164 w 2027104"/>
              <a:gd name="connsiteY2" fmla="*/ 1269250 h 1290212"/>
              <a:gd name="connsiteX3" fmla="*/ 1090670 w 2027104"/>
              <a:gd name="connsiteY3" fmla="*/ 68411 h 1290212"/>
              <a:gd name="connsiteX4" fmla="*/ 1487277 w 2027104"/>
              <a:gd name="connsiteY4" fmla="*/ 1280267 h 1290212"/>
              <a:gd name="connsiteX5" fmla="*/ 1762699 w 2027104"/>
              <a:gd name="connsiteY5" fmla="*/ 641288 h 1290212"/>
              <a:gd name="connsiteX6" fmla="*/ 2027104 w 2027104"/>
              <a:gd name="connsiteY6" fmla="*/ 597221 h 129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104" h="1290212">
                <a:moveTo>
                  <a:pt x="0" y="718406"/>
                </a:moveTo>
                <a:cubicBezTo>
                  <a:pt x="96397" y="319963"/>
                  <a:pt x="192795" y="-78480"/>
                  <a:pt x="319489" y="13327"/>
                </a:cubicBezTo>
                <a:cubicBezTo>
                  <a:pt x="446183" y="105134"/>
                  <a:pt x="631634" y="1260069"/>
                  <a:pt x="760164" y="1269250"/>
                </a:cubicBezTo>
                <a:cubicBezTo>
                  <a:pt x="888694" y="1278431"/>
                  <a:pt x="969485" y="66575"/>
                  <a:pt x="1090670" y="68411"/>
                </a:cubicBezTo>
                <a:cubicBezTo>
                  <a:pt x="1211855" y="70247"/>
                  <a:pt x="1375272" y="1184788"/>
                  <a:pt x="1487277" y="1280267"/>
                </a:cubicBezTo>
                <a:cubicBezTo>
                  <a:pt x="1599282" y="1375747"/>
                  <a:pt x="1672728" y="755129"/>
                  <a:pt x="1762699" y="641288"/>
                </a:cubicBezTo>
                <a:cubicBezTo>
                  <a:pt x="1852670" y="527447"/>
                  <a:pt x="1939887" y="562334"/>
                  <a:pt x="2027104" y="59722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олилиния 40"/>
          <p:cNvSpPr/>
          <p:nvPr/>
        </p:nvSpPr>
        <p:spPr>
          <a:xfrm rot="21447984">
            <a:off x="3894644" y="5500085"/>
            <a:ext cx="1413187" cy="228004"/>
          </a:xfrm>
          <a:custGeom>
            <a:avLst/>
            <a:gdLst>
              <a:gd name="connsiteX0" fmla="*/ 0 w 2027104"/>
              <a:gd name="connsiteY0" fmla="*/ 718406 h 1290212"/>
              <a:gd name="connsiteX1" fmla="*/ 319489 w 2027104"/>
              <a:gd name="connsiteY1" fmla="*/ 13327 h 1290212"/>
              <a:gd name="connsiteX2" fmla="*/ 760164 w 2027104"/>
              <a:gd name="connsiteY2" fmla="*/ 1269250 h 1290212"/>
              <a:gd name="connsiteX3" fmla="*/ 1090670 w 2027104"/>
              <a:gd name="connsiteY3" fmla="*/ 68411 h 1290212"/>
              <a:gd name="connsiteX4" fmla="*/ 1487277 w 2027104"/>
              <a:gd name="connsiteY4" fmla="*/ 1280267 h 1290212"/>
              <a:gd name="connsiteX5" fmla="*/ 1762699 w 2027104"/>
              <a:gd name="connsiteY5" fmla="*/ 641288 h 1290212"/>
              <a:gd name="connsiteX6" fmla="*/ 2027104 w 2027104"/>
              <a:gd name="connsiteY6" fmla="*/ 597221 h 129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104" h="1290212">
                <a:moveTo>
                  <a:pt x="0" y="718406"/>
                </a:moveTo>
                <a:cubicBezTo>
                  <a:pt x="96397" y="319963"/>
                  <a:pt x="192795" y="-78480"/>
                  <a:pt x="319489" y="13327"/>
                </a:cubicBezTo>
                <a:cubicBezTo>
                  <a:pt x="446183" y="105134"/>
                  <a:pt x="631634" y="1260069"/>
                  <a:pt x="760164" y="1269250"/>
                </a:cubicBezTo>
                <a:cubicBezTo>
                  <a:pt x="888694" y="1278431"/>
                  <a:pt x="969485" y="66575"/>
                  <a:pt x="1090670" y="68411"/>
                </a:cubicBezTo>
                <a:cubicBezTo>
                  <a:pt x="1211855" y="70247"/>
                  <a:pt x="1375272" y="1184788"/>
                  <a:pt x="1487277" y="1280267"/>
                </a:cubicBezTo>
                <a:cubicBezTo>
                  <a:pt x="1599282" y="1375747"/>
                  <a:pt x="1672728" y="755129"/>
                  <a:pt x="1762699" y="641288"/>
                </a:cubicBezTo>
                <a:cubicBezTo>
                  <a:pt x="1852670" y="527447"/>
                  <a:pt x="1939887" y="562334"/>
                  <a:pt x="2027104" y="59722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6807" y="1250867"/>
            <a:ext cx="4886612" cy="4989903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31808" y="4551545"/>
                <a:ext cx="3688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08" y="4551545"/>
                <a:ext cx="368819" cy="369332"/>
              </a:xfrm>
              <a:prstGeom prst="rect">
                <a:avLst/>
              </a:prstGeom>
              <a:blipFill>
                <a:blip r:embed="rId4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90546" y="2591926"/>
                <a:ext cx="2564484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546" y="2591926"/>
                <a:ext cx="2564484" cy="741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63498" y="4055615"/>
                <a:ext cx="4208973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𝐾𝑁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98" y="4055615"/>
                <a:ext cx="4208973" cy="74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4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9043338" y="1332045"/>
            <a:ext cx="174661" cy="4819517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6226857" y="2723462"/>
            <a:ext cx="5807625" cy="19312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19232" y="386689"/>
            <a:ext cx="351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smtClean="0"/>
              <a:t>Presentation Outline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  <p:sp>
        <p:nvSpPr>
          <p:cNvPr id="3" name="Овал 2"/>
          <p:cNvSpPr/>
          <p:nvPr/>
        </p:nvSpPr>
        <p:spPr>
          <a:xfrm>
            <a:off x="419232" y="1332045"/>
            <a:ext cx="5807625" cy="19312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2078" y="20301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492332" y="1707799"/>
            <a:ext cx="408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/>
              <a:t>   </a:t>
            </a:r>
            <a:r>
              <a:rPr lang="en-GB" sz="2400" b="1" dirty="0" smtClean="0"/>
              <a:t>Phenomenon Overview</a:t>
            </a:r>
            <a:endParaRPr lang="ka-GE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ylfaen" panose="010A0502050306030303" pitchFamily="18" charset="0"/>
              </a:rPr>
              <a:t>The electron acceleration mechanism</a:t>
            </a:r>
            <a:endParaRPr lang="ka-GE" dirty="0" smtClean="0"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ylfaen" panose="010A0502050306030303" pitchFamily="18" charset="0"/>
              </a:rPr>
              <a:t>Energy limiting factors</a:t>
            </a:r>
            <a:endParaRPr lang="en-US" dirty="0" smtClean="0">
              <a:latin typeface="Sylfaen" panose="010A050205030603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1442" y="34274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dirty="0"/>
              <a:t>2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171919" y="3319754"/>
            <a:ext cx="4382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/>
              <a:t>  </a:t>
            </a:r>
            <a:r>
              <a:rPr lang="en-GB" sz="2400" b="1" dirty="0" smtClean="0"/>
              <a:t>Estimation of </a:t>
            </a:r>
            <a:r>
              <a:rPr lang="en-GB" sz="2400" b="1" dirty="0"/>
              <a:t>M</a:t>
            </a:r>
            <a:r>
              <a:rPr lang="en-GB" sz="2400" b="1" dirty="0" smtClean="0"/>
              <a:t>aximal Energy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Theoretical estimation through limitations</a:t>
            </a:r>
            <a:endParaRPr lang="en-US" dirty="0" smtClean="0"/>
          </a:p>
        </p:txBody>
      </p:sp>
      <p:sp>
        <p:nvSpPr>
          <p:cNvPr id="39" name="Овал 38"/>
          <p:cNvSpPr/>
          <p:nvPr/>
        </p:nvSpPr>
        <p:spPr>
          <a:xfrm>
            <a:off x="419232" y="4220313"/>
            <a:ext cx="5807625" cy="19312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819527" y="4816605"/>
            <a:ext cx="3387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/>
              <a:t>   </a:t>
            </a:r>
            <a:r>
              <a:rPr lang="en-GB" sz="2400" b="1" dirty="0" smtClean="0"/>
              <a:t>Analysis</a:t>
            </a:r>
            <a:endParaRPr lang="ka-G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Summarizing the results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824637" y="492432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</a:t>
            </a:r>
            <a:endParaRPr lang="en-US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713" y="3263294"/>
            <a:ext cx="174661" cy="957019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8949830" y="1317793"/>
            <a:ext cx="361676" cy="33750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949830" y="5838973"/>
            <a:ext cx="361676" cy="33750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20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5384" y="1410897"/>
            <a:ext cx="4886612" cy="460505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9232" y="386689"/>
            <a:ext cx="61846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000" u="sng" dirty="0" smtClean="0"/>
              <a:t>Electron motion with dissipative force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398537" y="1339126"/>
            <a:ext cx="483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/>
              <a:t>Newton’s second law for an electron</a:t>
            </a:r>
            <a:endParaRPr lang="en-US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4175" y="1846524"/>
            <a:ext cx="5421075" cy="4169428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337997" y="2114826"/>
                <a:ext cx="113877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997" y="2114826"/>
                <a:ext cx="1138773" cy="402931"/>
              </a:xfrm>
              <a:prstGeom prst="rect">
                <a:avLst/>
              </a:prstGeom>
              <a:blipFill>
                <a:blip r:embed="rId2"/>
                <a:stretch>
                  <a:fillRect t="-12121" r="-2192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777209" y="2028950"/>
                <a:ext cx="1617046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2028950"/>
                <a:ext cx="1617046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3307382" y="4458984"/>
            <a:ext cx="510679" cy="390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357060" y="3531189"/>
                <a:ext cx="4840299" cy="909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060" y="3531189"/>
                <a:ext cx="4840299" cy="909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06" y="2082990"/>
            <a:ext cx="4557942" cy="326086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562721" y="2969231"/>
            <a:ext cx="309477" cy="9620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71285" y="3557334"/>
                <a:ext cx="26853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285" y="3557334"/>
                <a:ext cx="268535" cy="414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951470" y="2789410"/>
                <a:ext cx="1651478" cy="638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70" y="2789410"/>
                <a:ext cx="1651478" cy="6389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00013" y="4495718"/>
                <a:ext cx="767711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13" y="4495718"/>
                <a:ext cx="767711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527510" y="4588565"/>
                <a:ext cx="728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510" y="4588565"/>
                <a:ext cx="728726" cy="276999"/>
              </a:xfrm>
              <a:prstGeom prst="rect">
                <a:avLst/>
              </a:prstGeom>
              <a:blipFill>
                <a:blip r:embed="rId9"/>
                <a:stretch>
                  <a:fillRect l="-4202" r="-672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24920" y="5098337"/>
                <a:ext cx="4579587" cy="648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920" y="5098337"/>
                <a:ext cx="4579587" cy="648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553715" y="4443584"/>
                <a:ext cx="96141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715" y="4443584"/>
                <a:ext cx="961417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21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236194"/>
            <a:ext cx="628650" cy="334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633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9232" y="386689"/>
                <a:ext cx="332834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u="sng" dirty="0" smtClean="0"/>
                  <a:t>Possible values of </a:t>
                </a:r>
                <a14:m>
                  <m:oMath xmlns:m="http://schemas.openxmlformats.org/officeDocument/2006/math">
                    <m:r>
                      <a:rPr lang="en-GB" sz="3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000" u="sng" dirty="0" smtClean="0"/>
                  <a:t>:</a:t>
                </a:r>
                <a:endParaRPr lang="en-US" sz="3000" u="sng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2" y="386689"/>
                <a:ext cx="3328347" cy="553998"/>
              </a:xfrm>
              <a:prstGeom prst="rect">
                <a:avLst/>
              </a:prstGeom>
              <a:blipFill>
                <a:blip r:embed="rId2"/>
                <a:stretch>
                  <a:fillRect l="-4396" t="-13187" r="-329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497924" y="1066778"/>
            <a:ext cx="7056000" cy="5292000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189362"/>
            <a:ext cx="6737398" cy="504683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987943" y="1551452"/>
            <a:ext cx="3575407" cy="1183259"/>
          </a:xfrm>
          <a:prstGeom prst="roundRect">
            <a:avLst/>
          </a:prstGeom>
          <a:solidFill>
            <a:srgbClr val="06836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287766" y="1836536"/>
                <a:ext cx="2975760" cy="6130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𝑁𝑜𝑛</m:t>
                      </m:r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𝑝h𝑦𝑠𝑖𝑐𝑎𝑙</m:t>
                      </m:r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𝑣𝑎𝑙𝑢𝑒𝑠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Скругленный 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766" y="1836536"/>
                <a:ext cx="2975760" cy="6130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Скругленный прямоугольник 24"/>
          <p:cNvSpPr/>
          <p:nvPr/>
        </p:nvSpPr>
        <p:spPr>
          <a:xfrm>
            <a:off x="7987943" y="4778590"/>
            <a:ext cx="3575407" cy="1183259"/>
          </a:xfrm>
          <a:prstGeom prst="roundRect">
            <a:avLst/>
          </a:prstGeom>
          <a:solidFill>
            <a:srgbClr val="FFFF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8287766" y="5063674"/>
                <a:ext cx="2975760" cy="6130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Скругленный 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766" y="5063674"/>
                <a:ext cx="2975760" cy="6130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Скругленный прямоугольник 26"/>
          <p:cNvSpPr/>
          <p:nvPr/>
        </p:nvSpPr>
        <p:spPr>
          <a:xfrm>
            <a:off x="7987943" y="3165021"/>
            <a:ext cx="3575407" cy="1183259"/>
          </a:xfrm>
          <a:prstGeom prst="roundRect">
            <a:avLst/>
          </a:prstGeom>
          <a:solidFill>
            <a:srgbClr val="84C26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8287766" y="3450105"/>
                <a:ext cx="2975760" cy="6130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𝑁𝑒𝑔𝑎𝑡𝑖𝑣𝑒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Скругленный 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766" y="3450105"/>
                <a:ext cx="2975760" cy="6130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171428" y="1359087"/>
            <a:ext cx="212213" cy="276999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7225" y="1359086"/>
                <a:ext cx="726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359086"/>
                <a:ext cx="726416" cy="276999"/>
              </a:xfrm>
              <a:prstGeom prst="rect">
                <a:avLst/>
              </a:prstGeom>
              <a:blipFill>
                <a:blip r:embed="rId7"/>
                <a:stretch>
                  <a:fillRect l="-10924" t="-2222" r="-588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34353" y="5769483"/>
                <a:ext cx="185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353" y="5769483"/>
                <a:ext cx="185564" cy="276999"/>
              </a:xfrm>
              <a:prstGeom prst="rect">
                <a:avLst/>
              </a:prstGeom>
              <a:blipFill>
                <a:blip r:embed="rId8"/>
                <a:stretch>
                  <a:fillRect l="-33333" r="-3000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8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22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077015" y="1073802"/>
            <a:ext cx="174661" cy="4819517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5973233" y="1057998"/>
            <a:ext cx="361676" cy="33750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5973233" y="5604595"/>
            <a:ext cx="361676" cy="33750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2120461" y="1997151"/>
            <a:ext cx="8087770" cy="29728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5854" y="31603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3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36970" y="3006506"/>
            <a:ext cx="3953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/>
              <a:t>  </a:t>
            </a:r>
            <a:r>
              <a:rPr lang="en-SG" sz="3200" b="1" dirty="0" smtClean="0"/>
              <a:t>Analysis</a:t>
            </a:r>
            <a:endParaRPr lang="en-US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Summarizing the results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122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" y="6236194"/>
            <a:ext cx="628650" cy="334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312990" y="1043427"/>
            <a:ext cx="7002210" cy="5462739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9232" y="386689"/>
                <a:ext cx="332834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u="sng" dirty="0" smtClean="0"/>
                  <a:t>Possible values of </a:t>
                </a:r>
                <a14:m>
                  <m:oMath xmlns:m="http://schemas.openxmlformats.org/officeDocument/2006/math">
                    <m:r>
                      <a:rPr lang="en-GB" sz="3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000" u="sng" dirty="0" smtClean="0"/>
                  <a:t>:</a:t>
                </a:r>
                <a:endParaRPr lang="en-US" sz="3000" u="sng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2" y="386689"/>
                <a:ext cx="3328347" cy="553998"/>
              </a:xfrm>
              <a:prstGeom prst="rect">
                <a:avLst/>
              </a:prstGeom>
              <a:blipFill>
                <a:blip r:embed="rId2"/>
                <a:stretch>
                  <a:fillRect l="-4396" t="-13187" r="-329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2" y="1136540"/>
            <a:ext cx="6793520" cy="526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867509" y="1328265"/>
            <a:ext cx="212213" cy="276999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9232" y="1266008"/>
                <a:ext cx="726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2" y="1266008"/>
                <a:ext cx="726416" cy="276999"/>
              </a:xfrm>
              <a:prstGeom prst="rect">
                <a:avLst/>
              </a:prstGeom>
              <a:blipFill>
                <a:blip r:embed="rId4"/>
                <a:stretch>
                  <a:fillRect l="-10924" t="-4444" r="-588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39144" y="5874563"/>
                <a:ext cx="185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144" y="5874563"/>
                <a:ext cx="185564" cy="276999"/>
              </a:xfrm>
              <a:prstGeom prst="rect">
                <a:avLst/>
              </a:prstGeom>
              <a:blipFill>
                <a:blip r:embed="rId5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8840" y="2736088"/>
                <a:ext cx="4537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40" y="2736088"/>
                <a:ext cx="453714" cy="369332"/>
              </a:xfrm>
              <a:prstGeom prst="rect">
                <a:avLst/>
              </a:prstGeom>
              <a:blipFill>
                <a:blip r:embed="rId6"/>
                <a:stretch>
                  <a:fillRect l="-14667" r="-1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Скругленный прямоугольник 29"/>
          <p:cNvSpPr/>
          <p:nvPr/>
        </p:nvSpPr>
        <p:spPr>
          <a:xfrm>
            <a:off x="7499634" y="1122190"/>
            <a:ext cx="4469259" cy="5234028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00790" y="1677182"/>
                <a:ext cx="4066946" cy="576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790" y="1677182"/>
                <a:ext cx="4066946" cy="576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90577" y="2491798"/>
                <a:ext cx="74360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577" y="2491798"/>
                <a:ext cx="743602" cy="525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79269" y="2616288"/>
                <a:ext cx="1926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𝑐𝑟𝑖𝑡𝑖𝑐𝑎𝑙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𝑐𝑜𝑛𝑑𝑖𝑡𝑖𝑜𝑛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269" y="2616288"/>
                <a:ext cx="1926874" cy="276999"/>
              </a:xfrm>
              <a:prstGeom prst="rect">
                <a:avLst/>
              </a:prstGeom>
              <a:blipFill>
                <a:blip r:embed="rId9"/>
                <a:stretch>
                  <a:fillRect l="-2532" r="-126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532410" y="3155648"/>
                <a:ext cx="4403706" cy="668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10" y="3155648"/>
                <a:ext cx="4403706" cy="6688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96983" y="4169683"/>
                <a:ext cx="803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983" y="4169683"/>
                <a:ext cx="803874" cy="276999"/>
              </a:xfrm>
              <a:prstGeom prst="rect">
                <a:avLst/>
              </a:prstGeom>
              <a:blipFill>
                <a:blip r:embed="rId11"/>
                <a:stretch>
                  <a:fillRect l="-6818" r="-606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48507" y="3989825"/>
                <a:ext cx="1305293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507" y="3989825"/>
                <a:ext cx="1305293" cy="6367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Стрелка вправо 42"/>
          <p:cNvSpPr/>
          <p:nvPr/>
        </p:nvSpPr>
        <p:spPr>
          <a:xfrm>
            <a:off x="9185291" y="4181391"/>
            <a:ext cx="678782" cy="2535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57599" y="4726447"/>
                <a:ext cx="2553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𝐿𝑎𝑟𝑚𝑜𝑟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𝐼𝑛𝑣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𝐶𝑜𝑚𝑝𝑡𝑜𝑛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599" y="4726447"/>
                <a:ext cx="2553328" cy="276999"/>
              </a:xfrm>
              <a:prstGeom prst="rect">
                <a:avLst/>
              </a:prstGeom>
              <a:blipFill>
                <a:blip r:embed="rId13"/>
                <a:stretch>
                  <a:fillRect l="-1671" r="-286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059734" y="5166814"/>
                <a:ext cx="3349057" cy="8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ka-G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a-G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a-G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ka-G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f>
                            <m:f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34" y="5166814"/>
                <a:ext cx="3349057" cy="8748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5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" y="6236194"/>
            <a:ext cx="628650" cy="334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323264" y="1063975"/>
            <a:ext cx="7002210" cy="5312791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9232" y="386689"/>
                <a:ext cx="332834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u="sng" dirty="0" smtClean="0"/>
                  <a:t>Possible values of </a:t>
                </a:r>
                <a14:m>
                  <m:oMath xmlns:m="http://schemas.openxmlformats.org/officeDocument/2006/math">
                    <m:r>
                      <a:rPr lang="en-GB" sz="3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000" u="sng" dirty="0" smtClean="0"/>
                  <a:t>:</a:t>
                </a:r>
                <a:endParaRPr lang="en-US" sz="3000" u="sng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2" y="386689"/>
                <a:ext cx="3328347" cy="553998"/>
              </a:xfrm>
              <a:prstGeom prst="rect">
                <a:avLst/>
              </a:prstGeom>
              <a:blipFill>
                <a:blip r:embed="rId2"/>
                <a:stretch>
                  <a:fillRect l="-4396" t="-13187" r="-329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8840" y="2736088"/>
                <a:ext cx="4537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40" y="2736088"/>
                <a:ext cx="453714" cy="369332"/>
              </a:xfrm>
              <a:prstGeom prst="rect">
                <a:avLst/>
              </a:prstGeom>
              <a:blipFill>
                <a:blip r:embed="rId6"/>
                <a:stretch>
                  <a:fillRect l="-14667" r="-1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Скругленный прямоугольник 29"/>
          <p:cNvSpPr/>
          <p:nvPr/>
        </p:nvSpPr>
        <p:spPr>
          <a:xfrm>
            <a:off x="7516227" y="1538469"/>
            <a:ext cx="4469259" cy="4456677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999782" y="2146384"/>
                <a:ext cx="9883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782" y="2146384"/>
                <a:ext cx="988347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35779" y="1820786"/>
                <a:ext cx="1301767" cy="896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SG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779" y="1820786"/>
                <a:ext cx="1301767" cy="8960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Стрелка вправо 23"/>
          <p:cNvSpPr/>
          <p:nvPr/>
        </p:nvSpPr>
        <p:spPr>
          <a:xfrm>
            <a:off x="9132293" y="2204259"/>
            <a:ext cx="678782" cy="2535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826" y="1186685"/>
            <a:ext cx="6754538" cy="504950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73615" y="1409017"/>
            <a:ext cx="212213" cy="276999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4992" y="1266007"/>
                <a:ext cx="726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92" y="1266007"/>
                <a:ext cx="726416" cy="276999"/>
              </a:xfrm>
              <a:prstGeom prst="rect">
                <a:avLst/>
              </a:prstGeom>
              <a:blipFill>
                <a:blip r:embed="rId10"/>
                <a:stretch>
                  <a:fillRect l="-10924" t="-4444" r="-588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67225" y="5740999"/>
                <a:ext cx="185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225" y="5740999"/>
                <a:ext cx="185564" cy="276999"/>
              </a:xfrm>
              <a:prstGeom prst="rect">
                <a:avLst/>
              </a:prstGeom>
              <a:blipFill>
                <a:blip r:embed="rId11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6435413" y="17301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70227" y="1409017"/>
                <a:ext cx="5289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227" y="1409017"/>
                <a:ext cx="528927" cy="276999"/>
              </a:xfrm>
              <a:prstGeom prst="rect">
                <a:avLst/>
              </a:prstGeom>
              <a:blipFill>
                <a:blip r:embed="rId12"/>
                <a:stretch>
                  <a:fillRect l="-9195" r="-229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8076327" y="2835353"/>
                <a:ext cx="3349057" cy="8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ka-G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a-G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a-G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ka-G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f>
                            <m:f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327" y="2835353"/>
                <a:ext cx="3349057" cy="8748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225262" y="4013685"/>
                <a:ext cx="10511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262" y="4013685"/>
                <a:ext cx="1051185" cy="276999"/>
              </a:xfrm>
              <a:prstGeom prst="rect">
                <a:avLst/>
              </a:prstGeom>
              <a:blipFill>
                <a:blip r:embed="rId14"/>
                <a:stretch>
                  <a:fillRect l="-4624" r="-4624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45125" y="4563380"/>
                <a:ext cx="3211457" cy="775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a-G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a-G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ka-G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SG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SG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a-G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ka-G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ka-G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a-G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ka-G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SG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SG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125" y="4563380"/>
                <a:ext cx="3211457" cy="7754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4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" y="6236194"/>
            <a:ext cx="628650" cy="334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419232" y="1061778"/>
            <a:ext cx="7002210" cy="5312791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9232" y="386689"/>
                <a:ext cx="332834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u="sng" dirty="0" smtClean="0"/>
                  <a:t>Possible values of </a:t>
                </a:r>
                <a14:m>
                  <m:oMath xmlns:m="http://schemas.openxmlformats.org/officeDocument/2006/math">
                    <m:r>
                      <a:rPr lang="en-GB" sz="3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000" u="sng" dirty="0" smtClean="0"/>
                  <a:t>:</a:t>
                </a:r>
                <a:endParaRPr lang="en-US" sz="3000" u="sng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2" y="386689"/>
                <a:ext cx="3328347" cy="553998"/>
              </a:xfrm>
              <a:prstGeom prst="rect">
                <a:avLst/>
              </a:prstGeom>
              <a:blipFill>
                <a:blip r:embed="rId2"/>
                <a:stretch>
                  <a:fillRect l="-4396" t="-13187" r="-329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0" y="1200151"/>
            <a:ext cx="6722993" cy="503604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38760" y="1406820"/>
            <a:ext cx="288000" cy="276999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1782" y="1294632"/>
                <a:ext cx="726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82" y="1294632"/>
                <a:ext cx="726416" cy="276999"/>
              </a:xfrm>
              <a:prstGeom prst="rect">
                <a:avLst/>
              </a:prstGeom>
              <a:blipFill>
                <a:blip r:embed="rId4"/>
                <a:stretch>
                  <a:fillRect l="-10924" t="-2174" r="-588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914564" y="5715950"/>
                <a:ext cx="282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564" y="5715950"/>
                <a:ext cx="282770" cy="276999"/>
              </a:xfrm>
              <a:prstGeom prst="rect">
                <a:avLst/>
              </a:prstGeom>
              <a:blipFill>
                <a:blip r:embed="rId5"/>
                <a:stretch>
                  <a:fillRect l="-19149" r="-85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Скругленный прямоугольник 32"/>
          <p:cNvSpPr/>
          <p:nvPr/>
        </p:nvSpPr>
        <p:spPr>
          <a:xfrm>
            <a:off x="7716131" y="2104060"/>
            <a:ext cx="4204057" cy="136640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7982482" y="2338176"/>
                <a:ext cx="3671353" cy="89817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SG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a-G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SG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a-G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ka-G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SG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SG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SG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SG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Скругленный 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482" y="2338176"/>
                <a:ext cx="3671353" cy="89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Скругленный прямоугольник 34"/>
          <p:cNvSpPr/>
          <p:nvPr/>
        </p:nvSpPr>
        <p:spPr>
          <a:xfrm>
            <a:off x="7716131" y="3869503"/>
            <a:ext cx="4204057" cy="1366409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7982482" y="4103619"/>
                <a:ext cx="3671353" cy="89817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SG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a-G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SG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a-G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Скругленный 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482" y="4103619"/>
                <a:ext cx="3671353" cy="89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2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" y="6236194"/>
            <a:ext cx="628650" cy="334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419232" y="1061778"/>
            <a:ext cx="7002210" cy="5312791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9232" y="386689"/>
                <a:ext cx="332834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u="sng" dirty="0" smtClean="0"/>
                  <a:t>Possible values of </a:t>
                </a:r>
                <a14:m>
                  <m:oMath xmlns:m="http://schemas.openxmlformats.org/officeDocument/2006/math">
                    <m:r>
                      <a:rPr lang="en-GB" sz="3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000" u="sng" dirty="0" smtClean="0"/>
                  <a:t>:</a:t>
                </a:r>
                <a:endParaRPr lang="en-US" sz="3000" u="sng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2" y="386689"/>
                <a:ext cx="3328347" cy="553998"/>
              </a:xfrm>
              <a:prstGeom prst="rect">
                <a:avLst/>
              </a:prstGeom>
              <a:blipFill>
                <a:blip r:embed="rId2"/>
                <a:stretch>
                  <a:fillRect l="-4396" t="-13187" r="-329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14564" y="5715950"/>
                <a:ext cx="185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564" y="5715950"/>
                <a:ext cx="185564" cy="276999"/>
              </a:xfrm>
              <a:prstGeom prst="rect">
                <a:avLst/>
              </a:prstGeom>
              <a:blipFill>
                <a:blip r:embed="rId3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Скругленный прямоугольник 34"/>
          <p:cNvSpPr/>
          <p:nvPr/>
        </p:nvSpPr>
        <p:spPr>
          <a:xfrm>
            <a:off x="7695582" y="2934555"/>
            <a:ext cx="4204057" cy="1366409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7876073" y="3126714"/>
                <a:ext cx="3843074" cy="98208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en-S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S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a-G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SG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ka-G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SG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ka-G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a-G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S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S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Скругленный 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073" y="3126714"/>
                <a:ext cx="3843074" cy="9820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3" y="1185075"/>
            <a:ext cx="6763248" cy="506619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38200" y="1356190"/>
            <a:ext cx="488560" cy="32763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67856" y="1560004"/>
                <a:ext cx="1230786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𝐸𝑣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856" y="1560004"/>
                <a:ext cx="1230786" cy="4898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954428" y="5813996"/>
                <a:ext cx="282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28" y="5813996"/>
                <a:ext cx="282770" cy="276999"/>
              </a:xfrm>
              <a:prstGeom prst="rect">
                <a:avLst/>
              </a:prstGeom>
              <a:blipFill>
                <a:blip r:embed="rId7"/>
                <a:stretch>
                  <a:fillRect l="-19565" r="-86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3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EEC3-4105-484A-8006-EDCE907319F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66334" y="439768"/>
            <a:ext cx="2459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u="sng" dirty="0" smtClean="0"/>
              <a:t>Conclusion</a:t>
            </a:r>
            <a:endParaRPr lang="en-US" sz="4000" u="sng" dirty="0" smtClean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BB59CDA-B4C0-4D6F-ADBE-1E98B7A32DF1}"/>
              </a:ext>
            </a:extLst>
          </p:cNvPr>
          <p:cNvSpPr txBox="1">
            <a:spLocks/>
          </p:cNvSpPr>
          <p:nvPr/>
        </p:nvSpPr>
        <p:spPr>
          <a:xfrm>
            <a:off x="9199117" y="2167966"/>
            <a:ext cx="2658527" cy="1517442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SG" sz="2800" b="1" dirty="0" smtClean="0"/>
              <a:t>Acceleration Mechanism</a:t>
            </a:r>
            <a:endParaRPr lang="en-US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775" y="6196614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03020" y="1458205"/>
            <a:ext cx="4894780" cy="4738409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497800" y="3876758"/>
            <a:ext cx="3133618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03957" y="4201754"/>
            <a:ext cx="3201229" cy="81424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70039" y="4344890"/>
            <a:ext cx="2902448" cy="1289864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03020" y="3327205"/>
            <a:ext cx="4894780" cy="1078475"/>
          </a:xfrm>
          <a:prstGeom prst="ellipse">
            <a:avLst/>
          </a:prstGeom>
          <a:noFill/>
          <a:ln>
            <a:solidFill>
              <a:srgbClr val="2CFCF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497800" y="2973992"/>
            <a:ext cx="2877620" cy="508652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282042" y="1971291"/>
            <a:ext cx="2089304" cy="822246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114112" y="4300499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294773" y="3686442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12606" y="2305540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stCxn id="11" idx="0"/>
            <a:endCxn id="11" idx="4"/>
          </p:cNvCxnSpPr>
          <p:nvPr/>
        </p:nvCxnSpPr>
        <p:spPr>
          <a:xfrm>
            <a:off x="3050410" y="1458205"/>
            <a:ext cx="0" cy="4738409"/>
          </a:xfrm>
          <a:prstGeom prst="line">
            <a:avLst/>
          </a:prstGeom>
          <a:ln w="28575">
            <a:solidFill>
              <a:srgbClr val="2CFC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 rot="5400000">
            <a:off x="2706854" y="1032708"/>
            <a:ext cx="942110" cy="2858654"/>
          </a:xfrm>
          <a:prstGeom prst="arc">
            <a:avLst>
              <a:gd name="adj1" fmla="val 16510049"/>
              <a:gd name="adj2" fmla="val 5246191"/>
            </a:avLst>
          </a:prstGeom>
          <a:ln w="57150">
            <a:solidFill>
              <a:srgbClr val="2CFCF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5942" y="1211288"/>
            <a:ext cx="8588369" cy="5203741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9087397" y="4505639"/>
                <a:ext cx="2935611" cy="729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397" y="4505639"/>
                <a:ext cx="2935611" cy="7298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Скругленный прямоугольник 31"/>
          <p:cNvSpPr/>
          <p:nvPr/>
        </p:nvSpPr>
        <p:spPr>
          <a:xfrm>
            <a:off x="9099487" y="4075688"/>
            <a:ext cx="2862585" cy="1611015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04775" y="6196614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EEC3-4105-484A-8006-EDCE907319F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66334" y="439768"/>
            <a:ext cx="2459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u="sng" dirty="0" smtClean="0"/>
              <a:t>Conclusion</a:t>
            </a:r>
            <a:endParaRPr lang="en-US" sz="4000" u="sng" dirty="0" smtClean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BB59CDA-B4C0-4D6F-ADBE-1E98B7A32DF1}"/>
              </a:ext>
            </a:extLst>
          </p:cNvPr>
          <p:cNvSpPr txBox="1">
            <a:spLocks/>
          </p:cNvSpPr>
          <p:nvPr/>
        </p:nvSpPr>
        <p:spPr>
          <a:xfrm>
            <a:off x="7754322" y="2447223"/>
            <a:ext cx="4207750" cy="1015168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SG" sz="2800" b="1" dirty="0" smtClean="0"/>
              <a:t>Energy dissipation zone</a:t>
            </a:r>
            <a:endParaRPr lang="en-US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110748" y="3857336"/>
            <a:ext cx="3637446" cy="1397881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539021" y="1147654"/>
            <a:ext cx="7056000" cy="5292000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2" y="1270238"/>
            <a:ext cx="6737398" cy="5046833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212525" y="1439963"/>
            <a:ext cx="212213" cy="276999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8322" y="1439962"/>
                <a:ext cx="726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2" y="1439962"/>
                <a:ext cx="726416" cy="276999"/>
              </a:xfrm>
              <a:prstGeom prst="rect">
                <a:avLst/>
              </a:prstGeom>
              <a:blipFill>
                <a:blip r:embed="rId3"/>
                <a:stretch>
                  <a:fillRect l="-10924" t="-2174" r="-588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75450" y="5850359"/>
                <a:ext cx="185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450" y="5850359"/>
                <a:ext cx="185564" cy="276999"/>
              </a:xfrm>
              <a:prstGeom prst="rect">
                <a:avLst/>
              </a:prstGeom>
              <a:blipFill>
                <a:blip r:embed="rId4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8254943" y="4118850"/>
                <a:ext cx="3349057" cy="8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ka-G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a-G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a-G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ka-G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ka-G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a-G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f>
                            <m:f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ka-G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43" y="4118850"/>
                <a:ext cx="3349057" cy="874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2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04775" y="6196614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EEC3-4105-484A-8006-EDCE907319F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29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66334" y="439768"/>
            <a:ext cx="2459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u="sng" dirty="0" smtClean="0"/>
              <a:t>Conclusion</a:t>
            </a:r>
            <a:endParaRPr lang="en-US" sz="4000" u="sng" dirty="0" smtClean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BB59CDA-B4C0-4D6F-ADBE-1E98B7A32DF1}"/>
              </a:ext>
            </a:extLst>
          </p:cNvPr>
          <p:cNvSpPr txBox="1">
            <a:spLocks/>
          </p:cNvSpPr>
          <p:nvPr/>
        </p:nvSpPr>
        <p:spPr>
          <a:xfrm>
            <a:off x="7641306" y="2447223"/>
            <a:ext cx="4207750" cy="1015168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SG" sz="2800" b="1" dirty="0" smtClean="0"/>
              <a:t>Maximal energy</a:t>
            </a:r>
            <a:endParaRPr lang="en-US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452" y="1147654"/>
            <a:ext cx="7002210" cy="5312791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3" y="1270951"/>
            <a:ext cx="6763248" cy="506619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42420" y="1442066"/>
            <a:ext cx="488560" cy="32763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19639" y="1636703"/>
                <a:ext cx="1228352" cy="489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𝐸𝑣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39" y="1636703"/>
                <a:ext cx="1228352" cy="4898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850560" y="4186901"/>
                <a:ext cx="3789242" cy="867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a-G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a-G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a-G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ka-G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SG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SG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ka-G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ka-G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SG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ka-G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a-G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SG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SG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560" y="4186901"/>
                <a:ext cx="3789242" cy="8678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кругленный прямоугольник 20"/>
          <p:cNvSpPr/>
          <p:nvPr/>
        </p:nvSpPr>
        <p:spPr>
          <a:xfrm>
            <a:off x="7745933" y="3921861"/>
            <a:ext cx="3998496" cy="1397881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841767" y="5919615"/>
                <a:ext cx="282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767" y="5919615"/>
                <a:ext cx="282770" cy="276999"/>
              </a:xfrm>
              <a:prstGeom prst="rect">
                <a:avLst/>
              </a:prstGeom>
              <a:blipFill>
                <a:blip r:embed="rId7"/>
                <a:stretch>
                  <a:fillRect l="-19149" r="-851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4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77015" y="1073802"/>
            <a:ext cx="174661" cy="4819517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5973233" y="1057998"/>
            <a:ext cx="361676" cy="33750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5973233" y="5604595"/>
            <a:ext cx="361676" cy="33750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3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120461" y="1997151"/>
            <a:ext cx="8087770" cy="29728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25854" y="31603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42371" y="2821843"/>
            <a:ext cx="531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b="1" dirty="0" smtClean="0"/>
              <a:t>   </a:t>
            </a:r>
            <a:r>
              <a:rPr lang="en-GB" sz="3200" b="1" dirty="0" smtClean="0"/>
              <a:t>Phenomenon Overview</a:t>
            </a:r>
            <a:endParaRPr lang="ka-GE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Sylfaen" panose="010A0502050306030303" pitchFamily="18" charset="0"/>
              </a:rPr>
              <a:t>The electron acceleration mechanism</a:t>
            </a:r>
            <a:endParaRPr lang="ka-GE" sz="2400" dirty="0" smtClean="0"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Sylfaen" panose="010A0502050306030303" pitchFamily="18" charset="0"/>
              </a:rPr>
              <a:t>Energy limiting factors</a:t>
            </a:r>
            <a:endParaRPr lang="en-US" sz="2400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BB5A-BA72-465A-8F83-43DE960F67BC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30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04775" y="6196614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21262" y="1947541"/>
            <a:ext cx="109419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Centrifugally driven relativistic dynamics on curved trajectories - Andria </a:t>
            </a:r>
            <a:r>
              <a:rPr lang="en-US" sz="2400" dirty="0" err="1"/>
              <a:t>Rogava</a:t>
            </a:r>
            <a:r>
              <a:rPr lang="en-US" sz="2400" dirty="0"/>
              <a:t> , George </a:t>
            </a:r>
            <a:r>
              <a:rPr lang="en-US" sz="2400" dirty="0" err="1"/>
              <a:t>Dalakishvili</a:t>
            </a:r>
            <a:r>
              <a:rPr lang="en-US" sz="2400" dirty="0"/>
              <a:t>, Zaza </a:t>
            </a:r>
            <a:r>
              <a:rPr lang="en-US" sz="2400" dirty="0" err="1"/>
              <a:t>Osmanov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the efficiency of particle acceleration by rotating magnetospheres in </a:t>
            </a:r>
            <a:r>
              <a:rPr lang="en-US" sz="2400" dirty="0" err="1"/>
              <a:t>AGN</a:t>
            </a:r>
            <a:r>
              <a:rPr lang="en-US" sz="2400" dirty="0"/>
              <a:t> -Zaza </a:t>
            </a:r>
            <a:r>
              <a:rPr lang="en-US" sz="2400" dirty="0" err="1"/>
              <a:t>Osmanov</a:t>
            </a:r>
            <a:r>
              <a:rPr lang="en-US" sz="2400" dirty="0"/>
              <a:t> , Andria </a:t>
            </a:r>
            <a:r>
              <a:rPr lang="en-US" sz="2400" dirty="0" err="1"/>
              <a:t>Rogava</a:t>
            </a:r>
            <a:r>
              <a:rPr lang="en-US" sz="2400" dirty="0"/>
              <a:t>, Gianluigi </a:t>
            </a:r>
            <a:r>
              <a:rPr lang="en-US" sz="2400" dirty="0" smtClean="0"/>
              <a:t>Bodo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particle acceleration and very high energy γ-ray emission in Crab-like pulsars- Z. </a:t>
            </a:r>
            <a:r>
              <a:rPr lang="en-US" sz="2400" dirty="0" err="1"/>
              <a:t>Osmanov</a:t>
            </a:r>
            <a:r>
              <a:rPr lang="en-US" sz="2400" dirty="0"/>
              <a:t> and F. M. </a:t>
            </a:r>
            <a:r>
              <a:rPr lang="en-US" sz="2400" dirty="0" err="1" smtClean="0"/>
              <a:t>Rieger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Relativistic </a:t>
            </a:r>
            <a:r>
              <a:rPr lang="en-US" sz="2400" dirty="0"/>
              <a:t>effects of rotation in g-ray pulsars - Invited Review –Zaza </a:t>
            </a:r>
            <a:r>
              <a:rPr lang="en-US" sz="2400" dirty="0" err="1" smtClean="0"/>
              <a:t>Osmanov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Stuart L. Shapiro, Saul A. </a:t>
            </a:r>
            <a:r>
              <a:rPr lang="en-SG" sz="2400" dirty="0" err="1"/>
              <a:t>Teukolsky</a:t>
            </a:r>
            <a:r>
              <a:rPr lang="en-SG" sz="2400" dirty="0"/>
              <a:t>: Black Holes, White Dwarfs, and Neutron Stars – The Physics of Compact </a:t>
            </a:r>
            <a:r>
              <a:rPr lang="en-SG" sz="2400" dirty="0" smtClean="0"/>
              <a:t>Objects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Machabeli</a:t>
            </a:r>
            <a:r>
              <a:rPr lang="en-GB" sz="2400" dirty="0"/>
              <a:t> &amp; </a:t>
            </a:r>
            <a:r>
              <a:rPr lang="en-GB" sz="2400" dirty="0" err="1"/>
              <a:t>Rogava</a:t>
            </a:r>
            <a:r>
              <a:rPr lang="en-GB" sz="2400" dirty="0"/>
              <a:t> </a:t>
            </a:r>
            <a:r>
              <a:rPr lang="en-GB" sz="2400" dirty="0" smtClean="0"/>
              <a:t>1994</a:t>
            </a:r>
            <a:endParaRPr lang="en-US" sz="2400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4EB9CB5D-2C0F-4FB7-B60D-041EDB80A538}"/>
              </a:ext>
            </a:extLst>
          </p:cNvPr>
          <p:cNvSpPr txBox="1">
            <a:spLocks/>
          </p:cNvSpPr>
          <p:nvPr/>
        </p:nvSpPr>
        <p:spPr>
          <a:xfrm>
            <a:off x="302162" y="1125412"/>
            <a:ext cx="11123557" cy="99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u="sng" dirty="0" smtClean="0"/>
              <a:t>References</a:t>
            </a: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376328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BB5A-BA72-465A-8F83-43DE960F67BC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31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04775" y="6196614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4EB9CB5D-2C0F-4FB7-B60D-041EDB80A538}"/>
              </a:ext>
            </a:extLst>
          </p:cNvPr>
          <p:cNvSpPr txBox="1">
            <a:spLocks/>
          </p:cNvSpPr>
          <p:nvPr/>
        </p:nvSpPr>
        <p:spPr>
          <a:xfrm>
            <a:off x="534221" y="2325536"/>
            <a:ext cx="11123557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u="sng" dirty="0" smtClean="0"/>
              <a:t>Thank you for your attention</a:t>
            </a:r>
            <a:endParaRPr lang="en-US" sz="7200" u="sng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14E586-CDF2-4046-B4BE-E5047C53EE8C}"/>
              </a:ext>
            </a:extLst>
          </p:cNvPr>
          <p:cNvSpPr txBox="1">
            <a:spLocks/>
          </p:cNvSpPr>
          <p:nvPr/>
        </p:nvSpPr>
        <p:spPr>
          <a:xfrm>
            <a:off x="1487907" y="3997158"/>
            <a:ext cx="9144000" cy="1186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And understanding</a:t>
            </a:r>
          </a:p>
          <a:p>
            <a:pPr marL="0" indent="0" algn="ctr">
              <a:buNone/>
            </a:pPr>
            <a:r>
              <a:rPr lang="en-US" dirty="0" smtClean="0"/>
              <a:t>And patience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4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6290" y="1814499"/>
            <a:ext cx="5296212" cy="3463250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9232" y="386689"/>
            <a:ext cx="560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smtClean="0"/>
              <a:t>Linear radial </a:t>
            </a:r>
            <a:r>
              <a:rPr lang="en-GB" sz="3000" u="sng" dirty="0" err="1" smtClean="0"/>
              <a:t>fieldlines</a:t>
            </a:r>
            <a:r>
              <a:rPr lang="en-GB" sz="3000" u="sng" dirty="0" smtClean="0"/>
              <a:t> assumption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22203" y="1814499"/>
            <a:ext cx="5296212" cy="3463250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трелка вправо 18"/>
          <p:cNvSpPr/>
          <p:nvPr/>
        </p:nvSpPr>
        <p:spPr>
          <a:xfrm>
            <a:off x="5684704" y="3283026"/>
            <a:ext cx="828191" cy="495759"/>
          </a:xfrm>
          <a:prstGeom prst="rightArrow">
            <a:avLst/>
          </a:prstGeom>
          <a:solidFill>
            <a:srgbClr val="8E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0" y="2088799"/>
            <a:ext cx="4648200" cy="291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09" y="2073580"/>
            <a:ext cx="4648200" cy="29146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670" y="4967682"/>
            <a:ext cx="4648200" cy="12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3828479" y="3445737"/>
            <a:ext cx="2894102" cy="170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6944459" y="1962364"/>
            <a:ext cx="4649949" cy="19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6926671" y="4933640"/>
            <a:ext cx="4649949" cy="19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7030634" y="1947272"/>
            <a:ext cx="473031" cy="64538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10935185" y="1864666"/>
            <a:ext cx="511793" cy="95018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76503" y="5443459"/>
            <a:ext cx="218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/>
              <a:t>Real </a:t>
            </a:r>
            <a:r>
              <a:rPr lang="en-GB" sz="2800" i="1" dirty="0" err="1" smtClean="0"/>
              <a:t>fieldlines</a:t>
            </a:r>
            <a:endParaRPr lang="en-US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09610" y="5443459"/>
            <a:ext cx="311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Assumed </a:t>
            </a:r>
            <a:r>
              <a:rPr lang="en-GB" sz="2800" i="1" dirty="0" err="1" smtClean="0"/>
              <a:t>fieldlines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705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5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9232" y="386689"/>
            <a:ext cx="29786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smtClean="0"/>
              <a:t>Bead assumption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  <p:sp>
        <p:nvSpPr>
          <p:cNvPr id="9" name="Овал 8"/>
          <p:cNvSpPr/>
          <p:nvPr/>
        </p:nvSpPr>
        <p:spPr>
          <a:xfrm>
            <a:off x="726310" y="1413153"/>
            <a:ext cx="4894780" cy="4738409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1090" y="3831706"/>
            <a:ext cx="3133618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27247" y="4156702"/>
            <a:ext cx="3201229" cy="81424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93329" y="4299838"/>
            <a:ext cx="2902448" cy="1289864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26310" y="3282153"/>
            <a:ext cx="4894780" cy="1078475"/>
          </a:xfrm>
          <a:prstGeom prst="ellipse">
            <a:avLst/>
          </a:prstGeom>
          <a:noFill/>
          <a:ln>
            <a:solidFill>
              <a:srgbClr val="2CFCF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621090" y="2928940"/>
            <a:ext cx="2877620" cy="508652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05332" y="1926239"/>
            <a:ext cx="2089304" cy="822246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237402" y="4255447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418063" y="3641390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935896" y="2260488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>
            <a:stCxn id="9" idx="0"/>
            <a:endCxn id="9" idx="4"/>
          </p:cNvCxnSpPr>
          <p:nvPr/>
        </p:nvCxnSpPr>
        <p:spPr>
          <a:xfrm>
            <a:off x="3173700" y="1413153"/>
            <a:ext cx="0" cy="4738409"/>
          </a:xfrm>
          <a:prstGeom prst="line">
            <a:avLst/>
          </a:prstGeom>
          <a:ln w="28575">
            <a:solidFill>
              <a:srgbClr val="2CFC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 rot="5400000">
            <a:off x="2830144" y="987656"/>
            <a:ext cx="942110" cy="2858654"/>
          </a:xfrm>
          <a:prstGeom prst="arc">
            <a:avLst>
              <a:gd name="adj1" fmla="val 16510049"/>
              <a:gd name="adj2" fmla="val 5246191"/>
            </a:avLst>
          </a:prstGeom>
          <a:ln w="57150">
            <a:solidFill>
              <a:srgbClr val="2CFCF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9232" y="1166236"/>
            <a:ext cx="8588369" cy="5203741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575036" y="1166236"/>
            <a:ext cx="2171838" cy="5194876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0660955" y="1330620"/>
            <a:ext cx="0" cy="48600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9797639" y="1537003"/>
            <a:ext cx="1657351" cy="4052699"/>
          </a:xfrm>
          <a:custGeom>
            <a:avLst/>
            <a:gdLst>
              <a:gd name="connsiteX0" fmla="*/ 0 w 1726631"/>
              <a:gd name="connsiteY0" fmla="*/ 0 h 1438382"/>
              <a:gd name="connsiteX1" fmla="*/ 1726058 w 1726631"/>
              <a:gd name="connsiteY1" fmla="*/ 92468 h 1438382"/>
              <a:gd name="connsiteX2" fmla="*/ 205483 w 1726631"/>
              <a:gd name="connsiteY2" fmla="*/ 267129 h 1438382"/>
              <a:gd name="connsiteX3" fmla="*/ 1458930 w 1726631"/>
              <a:gd name="connsiteY3" fmla="*/ 349322 h 1438382"/>
              <a:gd name="connsiteX4" fmla="*/ 410966 w 1726631"/>
              <a:gd name="connsiteY4" fmla="*/ 462338 h 1438382"/>
              <a:gd name="connsiteX5" fmla="*/ 1243173 w 1726631"/>
              <a:gd name="connsiteY5" fmla="*/ 554805 h 1438382"/>
              <a:gd name="connsiteX6" fmla="*/ 554804 w 1726631"/>
              <a:gd name="connsiteY6" fmla="*/ 647272 h 1438382"/>
              <a:gd name="connsiteX7" fmla="*/ 1160979 w 1726631"/>
              <a:gd name="connsiteY7" fmla="*/ 739740 h 1438382"/>
              <a:gd name="connsiteX8" fmla="*/ 616449 w 1726631"/>
              <a:gd name="connsiteY8" fmla="*/ 852755 h 1438382"/>
              <a:gd name="connsiteX9" fmla="*/ 1150705 w 1726631"/>
              <a:gd name="connsiteY9" fmla="*/ 945223 h 1438382"/>
              <a:gd name="connsiteX10" fmla="*/ 657546 w 1726631"/>
              <a:gd name="connsiteY10" fmla="*/ 1037690 h 1438382"/>
              <a:gd name="connsiteX11" fmla="*/ 1119883 w 1726631"/>
              <a:gd name="connsiteY11" fmla="*/ 1119884 h 1438382"/>
              <a:gd name="connsiteX12" fmla="*/ 657546 w 1726631"/>
              <a:gd name="connsiteY12" fmla="*/ 1171254 h 1438382"/>
              <a:gd name="connsiteX13" fmla="*/ 1078786 w 1726631"/>
              <a:gd name="connsiteY13" fmla="*/ 1294544 h 1438382"/>
              <a:gd name="connsiteX14" fmla="*/ 708916 w 1726631"/>
              <a:gd name="connsiteY14" fmla="*/ 1325367 h 1438382"/>
              <a:gd name="connsiteX15" fmla="*/ 1089060 w 1726631"/>
              <a:gd name="connsiteY15" fmla="*/ 1438382 h 14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26631" h="1438382">
                <a:moveTo>
                  <a:pt x="0" y="0"/>
                </a:moveTo>
                <a:cubicBezTo>
                  <a:pt x="845905" y="23973"/>
                  <a:pt x="1691811" y="47947"/>
                  <a:pt x="1726058" y="92468"/>
                </a:cubicBezTo>
                <a:cubicBezTo>
                  <a:pt x="1760305" y="136989"/>
                  <a:pt x="250004" y="224320"/>
                  <a:pt x="205483" y="267129"/>
                </a:cubicBezTo>
                <a:cubicBezTo>
                  <a:pt x="160962" y="309938"/>
                  <a:pt x="1424683" y="316787"/>
                  <a:pt x="1458930" y="349322"/>
                </a:cubicBezTo>
                <a:cubicBezTo>
                  <a:pt x="1493177" y="381857"/>
                  <a:pt x="446925" y="428091"/>
                  <a:pt x="410966" y="462338"/>
                </a:cubicBezTo>
                <a:cubicBezTo>
                  <a:pt x="375007" y="496585"/>
                  <a:pt x="1219200" y="523983"/>
                  <a:pt x="1243173" y="554805"/>
                </a:cubicBezTo>
                <a:cubicBezTo>
                  <a:pt x="1267146" y="585627"/>
                  <a:pt x="568503" y="616450"/>
                  <a:pt x="554804" y="647272"/>
                </a:cubicBezTo>
                <a:cubicBezTo>
                  <a:pt x="541105" y="678094"/>
                  <a:pt x="1150705" y="705493"/>
                  <a:pt x="1160979" y="739740"/>
                </a:cubicBezTo>
                <a:cubicBezTo>
                  <a:pt x="1171253" y="773987"/>
                  <a:pt x="618161" y="818508"/>
                  <a:pt x="616449" y="852755"/>
                </a:cubicBezTo>
                <a:cubicBezTo>
                  <a:pt x="614737" y="887002"/>
                  <a:pt x="1143856" y="914401"/>
                  <a:pt x="1150705" y="945223"/>
                </a:cubicBezTo>
                <a:cubicBezTo>
                  <a:pt x="1157555" y="976046"/>
                  <a:pt x="662683" y="1008580"/>
                  <a:pt x="657546" y="1037690"/>
                </a:cubicBezTo>
                <a:cubicBezTo>
                  <a:pt x="652409" y="1066800"/>
                  <a:pt x="1119883" y="1097623"/>
                  <a:pt x="1119883" y="1119884"/>
                </a:cubicBezTo>
                <a:cubicBezTo>
                  <a:pt x="1119883" y="1142145"/>
                  <a:pt x="664395" y="1142144"/>
                  <a:pt x="657546" y="1171254"/>
                </a:cubicBezTo>
                <a:cubicBezTo>
                  <a:pt x="650697" y="1200364"/>
                  <a:pt x="1070224" y="1268859"/>
                  <a:pt x="1078786" y="1294544"/>
                </a:cubicBezTo>
                <a:cubicBezTo>
                  <a:pt x="1087348" y="1320229"/>
                  <a:pt x="707204" y="1301394"/>
                  <a:pt x="708916" y="1325367"/>
                </a:cubicBezTo>
                <a:cubicBezTo>
                  <a:pt x="710628" y="1349340"/>
                  <a:pt x="899844" y="1393861"/>
                  <a:pt x="1089060" y="1438382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10235276" y="3775292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10595276" y="4034244"/>
            <a:ext cx="567435" cy="2654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олилиния 53"/>
          <p:cNvSpPr/>
          <p:nvPr/>
        </p:nvSpPr>
        <p:spPr>
          <a:xfrm rot="247214">
            <a:off x="7947638" y="3222874"/>
            <a:ext cx="2203525" cy="459178"/>
          </a:xfrm>
          <a:custGeom>
            <a:avLst/>
            <a:gdLst>
              <a:gd name="connsiteX0" fmla="*/ 0 w 1417834"/>
              <a:gd name="connsiteY0" fmla="*/ 462346 h 472620"/>
              <a:gd name="connsiteX1" fmla="*/ 657546 w 1417834"/>
              <a:gd name="connsiteY1" fmla="*/ 9 h 472620"/>
              <a:gd name="connsiteX2" fmla="*/ 1417834 w 1417834"/>
              <a:gd name="connsiteY2" fmla="*/ 472620 h 47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7834" h="472620">
                <a:moveTo>
                  <a:pt x="0" y="462346"/>
                </a:moveTo>
                <a:cubicBezTo>
                  <a:pt x="210620" y="230321"/>
                  <a:pt x="421240" y="-1703"/>
                  <a:pt x="657546" y="9"/>
                </a:cubicBezTo>
                <a:cubicBezTo>
                  <a:pt x="893852" y="1721"/>
                  <a:pt x="1301394" y="400701"/>
                  <a:pt x="1417834" y="47262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6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48375" y="4195178"/>
            <a:ext cx="7824328" cy="31892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675510" y="1207417"/>
            <a:ext cx="8770058" cy="4697565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3933108" y="3993144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7" name="Прямая со стрелкой 146"/>
          <p:cNvCxnSpPr/>
          <p:nvPr/>
        </p:nvCxnSpPr>
        <p:spPr>
          <a:xfrm flipV="1">
            <a:off x="4243942" y="3282930"/>
            <a:ext cx="716086" cy="77928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олилиния 150"/>
          <p:cNvSpPr/>
          <p:nvPr/>
        </p:nvSpPr>
        <p:spPr>
          <a:xfrm>
            <a:off x="4254949" y="3406841"/>
            <a:ext cx="5188944" cy="1602811"/>
          </a:xfrm>
          <a:custGeom>
            <a:avLst/>
            <a:gdLst>
              <a:gd name="connsiteX0" fmla="*/ 0 w 5188944"/>
              <a:gd name="connsiteY0" fmla="*/ 643157 h 1602811"/>
              <a:gd name="connsiteX1" fmla="*/ 1101686 w 5188944"/>
              <a:gd name="connsiteY1" fmla="*/ 37229 h 1602811"/>
              <a:gd name="connsiteX2" fmla="*/ 2126255 w 5188944"/>
              <a:gd name="connsiteY2" fmla="*/ 1601624 h 1602811"/>
              <a:gd name="connsiteX3" fmla="*/ 3150824 w 5188944"/>
              <a:gd name="connsiteY3" fmla="*/ 312651 h 1602811"/>
              <a:gd name="connsiteX4" fmla="*/ 3459296 w 5188944"/>
              <a:gd name="connsiteY4" fmla="*/ 1392304 h 1602811"/>
              <a:gd name="connsiteX5" fmla="*/ 3800819 w 5188944"/>
              <a:gd name="connsiteY5" fmla="*/ 345702 h 1602811"/>
              <a:gd name="connsiteX6" fmla="*/ 3966072 w 5188944"/>
              <a:gd name="connsiteY6" fmla="*/ 1271118 h 1602811"/>
              <a:gd name="connsiteX7" fmla="*/ 4175392 w 5188944"/>
              <a:gd name="connsiteY7" fmla="*/ 444853 h 1602811"/>
              <a:gd name="connsiteX8" fmla="*/ 4285561 w 5188944"/>
              <a:gd name="connsiteY8" fmla="*/ 1138916 h 1602811"/>
              <a:gd name="connsiteX9" fmla="*/ 4395730 w 5188944"/>
              <a:gd name="connsiteY9" fmla="*/ 555022 h 1602811"/>
              <a:gd name="connsiteX10" fmla="*/ 4538949 w 5188944"/>
              <a:gd name="connsiteY10" fmla="*/ 951629 h 1602811"/>
              <a:gd name="connsiteX11" fmla="*/ 4638101 w 5188944"/>
              <a:gd name="connsiteY11" fmla="*/ 621123 h 1602811"/>
              <a:gd name="connsiteX12" fmla="*/ 4748269 w 5188944"/>
              <a:gd name="connsiteY12" fmla="*/ 808410 h 1602811"/>
              <a:gd name="connsiteX13" fmla="*/ 5188944 w 5188944"/>
              <a:gd name="connsiteY13" fmla="*/ 819427 h 160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8944" h="1602811">
                <a:moveTo>
                  <a:pt x="0" y="643157"/>
                </a:moveTo>
                <a:cubicBezTo>
                  <a:pt x="373655" y="260321"/>
                  <a:pt x="747310" y="-122515"/>
                  <a:pt x="1101686" y="37229"/>
                </a:cubicBezTo>
                <a:cubicBezTo>
                  <a:pt x="1456062" y="196973"/>
                  <a:pt x="1784732" y="1555720"/>
                  <a:pt x="2126255" y="1601624"/>
                </a:cubicBezTo>
                <a:cubicBezTo>
                  <a:pt x="2467778" y="1647528"/>
                  <a:pt x="2928651" y="347538"/>
                  <a:pt x="3150824" y="312651"/>
                </a:cubicBezTo>
                <a:cubicBezTo>
                  <a:pt x="3372998" y="277764"/>
                  <a:pt x="3350964" y="1386796"/>
                  <a:pt x="3459296" y="1392304"/>
                </a:cubicBezTo>
                <a:cubicBezTo>
                  <a:pt x="3567628" y="1397812"/>
                  <a:pt x="3716356" y="365900"/>
                  <a:pt x="3800819" y="345702"/>
                </a:cubicBezTo>
                <a:cubicBezTo>
                  <a:pt x="3885282" y="325504"/>
                  <a:pt x="3903643" y="1254593"/>
                  <a:pt x="3966072" y="1271118"/>
                </a:cubicBezTo>
                <a:cubicBezTo>
                  <a:pt x="4028501" y="1287643"/>
                  <a:pt x="4122144" y="466887"/>
                  <a:pt x="4175392" y="444853"/>
                </a:cubicBezTo>
                <a:cubicBezTo>
                  <a:pt x="4228640" y="422819"/>
                  <a:pt x="4248838" y="1120555"/>
                  <a:pt x="4285561" y="1138916"/>
                </a:cubicBezTo>
                <a:cubicBezTo>
                  <a:pt x="4322284" y="1157278"/>
                  <a:pt x="4353499" y="586236"/>
                  <a:pt x="4395730" y="555022"/>
                </a:cubicBezTo>
                <a:cubicBezTo>
                  <a:pt x="4437961" y="523808"/>
                  <a:pt x="4498554" y="940612"/>
                  <a:pt x="4538949" y="951629"/>
                </a:cubicBezTo>
                <a:cubicBezTo>
                  <a:pt x="4579344" y="962646"/>
                  <a:pt x="4603214" y="644993"/>
                  <a:pt x="4638101" y="621123"/>
                </a:cubicBezTo>
                <a:cubicBezTo>
                  <a:pt x="4672988" y="597253"/>
                  <a:pt x="4656462" y="775359"/>
                  <a:pt x="4748269" y="808410"/>
                </a:cubicBezTo>
                <a:cubicBezTo>
                  <a:pt x="4840076" y="841461"/>
                  <a:pt x="5014510" y="830444"/>
                  <a:pt x="5188944" y="819427"/>
                </a:cubicBezTo>
              </a:path>
            </a:pathLst>
          </a:custGeom>
          <a:noFill/>
          <a:ln w="38100">
            <a:prstDash val="dash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2019385" y="1645059"/>
            <a:ext cx="2467778" cy="1024569"/>
          </a:xfrm>
          <a:prstGeom prst="roundRect">
            <a:avLst/>
          </a:prstGeom>
          <a:noFill/>
          <a:ln w="28575">
            <a:solidFill>
              <a:srgbClr val="8E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 smtClean="0">
                <a:solidFill>
                  <a:schemeClr val="tx1"/>
                </a:solidFill>
              </a:rPr>
              <a:t>Electromagnetic field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5240859" y="1645059"/>
            <a:ext cx="1921155" cy="1024569"/>
          </a:xfrm>
          <a:prstGeom prst="roundRect">
            <a:avLst/>
          </a:prstGeom>
          <a:noFill/>
          <a:ln w="28575">
            <a:solidFill>
              <a:srgbClr val="8E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 smtClean="0">
                <a:solidFill>
                  <a:schemeClr val="tx1"/>
                </a:solidFill>
              </a:rPr>
              <a:t>Radiation</a:t>
            </a:r>
            <a:endParaRPr lang="en-US" sz="24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4664437" y="1911121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37" y="1911121"/>
                <a:ext cx="39914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7339288" y="1911121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88" y="1911121"/>
                <a:ext cx="39914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Скругленный прямоугольник 157"/>
          <p:cNvSpPr/>
          <p:nvPr/>
        </p:nvSpPr>
        <p:spPr>
          <a:xfrm>
            <a:off x="7915710" y="1645059"/>
            <a:ext cx="2234267" cy="1024569"/>
          </a:xfrm>
          <a:prstGeom prst="roundRect">
            <a:avLst/>
          </a:prstGeom>
          <a:noFill/>
          <a:ln w="28575">
            <a:solidFill>
              <a:srgbClr val="8E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 smtClean="0">
                <a:solidFill>
                  <a:schemeClr val="tx1"/>
                </a:solidFill>
              </a:rPr>
              <a:t>Electron stays on a </a:t>
            </a:r>
            <a:r>
              <a:rPr lang="en-GB" sz="2400" i="1" dirty="0" err="1" smtClean="0">
                <a:solidFill>
                  <a:schemeClr val="tx1"/>
                </a:solidFill>
              </a:rPr>
              <a:t>fieldline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232" y="386689"/>
            <a:ext cx="29786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smtClean="0"/>
              <a:t>Bead assumption</a:t>
            </a:r>
            <a:r>
              <a:rPr lang="en-US" sz="3000" u="sng" dirty="0" smtClean="0"/>
              <a:t>:</a:t>
            </a:r>
            <a:endParaRPr lang="en-US" sz="3000" u="sng" dirty="0"/>
          </a:p>
        </p:txBody>
      </p:sp>
    </p:spTree>
    <p:extLst>
      <p:ext uri="{BB962C8B-B14F-4D97-AF65-F5344CB8AC3E}">
        <p14:creationId xmlns:p14="http://schemas.microsoft.com/office/powerpoint/2010/main" val="41201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7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9232" y="386689"/>
            <a:ext cx="26357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smtClean="0"/>
              <a:t>Limiting Factors</a:t>
            </a:r>
            <a:endParaRPr lang="en-US" sz="3000" u="sng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055018" y="592027"/>
            <a:ext cx="678782" cy="2535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386689"/>
            <a:ext cx="44853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smtClean="0"/>
              <a:t>Inverse Compton Scattering</a:t>
            </a:r>
            <a:endParaRPr lang="en-US" sz="3000" u="sng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5777" y="3803836"/>
            <a:ext cx="4128373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025485" y="1337870"/>
            <a:ext cx="4544445" cy="4931932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2350476" y="3623836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stCxn id="19" idx="6"/>
          </p:cNvCxnSpPr>
          <p:nvPr/>
        </p:nvCxnSpPr>
        <p:spPr>
          <a:xfrm>
            <a:off x="2710476" y="3803836"/>
            <a:ext cx="1422094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 rot="6020926" flipH="1">
            <a:off x="8366253" y="2292572"/>
            <a:ext cx="1593732" cy="928016"/>
          </a:xfrm>
          <a:custGeom>
            <a:avLst/>
            <a:gdLst>
              <a:gd name="connsiteX0" fmla="*/ 0 w 2517169"/>
              <a:gd name="connsiteY0" fmla="*/ 1664413 h 1664413"/>
              <a:gd name="connsiteX1" fmla="*/ 462337 w 2517169"/>
              <a:gd name="connsiteY1" fmla="*/ 1407559 h 1664413"/>
              <a:gd name="connsiteX2" fmla="*/ 431515 w 2517169"/>
              <a:gd name="connsiteY2" fmla="*/ 832206 h 1664413"/>
              <a:gd name="connsiteX3" fmla="*/ 955497 w 2517169"/>
              <a:gd name="connsiteY3" fmla="*/ 1643865 h 1664413"/>
              <a:gd name="connsiteX4" fmla="*/ 698643 w 2517169"/>
              <a:gd name="connsiteY4" fmla="*/ 770561 h 1664413"/>
              <a:gd name="connsiteX5" fmla="*/ 1212351 w 2517169"/>
              <a:gd name="connsiteY5" fmla="*/ 1448656 h 1664413"/>
              <a:gd name="connsiteX6" fmla="*/ 976045 w 2517169"/>
              <a:gd name="connsiteY6" fmla="*/ 636997 h 1664413"/>
              <a:gd name="connsiteX7" fmla="*/ 1438382 w 2517169"/>
              <a:gd name="connsiteY7" fmla="*/ 1253447 h 1664413"/>
              <a:gd name="connsiteX8" fmla="*/ 1212351 w 2517169"/>
              <a:gd name="connsiteY8" fmla="*/ 462337 h 1664413"/>
              <a:gd name="connsiteX9" fmla="*/ 1695236 w 2517169"/>
              <a:gd name="connsiteY9" fmla="*/ 1171253 h 1664413"/>
              <a:gd name="connsiteX10" fmla="*/ 1417834 w 2517169"/>
              <a:gd name="connsiteY10" fmla="*/ 349321 h 1664413"/>
              <a:gd name="connsiteX11" fmla="*/ 1962364 w 2517169"/>
              <a:gd name="connsiteY11" fmla="*/ 1017141 h 1664413"/>
              <a:gd name="connsiteX12" fmla="*/ 1623317 w 2517169"/>
              <a:gd name="connsiteY12" fmla="*/ 133564 h 1664413"/>
              <a:gd name="connsiteX13" fmla="*/ 2208944 w 2517169"/>
              <a:gd name="connsiteY13" fmla="*/ 852755 h 1664413"/>
              <a:gd name="connsiteX14" fmla="*/ 2126751 w 2517169"/>
              <a:gd name="connsiteY14" fmla="*/ 318498 h 1664413"/>
              <a:gd name="connsiteX15" fmla="*/ 2517169 w 2517169"/>
              <a:gd name="connsiteY15" fmla="*/ 0 h 166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7169" h="1664413">
                <a:moveTo>
                  <a:pt x="0" y="1664413"/>
                </a:moveTo>
                <a:cubicBezTo>
                  <a:pt x="195209" y="1605336"/>
                  <a:pt x="390418" y="1546260"/>
                  <a:pt x="462337" y="1407559"/>
                </a:cubicBezTo>
                <a:cubicBezTo>
                  <a:pt x="534256" y="1268858"/>
                  <a:pt x="349322" y="792822"/>
                  <a:pt x="431515" y="832206"/>
                </a:cubicBezTo>
                <a:cubicBezTo>
                  <a:pt x="513708" y="871590"/>
                  <a:pt x="910976" y="1654139"/>
                  <a:pt x="955497" y="1643865"/>
                </a:cubicBezTo>
                <a:cubicBezTo>
                  <a:pt x="1000018" y="1633591"/>
                  <a:pt x="655834" y="803096"/>
                  <a:pt x="698643" y="770561"/>
                </a:cubicBezTo>
                <a:cubicBezTo>
                  <a:pt x="741452" y="738026"/>
                  <a:pt x="1166117" y="1470917"/>
                  <a:pt x="1212351" y="1448656"/>
                </a:cubicBezTo>
                <a:cubicBezTo>
                  <a:pt x="1258585" y="1426395"/>
                  <a:pt x="938373" y="669532"/>
                  <a:pt x="976045" y="636997"/>
                </a:cubicBezTo>
                <a:cubicBezTo>
                  <a:pt x="1013717" y="604462"/>
                  <a:pt x="1398998" y="1282557"/>
                  <a:pt x="1438382" y="1253447"/>
                </a:cubicBezTo>
                <a:cubicBezTo>
                  <a:pt x="1477766" y="1224337"/>
                  <a:pt x="1169542" y="476036"/>
                  <a:pt x="1212351" y="462337"/>
                </a:cubicBezTo>
                <a:cubicBezTo>
                  <a:pt x="1255160" y="448638"/>
                  <a:pt x="1660989" y="1190089"/>
                  <a:pt x="1695236" y="1171253"/>
                </a:cubicBezTo>
                <a:cubicBezTo>
                  <a:pt x="1729483" y="1152417"/>
                  <a:pt x="1373313" y="375006"/>
                  <a:pt x="1417834" y="349321"/>
                </a:cubicBezTo>
                <a:cubicBezTo>
                  <a:pt x="1462355" y="323636"/>
                  <a:pt x="1928117" y="1053100"/>
                  <a:pt x="1962364" y="1017141"/>
                </a:cubicBezTo>
                <a:cubicBezTo>
                  <a:pt x="1996611" y="981182"/>
                  <a:pt x="1582220" y="160962"/>
                  <a:pt x="1623317" y="133564"/>
                </a:cubicBezTo>
                <a:cubicBezTo>
                  <a:pt x="1664414" y="106166"/>
                  <a:pt x="2125038" y="821933"/>
                  <a:pt x="2208944" y="852755"/>
                </a:cubicBezTo>
                <a:cubicBezTo>
                  <a:pt x="2292850" y="883577"/>
                  <a:pt x="2075380" y="460624"/>
                  <a:pt x="2126751" y="318498"/>
                </a:cubicBezTo>
                <a:cubicBezTo>
                  <a:pt x="2178122" y="176372"/>
                  <a:pt x="2347645" y="88186"/>
                  <a:pt x="251716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олилиния 25"/>
          <p:cNvSpPr/>
          <p:nvPr/>
        </p:nvSpPr>
        <p:spPr>
          <a:xfrm rot="14653941" flipH="1" flipV="1">
            <a:off x="8637754" y="4198049"/>
            <a:ext cx="1593732" cy="928016"/>
          </a:xfrm>
          <a:custGeom>
            <a:avLst/>
            <a:gdLst>
              <a:gd name="connsiteX0" fmla="*/ 0 w 2517169"/>
              <a:gd name="connsiteY0" fmla="*/ 1664413 h 1664413"/>
              <a:gd name="connsiteX1" fmla="*/ 462337 w 2517169"/>
              <a:gd name="connsiteY1" fmla="*/ 1407559 h 1664413"/>
              <a:gd name="connsiteX2" fmla="*/ 431515 w 2517169"/>
              <a:gd name="connsiteY2" fmla="*/ 832206 h 1664413"/>
              <a:gd name="connsiteX3" fmla="*/ 955497 w 2517169"/>
              <a:gd name="connsiteY3" fmla="*/ 1643865 h 1664413"/>
              <a:gd name="connsiteX4" fmla="*/ 698643 w 2517169"/>
              <a:gd name="connsiteY4" fmla="*/ 770561 h 1664413"/>
              <a:gd name="connsiteX5" fmla="*/ 1212351 w 2517169"/>
              <a:gd name="connsiteY5" fmla="*/ 1448656 h 1664413"/>
              <a:gd name="connsiteX6" fmla="*/ 976045 w 2517169"/>
              <a:gd name="connsiteY6" fmla="*/ 636997 h 1664413"/>
              <a:gd name="connsiteX7" fmla="*/ 1438382 w 2517169"/>
              <a:gd name="connsiteY7" fmla="*/ 1253447 h 1664413"/>
              <a:gd name="connsiteX8" fmla="*/ 1212351 w 2517169"/>
              <a:gd name="connsiteY8" fmla="*/ 462337 h 1664413"/>
              <a:gd name="connsiteX9" fmla="*/ 1695236 w 2517169"/>
              <a:gd name="connsiteY9" fmla="*/ 1171253 h 1664413"/>
              <a:gd name="connsiteX10" fmla="*/ 1417834 w 2517169"/>
              <a:gd name="connsiteY10" fmla="*/ 349321 h 1664413"/>
              <a:gd name="connsiteX11" fmla="*/ 1962364 w 2517169"/>
              <a:gd name="connsiteY11" fmla="*/ 1017141 h 1664413"/>
              <a:gd name="connsiteX12" fmla="*/ 1623317 w 2517169"/>
              <a:gd name="connsiteY12" fmla="*/ 133564 h 1664413"/>
              <a:gd name="connsiteX13" fmla="*/ 2208944 w 2517169"/>
              <a:gd name="connsiteY13" fmla="*/ 852755 h 1664413"/>
              <a:gd name="connsiteX14" fmla="*/ 2126751 w 2517169"/>
              <a:gd name="connsiteY14" fmla="*/ 318498 h 1664413"/>
              <a:gd name="connsiteX15" fmla="*/ 2517169 w 2517169"/>
              <a:gd name="connsiteY15" fmla="*/ 0 h 166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7169" h="1664413">
                <a:moveTo>
                  <a:pt x="0" y="1664413"/>
                </a:moveTo>
                <a:cubicBezTo>
                  <a:pt x="195209" y="1605336"/>
                  <a:pt x="390418" y="1546260"/>
                  <a:pt x="462337" y="1407559"/>
                </a:cubicBezTo>
                <a:cubicBezTo>
                  <a:pt x="534256" y="1268858"/>
                  <a:pt x="349322" y="792822"/>
                  <a:pt x="431515" y="832206"/>
                </a:cubicBezTo>
                <a:cubicBezTo>
                  <a:pt x="513708" y="871590"/>
                  <a:pt x="910976" y="1654139"/>
                  <a:pt x="955497" y="1643865"/>
                </a:cubicBezTo>
                <a:cubicBezTo>
                  <a:pt x="1000018" y="1633591"/>
                  <a:pt x="655834" y="803096"/>
                  <a:pt x="698643" y="770561"/>
                </a:cubicBezTo>
                <a:cubicBezTo>
                  <a:pt x="741452" y="738026"/>
                  <a:pt x="1166117" y="1470917"/>
                  <a:pt x="1212351" y="1448656"/>
                </a:cubicBezTo>
                <a:cubicBezTo>
                  <a:pt x="1258585" y="1426395"/>
                  <a:pt x="938373" y="669532"/>
                  <a:pt x="976045" y="636997"/>
                </a:cubicBezTo>
                <a:cubicBezTo>
                  <a:pt x="1013717" y="604462"/>
                  <a:pt x="1398998" y="1282557"/>
                  <a:pt x="1438382" y="1253447"/>
                </a:cubicBezTo>
                <a:cubicBezTo>
                  <a:pt x="1477766" y="1224337"/>
                  <a:pt x="1169542" y="476036"/>
                  <a:pt x="1212351" y="462337"/>
                </a:cubicBezTo>
                <a:cubicBezTo>
                  <a:pt x="1255160" y="448638"/>
                  <a:pt x="1660989" y="1190089"/>
                  <a:pt x="1695236" y="1171253"/>
                </a:cubicBezTo>
                <a:cubicBezTo>
                  <a:pt x="1729483" y="1152417"/>
                  <a:pt x="1373313" y="375006"/>
                  <a:pt x="1417834" y="349321"/>
                </a:cubicBezTo>
                <a:cubicBezTo>
                  <a:pt x="1462355" y="323636"/>
                  <a:pt x="1928117" y="1053100"/>
                  <a:pt x="1962364" y="1017141"/>
                </a:cubicBezTo>
                <a:cubicBezTo>
                  <a:pt x="1996611" y="981182"/>
                  <a:pt x="1582220" y="160962"/>
                  <a:pt x="1623317" y="133564"/>
                </a:cubicBezTo>
                <a:cubicBezTo>
                  <a:pt x="1664414" y="106166"/>
                  <a:pt x="2125038" y="821933"/>
                  <a:pt x="2208944" y="852755"/>
                </a:cubicBezTo>
                <a:cubicBezTo>
                  <a:pt x="2292850" y="883577"/>
                  <a:pt x="2075380" y="460624"/>
                  <a:pt x="2126751" y="318498"/>
                </a:cubicBezTo>
                <a:cubicBezTo>
                  <a:pt x="2178122" y="176372"/>
                  <a:pt x="2347645" y="88186"/>
                  <a:pt x="251716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олилиния 28"/>
          <p:cNvSpPr/>
          <p:nvPr/>
        </p:nvSpPr>
        <p:spPr>
          <a:xfrm rot="18230337">
            <a:off x="1246408" y="4603841"/>
            <a:ext cx="1413187" cy="217742"/>
          </a:xfrm>
          <a:custGeom>
            <a:avLst/>
            <a:gdLst>
              <a:gd name="connsiteX0" fmla="*/ 0 w 2027104"/>
              <a:gd name="connsiteY0" fmla="*/ 718406 h 1290212"/>
              <a:gd name="connsiteX1" fmla="*/ 319489 w 2027104"/>
              <a:gd name="connsiteY1" fmla="*/ 13327 h 1290212"/>
              <a:gd name="connsiteX2" fmla="*/ 760164 w 2027104"/>
              <a:gd name="connsiteY2" fmla="*/ 1269250 h 1290212"/>
              <a:gd name="connsiteX3" fmla="*/ 1090670 w 2027104"/>
              <a:gd name="connsiteY3" fmla="*/ 68411 h 1290212"/>
              <a:gd name="connsiteX4" fmla="*/ 1487277 w 2027104"/>
              <a:gd name="connsiteY4" fmla="*/ 1280267 h 1290212"/>
              <a:gd name="connsiteX5" fmla="*/ 1762699 w 2027104"/>
              <a:gd name="connsiteY5" fmla="*/ 641288 h 1290212"/>
              <a:gd name="connsiteX6" fmla="*/ 2027104 w 2027104"/>
              <a:gd name="connsiteY6" fmla="*/ 597221 h 129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104" h="1290212">
                <a:moveTo>
                  <a:pt x="0" y="718406"/>
                </a:moveTo>
                <a:cubicBezTo>
                  <a:pt x="96397" y="319963"/>
                  <a:pt x="192795" y="-78480"/>
                  <a:pt x="319489" y="13327"/>
                </a:cubicBezTo>
                <a:cubicBezTo>
                  <a:pt x="446183" y="105134"/>
                  <a:pt x="631634" y="1260069"/>
                  <a:pt x="760164" y="1269250"/>
                </a:cubicBezTo>
                <a:cubicBezTo>
                  <a:pt x="888694" y="1278431"/>
                  <a:pt x="969485" y="66575"/>
                  <a:pt x="1090670" y="68411"/>
                </a:cubicBezTo>
                <a:cubicBezTo>
                  <a:pt x="1211855" y="70247"/>
                  <a:pt x="1375272" y="1184788"/>
                  <a:pt x="1487277" y="1280267"/>
                </a:cubicBezTo>
                <a:cubicBezTo>
                  <a:pt x="1599282" y="1375747"/>
                  <a:pt x="1672728" y="755129"/>
                  <a:pt x="1762699" y="641288"/>
                </a:cubicBezTo>
                <a:cubicBezTo>
                  <a:pt x="1852670" y="527447"/>
                  <a:pt x="1939887" y="562334"/>
                  <a:pt x="2027104" y="59722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олилиния 32"/>
          <p:cNvSpPr/>
          <p:nvPr/>
        </p:nvSpPr>
        <p:spPr>
          <a:xfrm rot="3394557">
            <a:off x="1305872" y="2803196"/>
            <a:ext cx="1413187" cy="228004"/>
          </a:xfrm>
          <a:custGeom>
            <a:avLst/>
            <a:gdLst>
              <a:gd name="connsiteX0" fmla="*/ 0 w 2027104"/>
              <a:gd name="connsiteY0" fmla="*/ 718406 h 1290212"/>
              <a:gd name="connsiteX1" fmla="*/ 319489 w 2027104"/>
              <a:gd name="connsiteY1" fmla="*/ 13327 h 1290212"/>
              <a:gd name="connsiteX2" fmla="*/ 760164 w 2027104"/>
              <a:gd name="connsiteY2" fmla="*/ 1269250 h 1290212"/>
              <a:gd name="connsiteX3" fmla="*/ 1090670 w 2027104"/>
              <a:gd name="connsiteY3" fmla="*/ 68411 h 1290212"/>
              <a:gd name="connsiteX4" fmla="*/ 1487277 w 2027104"/>
              <a:gd name="connsiteY4" fmla="*/ 1280267 h 1290212"/>
              <a:gd name="connsiteX5" fmla="*/ 1762699 w 2027104"/>
              <a:gd name="connsiteY5" fmla="*/ 641288 h 1290212"/>
              <a:gd name="connsiteX6" fmla="*/ 2027104 w 2027104"/>
              <a:gd name="connsiteY6" fmla="*/ 597221 h 129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104" h="1290212">
                <a:moveTo>
                  <a:pt x="0" y="718406"/>
                </a:moveTo>
                <a:cubicBezTo>
                  <a:pt x="96397" y="319963"/>
                  <a:pt x="192795" y="-78480"/>
                  <a:pt x="319489" y="13327"/>
                </a:cubicBezTo>
                <a:cubicBezTo>
                  <a:pt x="446183" y="105134"/>
                  <a:pt x="631634" y="1260069"/>
                  <a:pt x="760164" y="1269250"/>
                </a:cubicBezTo>
                <a:cubicBezTo>
                  <a:pt x="888694" y="1278431"/>
                  <a:pt x="969485" y="66575"/>
                  <a:pt x="1090670" y="68411"/>
                </a:cubicBezTo>
                <a:cubicBezTo>
                  <a:pt x="1211855" y="70247"/>
                  <a:pt x="1375272" y="1184788"/>
                  <a:pt x="1487277" y="1280267"/>
                </a:cubicBezTo>
                <a:cubicBezTo>
                  <a:pt x="1599282" y="1375747"/>
                  <a:pt x="1672728" y="755129"/>
                  <a:pt x="1762699" y="641288"/>
                </a:cubicBezTo>
                <a:cubicBezTo>
                  <a:pt x="1852670" y="527447"/>
                  <a:pt x="1939887" y="562334"/>
                  <a:pt x="2027104" y="59722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998982" y="3803836"/>
            <a:ext cx="4128373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6809355" y="1337870"/>
            <a:ext cx="4544445" cy="4931932"/>
          </a:xfrm>
          <a:prstGeom prst="roundRect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8133681" y="3623836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>
            <a:stCxn id="36" idx="6"/>
          </p:cNvCxnSpPr>
          <p:nvPr/>
        </p:nvCxnSpPr>
        <p:spPr>
          <a:xfrm>
            <a:off x="8493681" y="3803836"/>
            <a:ext cx="959761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48212" y="5339593"/>
            <a:ext cx="269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Low energy photons</a:t>
            </a:r>
            <a:endParaRPr lang="en-US" sz="24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034022" y="2543190"/>
            <a:ext cx="187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High energy electron</a:t>
            </a:r>
            <a:endParaRPr lang="en-US" sz="24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7777451" y="5339594"/>
            <a:ext cx="277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High energy photons</a:t>
            </a:r>
            <a:endParaRPr lang="en-US" sz="2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778094" y="2540709"/>
            <a:ext cx="187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Low energy electron</a:t>
            </a:r>
            <a:endParaRPr lang="en-US" sz="2400" i="1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5749010" y="3961512"/>
            <a:ext cx="888149" cy="435877"/>
          </a:xfrm>
          <a:prstGeom prst="rightArrow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Стрелка вправо 49"/>
          <p:cNvSpPr/>
          <p:nvPr/>
        </p:nvSpPr>
        <p:spPr>
          <a:xfrm>
            <a:off x="5749009" y="3306836"/>
            <a:ext cx="888149" cy="435877"/>
          </a:xfrm>
          <a:prstGeom prst="rightArrow">
            <a:avLst/>
          </a:prstGeom>
          <a:solidFill>
            <a:srgbClr val="C0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8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9232" y="386689"/>
            <a:ext cx="26357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smtClean="0"/>
              <a:t>Limiting Factors</a:t>
            </a:r>
            <a:endParaRPr lang="en-US" sz="3000" u="sng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055018" y="592027"/>
            <a:ext cx="678782" cy="2535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386689"/>
            <a:ext cx="4705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 err="1" smtClean="0"/>
              <a:t>Larmor</a:t>
            </a:r>
            <a:r>
              <a:rPr lang="en-GB" sz="3000" u="sng" dirty="0" smtClean="0"/>
              <a:t> (curvature) Radiation</a:t>
            </a:r>
            <a:endParaRPr lang="en-US" sz="3000" u="sng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60997" y="1269736"/>
            <a:ext cx="8860481" cy="5009311"/>
          </a:xfrm>
          <a:prstGeom prst="roundRect">
            <a:avLst/>
          </a:prstGeom>
          <a:noFill/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60599" y="2889338"/>
            <a:ext cx="1046192" cy="100383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562" t="6722" r="4113" b="7720"/>
          <a:stretch/>
        </p:blipFill>
        <p:spPr>
          <a:xfrm>
            <a:off x="2499392" y="1429468"/>
            <a:ext cx="4395730" cy="4241494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476519" y="3342392"/>
            <a:ext cx="432000" cy="432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2595788" y="1522431"/>
            <a:ext cx="4176000" cy="4068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вал 26"/>
          <p:cNvSpPr/>
          <p:nvPr/>
        </p:nvSpPr>
        <p:spPr>
          <a:xfrm>
            <a:off x="3776054" y="5285012"/>
            <a:ext cx="360000" cy="360000"/>
          </a:xfrm>
          <a:prstGeom prst="ellipse">
            <a:avLst/>
          </a:prstGeom>
          <a:solidFill>
            <a:srgbClr val="2CFCF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937246" y="5321979"/>
            <a:ext cx="360000" cy="360000"/>
          </a:xfrm>
          <a:prstGeom prst="ellipse">
            <a:avLst/>
          </a:prstGeom>
          <a:solidFill>
            <a:srgbClr val="2CFCF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190693" y="5370119"/>
            <a:ext cx="360000" cy="360000"/>
          </a:xfrm>
          <a:prstGeom prst="ellipse">
            <a:avLst/>
          </a:prstGeom>
          <a:solidFill>
            <a:srgbClr val="2CFCF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419333" y="5380980"/>
            <a:ext cx="360000" cy="360000"/>
          </a:xfrm>
          <a:prstGeom prst="ellipse">
            <a:avLst/>
          </a:prstGeom>
          <a:solidFill>
            <a:srgbClr val="2CFCF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83788" y="5360885"/>
            <a:ext cx="360000" cy="360000"/>
          </a:xfrm>
          <a:prstGeom prst="ellipse">
            <a:avLst/>
          </a:prstGeom>
          <a:solidFill>
            <a:srgbClr val="2CFCF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948243" y="5317955"/>
            <a:ext cx="360000" cy="360000"/>
          </a:xfrm>
          <a:prstGeom prst="ellipse">
            <a:avLst/>
          </a:prstGeom>
          <a:solidFill>
            <a:srgbClr val="2CFC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5308243" y="5100461"/>
            <a:ext cx="1065082" cy="38623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4908519" y="4558024"/>
            <a:ext cx="193991" cy="759932"/>
          </a:xfrm>
          <a:prstGeom prst="straightConnector1">
            <a:avLst/>
          </a:prstGeom>
          <a:ln w="76200">
            <a:solidFill>
              <a:srgbClr val="9A81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19472" y="5163461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472" y="5163461"/>
                <a:ext cx="244682" cy="369332"/>
              </a:xfrm>
              <a:prstGeom prst="rect">
                <a:avLst/>
              </a:prstGeom>
              <a:blipFill>
                <a:blip r:embed="rId3"/>
                <a:stretch>
                  <a:fillRect l="-25000" t="-36066" r="-97500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76565" y="4411671"/>
                <a:ext cx="244682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65" y="4411671"/>
                <a:ext cx="244682" cy="418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 стрелкой 38"/>
          <p:cNvCxnSpPr/>
          <p:nvPr/>
        </p:nvCxnSpPr>
        <p:spPr>
          <a:xfrm flipH="1">
            <a:off x="3948263" y="5595084"/>
            <a:ext cx="1020072" cy="339709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11530" y="5606483"/>
                <a:ext cx="313611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30" y="5606483"/>
                <a:ext cx="313611" cy="4181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олилиния 42"/>
          <p:cNvSpPr/>
          <p:nvPr/>
        </p:nvSpPr>
        <p:spPr>
          <a:xfrm rot="18547836">
            <a:off x="5057525" y="4614068"/>
            <a:ext cx="1413187" cy="228004"/>
          </a:xfrm>
          <a:custGeom>
            <a:avLst/>
            <a:gdLst>
              <a:gd name="connsiteX0" fmla="*/ 0 w 2027104"/>
              <a:gd name="connsiteY0" fmla="*/ 718406 h 1290212"/>
              <a:gd name="connsiteX1" fmla="*/ 319489 w 2027104"/>
              <a:gd name="connsiteY1" fmla="*/ 13327 h 1290212"/>
              <a:gd name="connsiteX2" fmla="*/ 760164 w 2027104"/>
              <a:gd name="connsiteY2" fmla="*/ 1269250 h 1290212"/>
              <a:gd name="connsiteX3" fmla="*/ 1090670 w 2027104"/>
              <a:gd name="connsiteY3" fmla="*/ 68411 h 1290212"/>
              <a:gd name="connsiteX4" fmla="*/ 1487277 w 2027104"/>
              <a:gd name="connsiteY4" fmla="*/ 1280267 h 1290212"/>
              <a:gd name="connsiteX5" fmla="*/ 1762699 w 2027104"/>
              <a:gd name="connsiteY5" fmla="*/ 641288 h 1290212"/>
              <a:gd name="connsiteX6" fmla="*/ 2027104 w 2027104"/>
              <a:gd name="connsiteY6" fmla="*/ 597221 h 129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104" h="1290212">
                <a:moveTo>
                  <a:pt x="0" y="718406"/>
                </a:moveTo>
                <a:cubicBezTo>
                  <a:pt x="96397" y="319963"/>
                  <a:pt x="192795" y="-78480"/>
                  <a:pt x="319489" y="13327"/>
                </a:cubicBezTo>
                <a:cubicBezTo>
                  <a:pt x="446183" y="105134"/>
                  <a:pt x="631634" y="1260069"/>
                  <a:pt x="760164" y="1269250"/>
                </a:cubicBezTo>
                <a:cubicBezTo>
                  <a:pt x="888694" y="1278431"/>
                  <a:pt x="969485" y="66575"/>
                  <a:pt x="1090670" y="68411"/>
                </a:cubicBezTo>
                <a:cubicBezTo>
                  <a:pt x="1211855" y="70247"/>
                  <a:pt x="1375272" y="1184788"/>
                  <a:pt x="1487277" y="1280267"/>
                </a:cubicBezTo>
                <a:cubicBezTo>
                  <a:pt x="1599282" y="1375747"/>
                  <a:pt x="1672728" y="755129"/>
                  <a:pt x="1762699" y="641288"/>
                </a:cubicBezTo>
                <a:cubicBezTo>
                  <a:pt x="1852670" y="527447"/>
                  <a:pt x="1939887" y="562334"/>
                  <a:pt x="2027104" y="59722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олилиния 43"/>
          <p:cNvSpPr/>
          <p:nvPr/>
        </p:nvSpPr>
        <p:spPr>
          <a:xfrm rot="872570">
            <a:off x="5432553" y="5671731"/>
            <a:ext cx="1413187" cy="228004"/>
          </a:xfrm>
          <a:custGeom>
            <a:avLst/>
            <a:gdLst>
              <a:gd name="connsiteX0" fmla="*/ 0 w 2027104"/>
              <a:gd name="connsiteY0" fmla="*/ 718406 h 1290212"/>
              <a:gd name="connsiteX1" fmla="*/ 319489 w 2027104"/>
              <a:gd name="connsiteY1" fmla="*/ 13327 h 1290212"/>
              <a:gd name="connsiteX2" fmla="*/ 760164 w 2027104"/>
              <a:gd name="connsiteY2" fmla="*/ 1269250 h 1290212"/>
              <a:gd name="connsiteX3" fmla="*/ 1090670 w 2027104"/>
              <a:gd name="connsiteY3" fmla="*/ 68411 h 1290212"/>
              <a:gd name="connsiteX4" fmla="*/ 1487277 w 2027104"/>
              <a:gd name="connsiteY4" fmla="*/ 1280267 h 1290212"/>
              <a:gd name="connsiteX5" fmla="*/ 1762699 w 2027104"/>
              <a:gd name="connsiteY5" fmla="*/ 641288 h 1290212"/>
              <a:gd name="connsiteX6" fmla="*/ 2027104 w 2027104"/>
              <a:gd name="connsiteY6" fmla="*/ 597221 h 129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104" h="1290212">
                <a:moveTo>
                  <a:pt x="0" y="718406"/>
                </a:moveTo>
                <a:cubicBezTo>
                  <a:pt x="96397" y="319963"/>
                  <a:pt x="192795" y="-78480"/>
                  <a:pt x="319489" y="13327"/>
                </a:cubicBezTo>
                <a:cubicBezTo>
                  <a:pt x="446183" y="105134"/>
                  <a:pt x="631634" y="1260069"/>
                  <a:pt x="760164" y="1269250"/>
                </a:cubicBezTo>
                <a:cubicBezTo>
                  <a:pt x="888694" y="1278431"/>
                  <a:pt x="969485" y="66575"/>
                  <a:pt x="1090670" y="68411"/>
                </a:cubicBezTo>
                <a:cubicBezTo>
                  <a:pt x="1211855" y="70247"/>
                  <a:pt x="1375272" y="1184788"/>
                  <a:pt x="1487277" y="1280267"/>
                </a:cubicBezTo>
                <a:cubicBezTo>
                  <a:pt x="1599282" y="1375747"/>
                  <a:pt x="1672728" y="755129"/>
                  <a:pt x="1762699" y="641288"/>
                </a:cubicBezTo>
                <a:cubicBezTo>
                  <a:pt x="1852670" y="527447"/>
                  <a:pt x="1939887" y="562334"/>
                  <a:pt x="2027104" y="59722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542334" y="2071172"/>
            <a:ext cx="2467778" cy="1024569"/>
          </a:xfrm>
          <a:prstGeom prst="roundRect">
            <a:avLst/>
          </a:prstGeom>
          <a:noFill/>
          <a:ln w="28575">
            <a:solidFill>
              <a:srgbClr val="8E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 smtClean="0">
                <a:solidFill>
                  <a:schemeClr val="tx1"/>
                </a:solidFill>
              </a:rPr>
              <a:t>Curved trajectory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5400000">
            <a:off x="8332148" y="3556452"/>
            <a:ext cx="888149" cy="435877"/>
          </a:xfrm>
          <a:prstGeom prst="right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548360" y="4453040"/>
            <a:ext cx="2467778" cy="1024569"/>
          </a:xfrm>
          <a:prstGeom prst="roundRect">
            <a:avLst/>
          </a:prstGeom>
          <a:noFill/>
          <a:ln w="28575">
            <a:solidFill>
              <a:srgbClr val="8E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 smtClean="0">
                <a:solidFill>
                  <a:schemeClr val="tx1"/>
                </a:solidFill>
              </a:rPr>
              <a:t>Radiation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ECF5-B611-4364-9162-01B0B9EBB6C9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2B7F-07F3-4957-85CE-872FCA579F0E}" type="slidenum">
              <a:rPr lang="en-US" smtClean="0"/>
              <a:t>9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525250" y="6151562"/>
            <a:ext cx="6286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077015" y="1073802"/>
            <a:ext cx="174661" cy="4819517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5973233" y="1057998"/>
            <a:ext cx="361676" cy="33750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5973233" y="5604595"/>
            <a:ext cx="361676" cy="33750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2120461" y="1997151"/>
            <a:ext cx="8087770" cy="29728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5854" y="31603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2080" y="3006506"/>
            <a:ext cx="6235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/>
              <a:t>  </a:t>
            </a:r>
            <a:r>
              <a:rPr lang="en-GB" sz="3200" b="1" dirty="0" smtClean="0"/>
              <a:t>Estimation of </a:t>
            </a:r>
            <a:r>
              <a:rPr lang="en-GB" sz="3200" b="1" dirty="0"/>
              <a:t>M</a:t>
            </a:r>
            <a:r>
              <a:rPr lang="en-GB" sz="3200" b="1" dirty="0" smtClean="0"/>
              <a:t>aximal Energy</a:t>
            </a:r>
            <a:endParaRPr lang="en-US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Theoretical estimation through limitations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514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" id="{6594DE53-AF3B-40A2-A152-26C7936A3A23}" vid="{FCFC6E77-C99E-4CB8-AC4D-AD95AF8893F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5.Syncronized Candles</Template>
  <TotalTime>11806</TotalTime>
  <Words>573</Words>
  <Application>Microsoft Office PowerPoint</Application>
  <PresentationFormat>Широкоэкранный</PresentationFormat>
  <Paragraphs>266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Sylfaen</vt:lpstr>
      <vt:lpstr>Template1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nikanikuradze8@gmail.com</dc:creator>
  <cp:lastModifiedBy>User</cp:lastModifiedBy>
  <cp:revision>508</cp:revision>
  <dcterms:created xsi:type="dcterms:W3CDTF">2021-07-02T09:51:23Z</dcterms:created>
  <dcterms:modified xsi:type="dcterms:W3CDTF">2024-08-05T11:26:33Z</dcterms:modified>
</cp:coreProperties>
</file>