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72" r:id="rId3"/>
    <p:sldId id="262" r:id="rId4"/>
    <p:sldId id="279" r:id="rId5"/>
    <p:sldId id="273" r:id="rId6"/>
    <p:sldId id="275" r:id="rId7"/>
    <p:sldId id="276" r:id="rId8"/>
    <p:sldId id="277" r:id="rId9"/>
    <p:sldId id="258" r:id="rId10"/>
    <p:sldId id="278" r:id="rId11"/>
    <p:sldId id="280" r:id="rId12"/>
    <p:sldId id="281" r:id="rId13"/>
    <p:sldId id="282" r:id="rId14"/>
    <p:sldId id="284" r:id="rId15"/>
    <p:sldId id="285" r:id="rId16"/>
    <p:sldId id="286" r:id="rId17"/>
    <p:sldId id="287" r:id="rId18"/>
    <p:sldId id="283" r:id="rId19"/>
    <p:sldId id="288" r:id="rId2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C7E3"/>
    <a:srgbClr val="335E8C"/>
    <a:srgbClr val="C4CCD1"/>
    <a:srgbClr val="5B8BA4"/>
    <a:srgbClr val="8084BB"/>
    <a:srgbClr val="C0D0E4"/>
    <a:srgbClr val="F8C341"/>
    <a:srgbClr val="A8A9AA"/>
    <a:srgbClr val="5C00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1" autoAdjust="0"/>
    <p:restoredTop sz="94618" autoAdjust="0"/>
  </p:normalViewPr>
  <p:slideViewPr>
    <p:cSldViewPr>
      <p:cViewPr varScale="1">
        <p:scale>
          <a:sx n="87" d="100"/>
          <a:sy n="87" d="100"/>
        </p:scale>
        <p:origin x="1253" y="4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280EF4F-0208-4BED-842A-AD56326D90F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miter lim="800000"/>
            <a:headEnd/>
            <a:tailEnd/>
          </a:ln>
        </p:spPr>
        <p:txBody>
          <a:bodyPr/>
          <a:lstStyle/>
          <a:p>
            <a:fld id="{DE5E69A2-B681-452D-94A6-0F57F1EB7FD0}" type="slidenum">
              <a:rPr lang="en-US"/>
              <a:pPr/>
              <a:t>1</a:t>
            </a:fld>
            <a:endParaRPr 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B71BCC22-D9B5-41FF-9563-E410ADDD3A9A}" type="slidenum">
              <a:rPr lang="en-US"/>
              <a:pPr/>
              <a:t>9</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B71BCC22-D9B5-41FF-9563-E410ADDD3A9A}" type="slidenum">
              <a:rPr lang="en-US"/>
              <a:pPr/>
              <a:t>10</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707106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B71BCC22-D9B5-41FF-9563-E410ADDD3A9A}" type="slidenum">
              <a:rPr lang="en-US"/>
              <a:pPr/>
              <a:t>11</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43503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B71BCC22-D9B5-41FF-9563-E410ADDD3A9A}" type="slidenum">
              <a:rPr lang="en-US"/>
              <a:pPr/>
              <a:t>12</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48028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B71BCC22-D9B5-41FF-9563-E410ADDD3A9A}" type="slidenum">
              <a:rPr lang="en-US"/>
              <a:pPr/>
              <a:t>13</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562564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B71BCC22-D9B5-41FF-9563-E410ADDD3A9A}" type="slidenum">
              <a:rPr lang="en-US"/>
              <a:pPr/>
              <a:t>18</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124998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B71BCC22-D9B5-41FF-9563-E410ADDD3A9A}" type="slidenum">
              <a:rPr lang="en-US"/>
              <a:pPr/>
              <a:t>19</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09441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23850" y="404813"/>
            <a:ext cx="6048375" cy="750887"/>
          </a:xfrm>
        </p:spPr>
        <p:txBody>
          <a:bodyPr/>
          <a:lstStyle>
            <a:lvl1pPr>
              <a:defRPr sz="2800" b="1"/>
            </a:lvl1pPr>
          </a:lstStyle>
          <a:p>
            <a:pPr lvl="0"/>
            <a:r>
              <a:rPr lang="en-US" noProof="0" smtClean="0"/>
              <a:t>Click to edit Master title style</a:t>
            </a:r>
            <a:endParaRPr lang="ru-RU" noProof="0" smtClean="0"/>
          </a:p>
        </p:txBody>
      </p:sp>
      <p:sp>
        <p:nvSpPr>
          <p:cNvPr id="5123" name="Rectangle 3"/>
          <p:cNvSpPr>
            <a:spLocks noGrp="1" noChangeArrowheads="1"/>
          </p:cNvSpPr>
          <p:nvPr>
            <p:ph type="subTitle" idx="1"/>
          </p:nvPr>
        </p:nvSpPr>
        <p:spPr>
          <a:xfrm>
            <a:off x="323850" y="1125538"/>
            <a:ext cx="6048375" cy="503237"/>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2400" b="1"/>
            </a:lvl1pPr>
          </a:lstStyle>
          <a:p>
            <a:pPr lvl="0"/>
            <a:r>
              <a:rPr lang="en-US" noProof="0" smtClean="0"/>
              <a:t>Click to edit Master subtitle style</a:t>
            </a:r>
            <a:endParaRPr lang="ru-RU"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59563" y="333375"/>
            <a:ext cx="1871662" cy="5326063"/>
          </a:xfrm>
        </p:spPr>
        <p:txBody>
          <a:bodyPr vert="eaVert"/>
          <a:lstStyle/>
          <a:p>
            <a:r>
              <a:rPr lang="en-US" smtClean="0"/>
              <a:t>Click to edit Master title style</a:t>
            </a:r>
            <a:endParaRPr lang="ru-RU"/>
          </a:p>
        </p:txBody>
      </p:sp>
      <p:sp>
        <p:nvSpPr>
          <p:cNvPr id="3" name="Вертикальный текст 2"/>
          <p:cNvSpPr>
            <a:spLocks noGrp="1"/>
          </p:cNvSpPr>
          <p:nvPr>
            <p:ph type="body" orient="vert" idx="1"/>
          </p:nvPr>
        </p:nvSpPr>
        <p:spPr>
          <a:xfrm>
            <a:off x="1042988" y="333375"/>
            <a:ext cx="5464175" cy="53260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Объект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Объект 2"/>
          <p:cNvSpPr>
            <a:spLocks noGrp="1"/>
          </p:cNvSpPr>
          <p:nvPr>
            <p:ph sz="half" idx="1"/>
          </p:nvPr>
        </p:nvSpPr>
        <p:spPr>
          <a:xfrm>
            <a:off x="1042988" y="1196975"/>
            <a:ext cx="366712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Объект 3"/>
          <p:cNvSpPr>
            <a:spLocks noGrp="1"/>
          </p:cNvSpPr>
          <p:nvPr>
            <p:ph sz="half" idx="2"/>
          </p:nvPr>
        </p:nvSpPr>
        <p:spPr>
          <a:xfrm>
            <a:off x="4862513" y="1196975"/>
            <a:ext cx="3668712"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42988" y="333375"/>
            <a:ext cx="5472112"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ru-RU" smtClean="0"/>
          </a:p>
        </p:txBody>
      </p:sp>
      <p:sp>
        <p:nvSpPr>
          <p:cNvPr id="1027" name="Rectangle 3"/>
          <p:cNvSpPr>
            <a:spLocks noGrp="1" noChangeArrowheads="1"/>
          </p:cNvSpPr>
          <p:nvPr>
            <p:ph type="body" idx="1"/>
          </p:nvPr>
        </p:nvSpPr>
        <p:spPr bwMode="auto">
          <a:xfrm>
            <a:off x="1042988" y="1196975"/>
            <a:ext cx="7488237" cy="4462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smtClean="0"/>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gif"/><Relationship Id="rId5" Type="http://schemas.microsoft.com/office/2007/relationships/hdphoto" Target="../media/hdphoto2.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5.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9.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8.wdp"/><Relationship Id="rId7"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685799" y="1745051"/>
            <a:ext cx="7580314" cy="15541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a:lstStyle>
          <a:p>
            <a:pPr algn="ctr"/>
            <a:r>
              <a:rPr lang="en-US" sz="2400" kern="0" dirty="0" smtClean="0">
                <a:latin typeface="Georgia" panose="02040502050405020303" pitchFamily="18" charset="0"/>
              </a:rPr>
              <a:t>The effect of time density of data on the probability of detecting nearby planets in gravitational microlensing events</a:t>
            </a:r>
            <a:endParaRPr lang="uk-UA" sz="2400" kern="0" dirty="0" smtClean="0">
              <a:latin typeface="Georgia" panose="02040502050405020303" pitchFamily="18" charset="0"/>
              <a:cs typeface="B Nazanin" panose="00000400000000000000" pitchFamily="2" charset="-78"/>
            </a:endParaRPr>
          </a:p>
        </p:txBody>
      </p:sp>
      <p:sp>
        <p:nvSpPr>
          <p:cNvPr id="10" name="Rectangle 3"/>
          <p:cNvSpPr txBox="1">
            <a:spLocks noChangeArrowheads="1"/>
          </p:cNvSpPr>
          <p:nvPr/>
        </p:nvSpPr>
        <p:spPr bwMode="auto">
          <a:xfrm>
            <a:off x="3276600" y="4290836"/>
            <a:ext cx="3240087" cy="746125"/>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lnSpc>
                <a:spcPct val="150000"/>
              </a:lnSpc>
            </a:pPr>
            <a:r>
              <a:rPr lang="en-US" sz="1600" kern="0" dirty="0" err="1" smtClean="0">
                <a:latin typeface="Georgia" panose="02040502050405020303" pitchFamily="18" charset="0"/>
                <a:cs typeface="B Nazanin" panose="00000400000000000000" pitchFamily="2" charset="-78"/>
              </a:rPr>
              <a:t>Nazanin</a:t>
            </a:r>
            <a:r>
              <a:rPr lang="en-US" sz="1600" kern="0" dirty="0" smtClean="0">
                <a:latin typeface="Georgia" panose="02040502050405020303" pitchFamily="18" charset="0"/>
                <a:cs typeface="B Nazanin" panose="00000400000000000000" pitchFamily="2" charset="-78"/>
              </a:rPr>
              <a:t> </a:t>
            </a:r>
            <a:r>
              <a:rPr lang="en-US" sz="1600" kern="0" dirty="0" err="1" smtClean="0">
                <a:latin typeface="Georgia" panose="02040502050405020303" pitchFamily="18" charset="0"/>
                <a:cs typeface="B Nazanin" panose="00000400000000000000" pitchFamily="2" charset="-78"/>
              </a:rPr>
              <a:t>Madakhel</a:t>
            </a:r>
            <a:endParaRPr lang="en-US" sz="1600" kern="0" dirty="0" smtClean="0">
              <a:latin typeface="Georgia" panose="02040502050405020303" pitchFamily="18" charset="0"/>
              <a:cs typeface="B Nazanin" panose="00000400000000000000" pitchFamily="2" charset="-78"/>
            </a:endParaRPr>
          </a:p>
          <a:p>
            <a:pPr algn="ctr">
              <a:lnSpc>
                <a:spcPct val="150000"/>
              </a:lnSpc>
            </a:pPr>
            <a:r>
              <a:rPr lang="en-US" sz="1600" kern="0" dirty="0" err="1" smtClean="0">
                <a:latin typeface="Georgia" panose="02040502050405020303" pitchFamily="18" charset="0"/>
                <a:cs typeface="B Nazanin" panose="00000400000000000000" pitchFamily="2" charset="-78"/>
              </a:rPr>
              <a:t>Sedigheh</a:t>
            </a:r>
            <a:r>
              <a:rPr lang="en-US" sz="1600" kern="0" dirty="0" smtClean="0">
                <a:latin typeface="Georgia" panose="02040502050405020303" pitchFamily="18" charset="0"/>
                <a:cs typeface="B Nazanin" panose="00000400000000000000" pitchFamily="2" charset="-78"/>
              </a:rPr>
              <a:t> </a:t>
            </a:r>
            <a:r>
              <a:rPr lang="en-US" sz="1600" kern="0" dirty="0" err="1" smtClean="0">
                <a:latin typeface="Georgia" panose="02040502050405020303" pitchFamily="18" charset="0"/>
                <a:cs typeface="B Nazanin" panose="00000400000000000000" pitchFamily="2" charset="-78"/>
              </a:rPr>
              <a:t>Sajadian</a:t>
            </a:r>
            <a:endParaRPr lang="fa-IR" sz="1600" kern="0" dirty="0" smtClean="0">
              <a:latin typeface="Georgia" panose="02040502050405020303" pitchFamily="18" charset="0"/>
              <a:cs typeface="B Nazanin" panose="00000400000000000000" pitchFamily="2" charset="-78"/>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52400"/>
            <a:ext cx="1718267" cy="172163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 y="0"/>
            <a:ext cx="9212549" cy="692711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6822" y="263997"/>
            <a:ext cx="1718267" cy="1721630"/>
          </a:xfrm>
          <a:prstGeom prst="rect">
            <a:avLst/>
          </a:prstGeom>
        </p:spPr>
      </p:pic>
      <p:sp>
        <p:nvSpPr>
          <p:cNvPr id="16" name="Rectangle 2"/>
          <p:cNvSpPr txBox="1">
            <a:spLocks noChangeArrowheads="1"/>
          </p:cNvSpPr>
          <p:nvPr/>
        </p:nvSpPr>
        <p:spPr bwMode="auto">
          <a:xfrm>
            <a:off x="838198" y="2130495"/>
            <a:ext cx="7580314" cy="15541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a:lstStyle>
          <a:p>
            <a:pPr algn="ctr"/>
            <a:r>
              <a:rPr lang="en-US" sz="2400" kern="0" dirty="0" smtClean="0">
                <a:latin typeface="Georgia" panose="02040502050405020303" pitchFamily="18" charset="0"/>
              </a:rPr>
              <a:t>The effect of time density of data on the probability of detecting nearby planets in gravitational microlensing events</a:t>
            </a:r>
            <a:endParaRPr lang="uk-UA" sz="2400" kern="0" dirty="0" smtClean="0">
              <a:latin typeface="Georgia" panose="02040502050405020303" pitchFamily="18" charset="0"/>
              <a:cs typeface="B Nazanin" panose="00000400000000000000" pitchFamily="2" charset="-78"/>
            </a:endParaRPr>
          </a:p>
        </p:txBody>
      </p:sp>
      <p:sp>
        <p:nvSpPr>
          <p:cNvPr id="17" name="Rectangle 3"/>
          <p:cNvSpPr txBox="1">
            <a:spLocks noChangeArrowheads="1"/>
          </p:cNvSpPr>
          <p:nvPr/>
        </p:nvSpPr>
        <p:spPr bwMode="auto">
          <a:xfrm>
            <a:off x="2895600" y="3941123"/>
            <a:ext cx="3240087" cy="746125"/>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ctr">
              <a:lnSpc>
                <a:spcPct val="150000"/>
              </a:lnSpc>
            </a:pPr>
            <a:r>
              <a:rPr lang="en-US" sz="1600" kern="0" dirty="0" err="1" smtClean="0">
                <a:solidFill>
                  <a:srgbClr val="512373"/>
                </a:solidFill>
                <a:latin typeface="Tahoma" panose="020B0604030504040204" pitchFamily="34" charset="0"/>
                <a:ea typeface="Tahoma" panose="020B0604030504040204" pitchFamily="34" charset="0"/>
                <a:cs typeface="Tahoma" panose="020B0604030504040204" pitchFamily="34" charset="0"/>
              </a:rPr>
              <a:t>Nazanin</a:t>
            </a:r>
            <a:r>
              <a:rPr lang="en-US" sz="1600" kern="0" dirty="0" smtClean="0">
                <a:solidFill>
                  <a:srgbClr val="512373"/>
                </a:solidFill>
                <a:latin typeface="Tahoma" panose="020B0604030504040204" pitchFamily="34" charset="0"/>
                <a:ea typeface="Tahoma" panose="020B0604030504040204" pitchFamily="34" charset="0"/>
                <a:cs typeface="Tahoma" panose="020B0604030504040204" pitchFamily="34" charset="0"/>
              </a:rPr>
              <a:t> </a:t>
            </a:r>
            <a:r>
              <a:rPr lang="en-US" sz="1600" kern="0" dirty="0" err="1" smtClean="0">
                <a:solidFill>
                  <a:srgbClr val="512373"/>
                </a:solidFill>
                <a:latin typeface="Tahoma" panose="020B0604030504040204" pitchFamily="34" charset="0"/>
                <a:ea typeface="Tahoma" panose="020B0604030504040204" pitchFamily="34" charset="0"/>
                <a:cs typeface="Tahoma" panose="020B0604030504040204" pitchFamily="34" charset="0"/>
              </a:rPr>
              <a:t>Madakhel</a:t>
            </a:r>
            <a:endParaRPr lang="en-US" sz="1600" kern="0" dirty="0" smtClean="0">
              <a:solidFill>
                <a:srgbClr val="512373"/>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600" kern="0" dirty="0" err="1" smtClean="0">
                <a:solidFill>
                  <a:srgbClr val="512373"/>
                </a:solidFill>
                <a:latin typeface="Tahoma" panose="020B0604030504040204" pitchFamily="34" charset="0"/>
                <a:ea typeface="Tahoma" panose="020B0604030504040204" pitchFamily="34" charset="0"/>
                <a:cs typeface="Tahoma" panose="020B0604030504040204" pitchFamily="34" charset="0"/>
              </a:rPr>
              <a:t>Sedigheh</a:t>
            </a:r>
            <a:r>
              <a:rPr lang="en-US" sz="1600" kern="0" dirty="0" smtClean="0">
                <a:solidFill>
                  <a:srgbClr val="512373"/>
                </a:solidFill>
                <a:latin typeface="Tahoma" panose="020B0604030504040204" pitchFamily="34" charset="0"/>
                <a:ea typeface="Tahoma" panose="020B0604030504040204" pitchFamily="34" charset="0"/>
                <a:cs typeface="Tahoma" panose="020B0604030504040204" pitchFamily="34" charset="0"/>
              </a:rPr>
              <a:t> </a:t>
            </a:r>
            <a:r>
              <a:rPr lang="en-US" sz="1600" kern="0" dirty="0" err="1" smtClean="0">
                <a:solidFill>
                  <a:srgbClr val="512373"/>
                </a:solidFill>
                <a:latin typeface="Tahoma" panose="020B0604030504040204" pitchFamily="34" charset="0"/>
                <a:ea typeface="Tahoma" panose="020B0604030504040204" pitchFamily="34" charset="0"/>
                <a:cs typeface="Tahoma" panose="020B0604030504040204" pitchFamily="34" charset="0"/>
              </a:rPr>
              <a:t>Sajadian</a:t>
            </a:r>
            <a:endParaRPr lang="fa-IR" sz="1600" kern="0" dirty="0" smtClean="0">
              <a:solidFill>
                <a:srgbClr val="512373"/>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harpenSoften amount="2000"/>
                    </a14:imgEffect>
                    <a14:imgEffect>
                      <a14:brightnessContrast bright="-19000" contrast="-51000"/>
                    </a14:imgEffect>
                  </a14:imgLayer>
                </a14:imgProps>
              </a:ext>
              <a:ext uri="{28A0092B-C50C-407E-A947-70E740481C1C}">
                <a14:useLocalDpi xmlns:a14="http://schemas.microsoft.com/office/drawing/2010/main" val="0"/>
              </a:ext>
            </a:extLst>
          </a:blip>
          <a:stretch>
            <a:fillRect/>
          </a:stretch>
        </p:blipFill>
        <p:spPr>
          <a:xfrm>
            <a:off x="0" y="0"/>
            <a:ext cx="9149862" cy="6858000"/>
          </a:xfrm>
          <a:prstGeom prst="rect">
            <a:avLst/>
          </a:prstGeom>
        </p:spPr>
      </p:pic>
      <p:sp>
        <p:nvSpPr>
          <p:cNvPr id="16" name="Rectangle 2"/>
          <p:cNvSpPr txBox="1">
            <a:spLocks noChangeArrowheads="1"/>
          </p:cNvSpPr>
          <p:nvPr/>
        </p:nvSpPr>
        <p:spPr bwMode="auto">
          <a:xfrm>
            <a:off x="612530" y="347083"/>
            <a:ext cx="7924799" cy="649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a:lstStyle>
          <a:p>
            <a:pPr algn="ctr"/>
            <a:r>
              <a:rPr lang="en-US" sz="2800" b="1" kern="0" dirty="0">
                <a:solidFill>
                  <a:srgbClr val="A8A9AA"/>
                </a:solidFill>
                <a:latin typeface="Georgia" panose="02040502050405020303" pitchFamily="18" charset="0"/>
                <a:cs typeface="B Nazanin" panose="00000400000000000000" pitchFamily="2" charset="-78"/>
              </a:rPr>
              <a:t>Light variations during the detection of a planet in gravitational microlensing</a:t>
            </a:r>
            <a:endParaRPr lang="uk-UA" sz="2800" b="1" kern="0" dirty="0" smtClean="0">
              <a:solidFill>
                <a:srgbClr val="A8A9AA"/>
              </a:solidFill>
              <a:latin typeface="Georgia" panose="02040502050405020303" pitchFamily="18" charset="0"/>
              <a:cs typeface="B Nazanin" panose="00000400000000000000" pitchFamily="2" charset="-78"/>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4629" y="1447800"/>
            <a:ext cx="4800600" cy="5180846"/>
          </a:xfrm>
          <a:prstGeom prst="rect">
            <a:avLst/>
          </a:prstGeom>
        </p:spPr>
      </p:pic>
    </p:spTree>
    <p:extLst>
      <p:ext uri="{BB962C8B-B14F-4D97-AF65-F5344CB8AC3E}">
        <p14:creationId xmlns:p14="http://schemas.microsoft.com/office/powerpoint/2010/main" val="462045623"/>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rightnessContrast contrast="-54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2"/>
          <p:cNvSpPr>
            <a:spLocks noChangeArrowheads="1"/>
          </p:cNvSpPr>
          <p:nvPr/>
        </p:nvSpPr>
        <p:spPr bwMode="auto">
          <a:xfrm>
            <a:off x="914400" y="228600"/>
            <a:ext cx="720098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C4CCD1"/>
                </a:solidFill>
                <a:effectLst/>
                <a:latin typeface="Georgia" panose="02040502050405020303" pitchFamily="18" charset="0"/>
              </a:rPr>
              <a:t>Data simulation in a gravitational microlensing event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C4CCD1"/>
              </a:solidFill>
              <a:effectLst/>
              <a:latin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44681"/>
            <a:ext cx="6605887" cy="4392748"/>
          </a:xfrm>
          <a:prstGeom prst="rect">
            <a:avLst/>
          </a:prstGeom>
        </p:spPr>
      </p:pic>
    </p:spTree>
    <p:extLst>
      <p:ext uri="{BB962C8B-B14F-4D97-AF65-F5344CB8AC3E}">
        <p14:creationId xmlns:p14="http://schemas.microsoft.com/office/powerpoint/2010/main" val="303403626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57400" y="1905000"/>
            <a:ext cx="1676400" cy="3693319"/>
          </a:xfrm>
          <a:prstGeom prst="rect">
            <a:avLst/>
          </a:prstGeom>
          <a:noFill/>
        </p:spPr>
        <p:txBody>
          <a:bodyPr wrap="square" rtlCol="0">
            <a:spAutoFit/>
          </a:bodyPr>
          <a:lstStyle/>
          <a:p>
            <a:pPr algn="r" rtl="1"/>
            <a:r>
              <a:rPr lang="en-US" dirty="0" smtClean="0">
                <a:solidFill>
                  <a:schemeClr val="bg1"/>
                </a:solidFill>
              </a:rPr>
              <a:t>S</a:t>
            </a:r>
            <a:r>
              <a:rPr lang="fa-IR" dirty="0" smtClean="0">
                <a:solidFill>
                  <a:schemeClr val="bg1"/>
                </a:solidFill>
              </a:rPr>
              <a:t>: </a:t>
            </a:r>
            <a:r>
              <a:rPr lang="fa-IR" dirty="0">
                <a:solidFill>
                  <a:schemeClr val="bg1"/>
                </a:solidFill>
              </a:rPr>
              <a:t>فاصله بین دو </a:t>
            </a:r>
            <a:r>
              <a:rPr lang="fa-IR" dirty="0" smtClean="0">
                <a:solidFill>
                  <a:schemeClr val="bg1"/>
                </a:solidFill>
              </a:rPr>
              <a:t>جسم (لنز اولیه و همدم آن)</a:t>
            </a:r>
          </a:p>
          <a:p>
            <a:pPr algn="r" rtl="1"/>
            <a:endParaRPr lang="fa-IR" dirty="0">
              <a:solidFill>
                <a:schemeClr val="bg1"/>
              </a:solidFill>
            </a:endParaRPr>
          </a:p>
          <a:p>
            <a:pPr algn="r" rtl="1"/>
            <a:r>
              <a:rPr lang="en-US" dirty="0" smtClean="0">
                <a:solidFill>
                  <a:schemeClr val="bg1"/>
                </a:solidFill>
              </a:rPr>
              <a:t>q</a:t>
            </a:r>
            <a:r>
              <a:rPr lang="fa-IR" dirty="0" smtClean="0">
                <a:solidFill>
                  <a:schemeClr val="bg1"/>
                </a:solidFill>
              </a:rPr>
              <a:t>: نسبت جرم</a:t>
            </a:r>
          </a:p>
          <a:p>
            <a:pPr algn="r" rtl="1"/>
            <a:endParaRPr lang="fa-IR" dirty="0" smtClean="0">
              <a:solidFill>
                <a:schemeClr val="bg1"/>
              </a:solidFill>
            </a:endParaRPr>
          </a:p>
          <a:p>
            <a:pPr algn="r" rtl="1"/>
            <a:r>
              <a:rPr lang="en-US" dirty="0" smtClean="0">
                <a:solidFill>
                  <a:schemeClr val="bg1"/>
                </a:solidFill>
              </a:rPr>
              <a:t>u0</a:t>
            </a:r>
            <a:r>
              <a:rPr lang="fa-IR" dirty="0" smtClean="0">
                <a:solidFill>
                  <a:schemeClr val="bg1"/>
                </a:solidFill>
              </a:rPr>
              <a:t>: پارامتر برخورد یا </a:t>
            </a:r>
            <a:r>
              <a:rPr lang="fa-IR" dirty="0">
                <a:solidFill>
                  <a:schemeClr val="bg1"/>
                </a:solidFill>
              </a:rPr>
              <a:t>حداقل فاصله زاویه‌ای (به واحد شعاع اینشتین) بین مسیر نوری منبع و عدسی </a:t>
            </a:r>
            <a:r>
              <a:rPr lang="fa-IR" dirty="0" smtClean="0">
                <a:solidFill>
                  <a:schemeClr val="bg1"/>
                </a:solidFill>
              </a:rPr>
              <a:t>گرانشی</a:t>
            </a:r>
            <a:endParaRPr lang="fa-IR" dirty="0">
              <a:solidFill>
                <a:schemeClr val="bg1"/>
              </a:solidFill>
            </a:endParaRPr>
          </a:p>
        </p:txBody>
      </p:sp>
      <p:sp>
        <p:nvSpPr>
          <p:cNvPr id="4" name="Title 3"/>
          <p:cNvSpPr>
            <a:spLocks noGrp="1"/>
          </p:cNvSpPr>
          <p:nvPr>
            <p:ph type="title"/>
          </p:nvPr>
        </p:nvSpPr>
        <p:spPr/>
        <p:txBody>
          <a:bodyPr/>
          <a:lstStyle/>
          <a:p>
            <a:endParaRPr lang="en-US"/>
          </a:p>
        </p:txBody>
      </p:sp>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val="0"/>
              </a:ext>
            </a:extLst>
          </a:blip>
          <a:stretch>
            <a:fillRect/>
          </a:stretch>
        </p:blipFill>
        <p:spPr>
          <a:xfrm>
            <a:off x="621" y="0"/>
            <a:ext cx="9142758" cy="6858000"/>
          </a:xfrm>
          <a:prstGeom prst="rect">
            <a:avLst/>
          </a:prstGeom>
        </p:spPr>
      </p:pic>
      <p:sp>
        <p:nvSpPr>
          <p:cNvPr id="18" name="Rectangle 17"/>
          <p:cNvSpPr/>
          <p:nvPr/>
        </p:nvSpPr>
        <p:spPr>
          <a:xfrm>
            <a:off x="1624181" y="229820"/>
            <a:ext cx="5867400" cy="954107"/>
          </a:xfrm>
          <a:prstGeom prst="rect">
            <a:avLst/>
          </a:prstGeom>
        </p:spPr>
        <p:txBody>
          <a:bodyPr wrap="square">
            <a:spAutoFit/>
          </a:bodyPr>
          <a:lstStyle/>
          <a:p>
            <a:pPr algn="ctr"/>
            <a:r>
              <a:rPr lang="en-US" sz="2800" b="1" dirty="0">
                <a:solidFill>
                  <a:srgbClr val="5B8BA4"/>
                </a:solidFill>
                <a:latin typeface="Georgia" panose="02040502050405020303" pitchFamily="18" charset="0"/>
              </a:rPr>
              <a:t>The sequence of steps in the simulation process</a:t>
            </a:r>
          </a:p>
        </p:txBody>
      </p:sp>
      <p:sp>
        <p:nvSpPr>
          <p:cNvPr id="3" name="Rectangle 2"/>
          <p:cNvSpPr/>
          <p:nvPr/>
        </p:nvSpPr>
        <p:spPr>
          <a:xfrm>
            <a:off x="2286000" y="1859340"/>
            <a:ext cx="4572000" cy="369332"/>
          </a:xfrm>
          <a:prstGeom prst="rect">
            <a:avLst/>
          </a:prstGeom>
        </p:spPr>
        <p:txBody>
          <a:bodyPr>
            <a:spAutoFit/>
          </a:bodyPr>
          <a:lstStyle/>
          <a:p>
            <a:endParaRPr lang="en-US" dirty="0">
              <a:solidFill>
                <a:schemeClr val="bg1"/>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8" name="Rounded Rectangle 7"/>
              <p:cNvSpPr/>
              <p:nvPr/>
            </p:nvSpPr>
            <p:spPr>
              <a:xfrm>
                <a:off x="152400" y="1571240"/>
                <a:ext cx="8420100" cy="164586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600" b="1" dirty="0" smtClean="0">
                    <a:solidFill>
                      <a:schemeClr val="bg1"/>
                    </a:solidFill>
                    <a:latin typeface="Georgia" panose="02040502050405020303" pitchFamily="18" charset="0"/>
                  </a:rPr>
                  <a:t>Data </a:t>
                </a:r>
                <a:r>
                  <a:rPr lang="en-US" sz="1600" b="1" dirty="0">
                    <a:solidFill>
                      <a:schemeClr val="bg1"/>
                    </a:solidFill>
                    <a:latin typeface="Georgia" panose="02040502050405020303" pitchFamily="18" charset="0"/>
                  </a:rPr>
                  <a:t>Generation:</a:t>
                </a:r>
                <a:endParaRPr lang="en-US" sz="1600" dirty="0">
                  <a:solidFill>
                    <a:schemeClr val="bg1"/>
                  </a:solidFill>
                  <a:latin typeface="Georgia" panose="02040502050405020303" pitchFamily="18" charset="0"/>
                </a:endParaRPr>
              </a:p>
              <a:p>
                <a:r>
                  <a:rPr lang="en-US" sz="1600" dirty="0">
                    <a:solidFill>
                      <a:schemeClr val="bg1"/>
                    </a:solidFill>
                    <a:latin typeface="Georgia" panose="02040502050405020303" pitchFamily="18" charset="0"/>
                  </a:rPr>
                  <a:t>I simulated 100 data points over a specific time range to generate light curves. Various parameters, including mass ratio (q), impact parameter (</a:t>
                </a:r>
                <a14:m>
                  <m:oMath xmlns:m="http://schemas.openxmlformats.org/officeDocument/2006/math">
                    <m:sSub>
                      <m:sSubPr>
                        <m:ctrlPr>
                          <a:rPr lang="en-US" sz="1600" i="1" dirty="0">
                            <a:solidFill>
                              <a:schemeClr val="bg1"/>
                            </a:solidFill>
                            <a:latin typeface="Cambria Math" panose="02040503050406030204" pitchFamily="18" charset="0"/>
                          </a:rPr>
                        </m:ctrlPr>
                      </m:sSubPr>
                      <m:e>
                        <m:r>
                          <a:rPr lang="en-US" sz="1600" i="1" dirty="0">
                            <a:solidFill>
                              <a:schemeClr val="bg1"/>
                            </a:solidFill>
                            <a:latin typeface="Cambria Math" panose="02040503050406030204" pitchFamily="18" charset="0"/>
                          </a:rPr>
                          <m:t>𝑢</m:t>
                        </m:r>
                      </m:e>
                      <m:sub>
                        <m:r>
                          <a:rPr lang="en-US" sz="1600" i="1" dirty="0">
                            <a:solidFill>
                              <a:schemeClr val="bg1"/>
                            </a:solidFill>
                            <a:latin typeface="Cambria Math" panose="02040503050406030204" pitchFamily="18" charset="0"/>
                          </a:rPr>
                          <m:t>0</m:t>
                        </m:r>
                      </m:sub>
                    </m:sSub>
                  </m:oMath>
                </a14:m>
                <a:r>
                  <a:rPr lang="en-US" sz="1600" dirty="0">
                    <a:solidFill>
                      <a:schemeClr val="bg1"/>
                    </a:solidFill>
                    <a:latin typeface="Georgia" panose="02040502050405020303" pitchFamily="18" charset="0"/>
                  </a:rPr>
                  <a:t>), and separation between the two objects (S), were adjusted to analyze their effects on the likelihood of detecting gravitational microlensing events. Parameters such as the angle of impact and Einstein radius (</a:t>
                </a:r>
                <a14:m>
                  <m:oMath xmlns:m="http://schemas.openxmlformats.org/officeDocument/2006/math">
                    <m:sSub>
                      <m:sSubPr>
                        <m:ctrlPr>
                          <a:rPr lang="en-US" sz="1600" i="1" dirty="0">
                            <a:solidFill>
                              <a:schemeClr val="bg1"/>
                            </a:solidFill>
                            <a:latin typeface="Cambria Math" panose="02040503050406030204" pitchFamily="18" charset="0"/>
                          </a:rPr>
                        </m:ctrlPr>
                      </m:sSubPr>
                      <m:e>
                        <m:r>
                          <a:rPr lang="en-US" sz="1600" i="1" dirty="0">
                            <a:solidFill>
                              <a:schemeClr val="bg1"/>
                            </a:solidFill>
                            <a:latin typeface="Cambria Math" panose="02040503050406030204" pitchFamily="18" charset="0"/>
                          </a:rPr>
                          <m:t>𝑡</m:t>
                        </m:r>
                      </m:e>
                      <m:sub>
                        <m:r>
                          <a:rPr lang="en-US" sz="1600" i="1" dirty="0">
                            <a:solidFill>
                              <a:schemeClr val="bg1"/>
                            </a:solidFill>
                            <a:latin typeface="Cambria Math" panose="02040503050406030204" pitchFamily="18" charset="0"/>
                          </a:rPr>
                          <m:t>𝐸</m:t>
                        </m:r>
                      </m:sub>
                    </m:sSub>
                  </m:oMath>
                </a14:m>
                <a:r>
                  <a:rPr lang="en-US" sz="1600" dirty="0">
                    <a:solidFill>
                      <a:schemeClr val="bg1"/>
                    </a:solidFill>
                    <a:latin typeface="Georgia" panose="02040502050405020303" pitchFamily="18" charset="0"/>
                  </a:rPr>
                  <a:t>) were kept constant.</a:t>
                </a:r>
              </a:p>
            </p:txBody>
          </p:sp>
        </mc:Choice>
        <mc:Fallback xmlns="">
          <p:sp>
            <p:nvSpPr>
              <p:cNvPr id="8" name="Rounded Rectangle 7"/>
              <p:cNvSpPr>
                <a:spLocks noRot="1" noChangeAspect="1" noMove="1" noResize="1" noEditPoints="1" noAdjustHandles="1" noChangeArrowheads="1" noChangeShapeType="1" noTextEdit="1"/>
              </p:cNvSpPr>
              <p:nvPr/>
            </p:nvSpPr>
            <p:spPr>
              <a:xfrm>
                <a:off x="152400" y="1571240"/>
                <a:ext cx="8420100" cy="1645860"/>
              </a:xfrm>
              <a:prstGeom prst="roundRect">
                <a:avLst/>
              </a:prstGeom>
              <a:blipFill>
                <a:blip r:embed="rId6"/>
                <a:stretch>
                  <a:fillRect b="-185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p:cNvSpPr/>
              <p:nvPr/>
            </p:nvSpPr>
            <p:spPr>
              <a:xfrm>
                <a:off x="175846" y="3352801"/>
                <a:ext cx="8420100" cy="164586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600" b="1" dirty="0" smtClean="0">
                    <a:solidFill>
                      <a:schemeClr val="bg1"/>
                    </a:solidFill>
                    <a:latin typeface="Georgia" panose="02040502050405020303" pitchFamily="18" charset="0"/>
                  </a:rPr>
                  <a:t>Light Curve Simulation:</a:t>
                </a:r>
              </a:p>
              <a:p>
                <a:r>
                  <a:rPr lang="en-US" sz="1600" dirty="0" smtClean="0">
                    <a:solidFill>
                      <a:schemeClr val="bg1"/>
                    </a:solidFill>
                    <a:latin typeface="Georgia" panose="02040502050405020303" pitchFamily="18" charset="0"/>
                  </a:rPr>
                  <a:t>Initially, I simulated 450 light curves with a logarithm of q set to -1, using different values for S </a:t>
                </a:r>
                <a:r>
                  <a:rPr lang="en-US" sz="1600" dirty="0">
                    <a:solidFill>
                      <a:schemeClr val="bg1"/>
                    </a:solidFill>
                    <a:latin typeface="Georgia" panose="02040502050405020303" pitchFamily="18" charset="0"/>
                  </a:rPr>
                  <a:t>and </a:t>
                </a:r>
                <a14:m>
                  <m:oMath xmlns:m="http://schemas.openxmlformats.org/officeDocument/2006/math">
                    <m:sSub>
                      <m:sSubPr>
                        <m:ctrlPr>
                          <a:rPr lang="en-US" sz="1600" i="1" dirty="0">
                            <a:solidFill>
                              <a:srgbClr val="FFFFFF"/>
                            </a:solidFill>
                            <a:latin typeface="Cambria Math" panose="02040503050406030204" pitchFamily="18" charset="0"/>
                          </a:rPr>
                        </m:ctrlPr>
                      </m:sSubPr>
                      <m:e>
                        <m:r>
                          <a:rPr lang="en-US" sz="1600" i="1" dirty="0">
                            <a:solidFill>
                              <a:srgbClr val="FFFFFF"/>
                            </a:solidFill>
                            <a:latin typeface="Cambria Math" panose="02040503050406030204" pitchFamily="18" charset="0"/>
                          </a:rPr>
                          <m:t>𝑢</m:t>
                        </m:r>
                      </m:e>
                      <m:sub>
                        <m:r>
                          <a:rPr lang="en-US" sz="1600" i="1" dirty="0">
                            <a:solidFill>
                              <a:srgbClr val="FFFFFF"/>
                            </a:solidFill>
                            <a:latin typeface="Cambria Math" panose="02040503050406030204" pitchFamily="18" charset="0"/>
                          </a:rPr>
                          <m:t>0</m:t>
                        </m:r>
                      </m:sub>
                    </m:sSub>
                  </m:oMath>
                </a14:m>
                <a:r>
                  <a:rPr lang="en-US" sz="1600" dirty="0">
                    <a:solidFill>
                      <a:schemeClr val="bg1"/>
                    </a:solidFill>
                    <a:latin typeface="Georgia" panose="02040502050405020303" pitchFamily="18" charset="0"/>
                  </a:rPr>
                  <a:t>. </a:t>
                </a:r>
                <a:r>
                  <a:rPr lang="en-US" sz="1600" dirty="0" smtClean="0">
                    <a:solidFill>
                      <a:schemeClr val="bg1"/>
                    </a:solidFill>
                    <a:latin typeface="Georgia" panose="02040502050405020303" pitchFamily="18" charset="0"/>
                  </a:rPr>
                  <a:t>Then, an additional 450 light curves were simulated for logarithms of q equal to -2 and -3, resulting in a total of 2700 light curves. The detection probability of events was compared across these simulations.</a:t>
                </a:r>
                <a:endParaRPr lang="en-US" sz="1600" dirty="0">
                  <a:solidFill>
                    <a:schemeClr val="bg1"/>
                  </a:solidFill>
                  <a:latin typeface="Georgia" panose="02040502050405020303" pitchFamily="18"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175846" y="3352801"/>
                <a:ext cx="8420100" cy="1645860"/>
              </a:xfrm>
              <a:prstGeom prst="roundRect">
                <a:avLst/>
              </a:prstGeom>
              <a:blipFill>
                <a:blip r:embed="rId7"/>
                <a:stretch>
                  <a:fillRect/>
                </a:stretch>
              </a:blipFill>
              <a:ln>
                <a:noFill/>
              </a:ln>
            </p:spPr>
            <p:txBody>
              <a:bodyPr/>
              <a:lstStyle/>
              <a:p>
                <a:r>
                  <a:rPr lang="en-US">
                    <a:noFill/>
                  </a:rPr>
                  <a:t> </a:t>
                </a:r>
              </a:p>
            </p:txBody>
          </p:sp>
        </mc:Fallback>
      </mc:AlternateContent>
      <p:sp>
        <p:nvSpPr>
          <p:cNvPr id="12" name="Rounded Rectangle 11"/>
          <p:cNvSpPr/>
          <p:nvPr/>
        </p:nvSpPr>
        <p:spPr>
          <a:xfrm>
            <a:off x="146538" y="5131104"/>
            <a:ext cx="8420100" cy="164586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600" b="1" dirty="0">
                <a:solidFill>
                  <a:schemeClr val="bg1"/>
                </a:solidFill>
                <a:latin typeface="Georgia" panose="02040502050405020303" pitchFamily="18" charset="0"/>
              </a:rPr>
              <a:t>Increasing Data Points</a:t>
            </a:r>
            <a:r>
              <a:rPr lang="en-US" sz="1600" b="1" dirty="0" smtClean="0">
                <a:solidFill>
                  <a:schemeClr val="bg1"/>
                </a:solidFill>
                <a:latin typeface="Georgia" panose="02040502050405020303" pitchFamily="18" charset="0"/>
              </a:rPr>
              <a:t>:</a:t>
            </a:r>
          </a:p>
          <a:p>
            <a:r>
              <a:rPr lang="en-US" sz="1600" dirty="0" smtClean="0">
                <a:solidFill>
                  <a:schemeClr val="bg1"/>
                </a:solidFill>
                <a:latin typeface="Georgia" panose="02040502050405020303" pitchFamily="18" charset="0"/>
              </a:rPr>
              <a:t>The </a:t>
            </a:r>
            <a:r>
              <a:rPr lang="en-US" sz="1600" dirty="0">
                <a:solidFill>
                  <a:schemeClr val="bg1"/>
                </a:solidFill>
                <a:latin typeface="Georgia" panose="02040502050405020303" pitchFamily="18" charset="0"/>
              </a:rPr>
              <a:t>number of data points was increased to 120, and the same parameters were applied to observe potential changes in the detection probability of double lensing events in gravitational microlensing.</a:t>
            </a:r>
          </a:p>
        </p:txBody>
      </p:sp>
    </p:spTree>
    <p:extLst>
      <p:ext uri="{BB962C8B-B14F-4D97-AF65-F5344CB8AC3E}">
        <p14:creationId xmlns:p14="http://schemas.microsoft.com/office/powerpoint/2010/main" val="340200697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57400" y="1905000"/>
            <a:ext cx="1676400" cy="3693319"/>
          </a:xfrm>
          <a:prstGeom prst="rect">
            <a:avLst/>
          </a:prstGeom>
          <a:noFill/>
        </p:spPr>
        <p:txBody>
          <a:bodyPr wrap="square" rtlCol="0">
            <a:spAutoFit/>
          </a:bodyPr>
          <a:lstStyle/>
          <a:p>
            <a:pPr algn="r" rtl="1"/>
            <a:r>
              <a:rPr lang="en-US" dirty="0" smtClean="0">
                <a:solidFill>
                  <a:schemeClr val="bg1"/>
                </a:solidFill>
              </a:rPr>
              <a:t>S</a:t>
            </a:r>
            <a:r>
              <a:rPr lang="fa-IR" dirty="0" smtClean="0">
                <a:solidFill>
                  <a:schemeClr val="bg1"/>
                </a:solidFill>
              </a:rPr>
              <a:t>: </a:t>
            </a:r>
            <a:r>
              <a:rPr lang="fa-IR" dirty="0">
                <a:solidFill>
                  <a:schemeClr val="bg1"/>
                </a:solidFill>
              </a:rPr>
              <a:t>فاصله بین دو </a:t>
            </a:r>
            <a:r>
              <a:rPr lang="fa-IR" dirty="0" smtClean="0">
                <a:solidFill>
                  <a:schemeClr val="bg1"/>
                </a:solidFill>
              </a:rPr>
              <a:t>جسم (لنز اولیه و همدم آن)</a:t>
            </a:r>
          </a:p>
          <a:p>
            <a:pPr algn="r" rtl="1"/>
            <a:endParaRPr lang="fa-IR" dirty="0">
              <a:solidFill>
                <a:schemeClr val="bg1"/>
              </a:solidFill>
            </a:endParaRPr>
          </a:p>
          <a:p>
            <a:pPr algn="r" rtl="1"/>
            <a:r>
              <a:rPr lang="en-US" dirty="0" smtClean="0">
                <a:solidFill>
                  <a:schemeClr val="bg1"/>
                </a:solidFill>
              </a:rPr>
              <a:t>q</a:t>
            </a:r>
            <a:r>
              <a:rPr lang="fa-IR" dirty="0" smtClean="0">
                <a:solidFill>
                  <a:schemeClr val="bg1"/>
                </a:solidFill>
              </a:rPr>
              <a:t>: نسبت جرم</a:t>
            </a:r>
          </a:p>
          <a:p>
            <a:pPr algn="r" rtl="1"/>
            <a:endParaRPr lang="fa-IR" dirty="0" smtClean="0">
              <a:solidFill>
                <a:schemeClr val="bg1"/>
              </a:solidFill>
            </a:endParaRPr>
          </a:p>
          <a:p>
            <a:pPr algn="r" rtl="1"/>
            <a:r>
              <a:rPr lang="en-US" dirty="0" smtClean="0">
                <a:solidFill>
                  <a:schemeClr val="bg1"/>
                </a:solidFill>
              </a:rPr>
              <a:t>u0</a:t>
            </a:r>
            <a:r>
              <a:rPr lang="fa-IR" dirty="0" smtClean="0">
                <a:solidFill>
                  <a:schemeClr val="bg1"/>
                </a:solidFill>
              </a:rPr>
              <a:t>: پارامتر برخورد یا </a:t>
            </a:r>
            <a:r>
              <a:rPr lang="fa-IR" dirty="0">
                <a:solidFill>
                  <a:schemeClr val="bg1"/>
                </a:solidFill>
              </a:rPr>
              <a:t>حداقل فاصله زاویه‌ای (به واحد شعاع اینشتین) بین مسیر نوری منبع و عدسی </a:t>
            </a:r>
            <a:r>
              <a:rPr lang="fa-IR" dirty="0" smtClean="0">
                <a:solidFill>
                  <a:schemeClr val="bg1"/>
                </a:solidFill>
              </a:rPr>
              <a:t>گرانشی</a:t>
            </a:r>
            <a:endParaRPr lang="fa-IR" dirty="0">
              <a:solidFill>
                <a:schemeClr val="bg1"/>
              </a:solidFill>
            </a:endParaRPr>
          </a:p>
        </p:txBody>
      </p:sp>
      <p:sp>
        <p:nvSpPr>
          <p:cNvPr id="4" name="Title 3"/>
          <p:cNvSpPr>
            <a:spLocks noGrp="1"/>
          </p:cNvSpPr>
          <p:nvPr>
            <p:ph type="title"/>
          </p:nvPr>
        </p:nvSpPr>
        <p:spPr/>
        <p:txBody>
          <a:bodyPr/>
          <a:lstStyle/>
          <a:p>
            <a:endParaRPr lang="en-US"/>
          </a:p>
        </p:txBody>
      </p:sp>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val="0"/>
              </a:ext>
            </a:extLst>
          </a:blip>
          <a:stretch>
            <a:fillRect/>
          </a:stretch>
        </p:blipFill>
        <p:spPr>
          <a:xfrm>
            <a:off x="621" y="0"/>
            <a:ext cx="9142758" cy="6858000"/>
          </a:xfrm>
          <a:prstGeom prst="rect">
            <a:avLst/>
          </a:prstGeom>
        </p:spPr>
      </p:pic>
      <p:sp>
        <p:nvSpPr>
          <p:cNvPr id="18" name="Rectangle 17"/>
          <p:cNvSpPr/>
          <p:nvPr/>
        </p:nvSpPr>
        <p:spPr>
          <a:xfrm>
            <a:off x="1624181" y="229820"/>
            <a:ext cx="5867400" cy="954107"/>
          </a:xfrm>
          <a:prstGeom prst="rect">
            <a:avLst/>
          </a:prstGeom>
        </p:spPr>
        <p:txBody>
          <a:bodyPr wrap="square">
            <a:spAutoFit/>
          </a:bodyPr>
          <a:lstStyle/>
          <a:p>
            <a:pPr algn="ctr"/>
            <a:r>
              <a:rPr lang="en-US" sz="2800" b="1" dirty="0">
                <a:solidFill>
                  <a:srgbClr val="5B8BA4"/>
                </a:solidFill>
                <a:latin typeface="Georgia" panose="02040502050405020303" pitchFamily="18" charset="0"/>
              </a:rPr>
              <a:t>The sequence of steps in the simulation process</a:t>
            </a:r>
          </a:p>
        </p:txBody>
      </p:sp>
      <p:sp>
        <p:nvSpPr>
          <p:cNvPr id="3" name="Rectangle 2"/>
          <p:cNvSpPr/>
          <p:nvPr/>
        </p:nvSpPr>
        <p:spPr>
          <a:xfrm>
            <a:off x="2286000" y="1859340"/>
            <a:ext cx="4572000" cy="369332"/>
          </a:xfrm>
          <a:prstGeom prst="rect">
            <a:avLst/>
          </a:prstGeom>
        </p:spPr>
        <p:txBody>
          <a:bodyPr>
            <a:spAutoFit/>
          </a:bodyPr>
          <a:lstStyle/>
          <a:p>
            <a:endParaRPr lang="en-US" dirty="0">
              <a:solidFill>
                <a:schemeClr val="bg1"/>
              </a:solidFill>
              <a:latin typeface="Georgia" panose="02040502050405020303" pitchFamily="18" charset="0"/>
            </a:endParaRPr>
          </a:p>
        </p:txBody>
      </p:sp>
      <p:sp>
        <p:nvSpPr>
          <p:cNvPr id="8" name="Rounded Rectangle 7"/>
          <p:cNvSpPr/>
          <p:nvPr/>
        </p:nvSpPr>
        <p:spPr>
          <a:xfrm>
            <a:off x="152400" y="1571240"/>
            <a:ext cx="8420100" cy="164586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600" b="1" dirty="0">
                <a:solidFill>
                  <a:schemeClr val="bg1"/>
                </a:solidFill>
                <a:latin typeface="Georgia" panose="02040502050405020303" pitchFamily="18" charset="0"/>
              </a:rPr>
              <a:t>Detection Criteria</a:t>
            </a:r>
            <a:r>
              <a:rPr lang="en-US" sz="1600" b="1" dirty="0" smtClean="0">
                <a:solidFill>
                  <a:schemeClr val="bg1"/>
                </a:solidFill>
                <a:latin typeface="Georgia" panose="02040502050405020303" pitchFamily="18" charset="0"/>
              </a:rPr>
              <a:t>:</a:t>
            </a:r>
          </a:p>
          <a:p>
            <a:r>
              <a:rPr lang="en-US" sz="1600" dirty="0" smtClean="0">
                <a:solidFill>
                  <a:schemeClr val="bg1"/>
                </a:solidFill>
                <a:latin typeface="Georgia" panose="02040502050405020303" pitchFamily="18" charset="0"/>
              </a:rPr>
              <a:t>To </a:t>
            </a:r>
            <a:r>
              <a:rPr lang="en-US" sz="1600" dirty="0">
                <a:solidFill>
                  <a:schemeClr val="bg1"/>
                </a:solidFill>
                <a:latin typeface="Georgia" panose="02040502050405020303" pitchFamily="18" charset="0"/>
              </a:rPr>
              <a:t>determine if a gravitational microlensing event with specific parameters is detectable, the chi squared parameter was used. The difference between the chi squared values of a fitted light curve under normal conditions and one in the presence of a double lensing event was used to identify anomalies. If the difference exceeded 50, the double lensing event was considered detectable; otherwise, the data would show a normal light curve.</a:t>
            </a:r>
          </a:p>
        </p:txBody>
      </p:sp>
      <mc:AlternateContent xmlns:mc="http://schemas.openxmlformats.org/markup-compatibility/2006" xmlns:a14="http://schemas.microsoft.com/office/drawing/2010/main">
        <mc:Choice Requires="a14">
          <p:sp>
            <p:nvSpPr>
              <p:cNvPr id="10" name="Rounded Rectangle 9"/>
              <p:cNvSpPr/>
              <p:nvPr/>
            </p:nvSpPr>
            <p:spPr>
              <a:xfrm>
                <a:off x="175846" y="3352801"/>
                <a:ext cx="8420100" cy="164586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600" b="1" dirty="0">
                    <a:solidFill>
                      <a:schemeClr val="bg1"/>
                    </a:solidFill>
                    <a:latin typeface="Georgia" panose="02040502050405020303" pitchFamily="18" charset="0"/>
                  </a:rPr>
                  <a:t>Analysis and Interpretation</a:t>
                </a:r>
                <a:r>
                  <a:rPr lang="en-US" sz="1600" b="1" dirty="0" smtClean="0">
                    <a:solidFill>
                      <a:schemeClr val="bg1"/>
                    </a:solidFill>
                    <a:latin typeface="Georgia" panose="02040502050405020303" pitchFamily="18" charset="0"/>
                  </a:rPr>
                  <a:t>:</a:t>
                </a:r>
              </a:p>
              <a:p>
                <a:r>
                  <a:rPr lang="en-US" sz="1600" dirty="0" smtClean="0">
                    <a:solidFill>
                      <a:schemeClr val="bg1"/>
                    </a:solidFill>
                    <a:latin typeface="Georgia" panose="02040502050405020303" pitchFamily="18" charset="0"/>
                  </a:rPr>
                  <a:t>I </a:t>
                </a:r>
                <a:r>
                  <a:rPr lang="en-US" sz="1600" dirty="0">
                    <a:solidFill>
                      <a:schemeClr val="bg1"/>
                    </a:solidFill>
                    <a:latin typeface="Georgia" panose="02040502050405020303" pitchFamily="18" charset="0"/>
                  </a:rPr>
                  <a:t>analyzed how variations in parameters such as mass ratio (q) and impact parameter (</a:t>
                </a:r>
                <a14:m>
                  <m:oMath xmlns:m="http://schemas.openxmlformats.org/officeDocument/2006/math">
                    <m:sSub>
                      <m:sSubPr>
                        <m:ctrlPr>
                          <a:rPr lang="en-US" sz="1600" i="1" dirty="0">
                            <a:solidFill>
                              <a:schemeClr val="bg1"/>
                            </a:solidFill>
                            <a:latin typeface="Cambria Math" panose="02040503050406030204" pitchFamily="18" charset="0"/>
                          </a:rPr>
                        </m:ctrlPr>
                      </m:sSubPr>
                      <m:e>
                        <m:r>
                          <a:rPr lang="en-US" sz="1600" i="1" dirty="0">
                            <a:solidFill>
                              <a:schemeClr val="bg1"/>
                            </a:solidFill>
                            <a:latin typeface="Cambria Math" panose="02040503050406030204" pitchFamily="18" charset="0"/>
                          </a:rPr>
                          <m:t>𝑢</m:t>
                        </m:r>
                      </m:e>
                      <m:sub>
                        <m:r>
                          <a:rPr lang="en-US" sz="1600" i="1" dirty="0">
                            <a:solidFill>
                              <a:schemeClr val="bg1"/>
                            </a:solidFill>
                            <a:latin typeface="Cambria Math" panose="02040503050406030204" pitchFamily="18" charset="0"/>
                          </a:rPr>
                          <m:t>0</m:t>
                        </m:r>
                      </m:sub>
                    </m:sSub>
                  </m:oMath>
                </a14:m>
                <a:r>
                  <a:rPr lang="en-US" sz="1600" dirty="0">
                    <a:solidFill>
                      <a:schemeClr val="bg1"/>
                    </a:solidFill>
                    <a:latin typeface="Georgia" panose="02040502050405020303" pitchFamily="18" charset="0"/>
                  </a:rPr>
                  <a:t>) affected the shape and characteristics of the light curves. Increasing the number of data points and examining their effects on the light curves showed that changes in observation timing could significantly impact the detection and analysis of gravitational microlensing events.</a:t>
                </a:r>
              </a:p>
            </p:txBody>
          </p:sp>
        </mc:Choice>
        <mc:Fallback xmlns="">
          <p:sp>
            <p:nvSpPr>
              <p:cNvPr id="10" name="Rounded Rectangle 9"/>
              <p:cNvSpPr>
                <a:spLocks noRot="1" noChangeAspect="1" noMove="1" noResize="1" noEditPoints="1" noAdjustHandles="1" noChangeArrowheads="1" noChangeShapeType="1" noTextEdit="1"/>
              </p:cNvSpPr>
              <p:nvPr/>
            </p:nvSpPr>
            <p:spPr>
              <a:xfrm>
                <a:off x="175846" y="3352801"/>
                <a:ext cx="8420100" cy="1645860"/>
              </a:xfrm>
              <a:prstGeom prst="roundRect">
                <a:avLst/>
              </a:prstGeom>
              <a:blipFill>
                <a:blip r:embed="rId6"/>
                <a:stretch>
                  <a:fillRect b="-1852"/>
                </a:stretch>
              </a:blipFill>
              <a:ln>
                <a:noFill/>
              </a:ln>
            </p:spPr>
            <p:txBody>
              <a:bodyPr/>
              <a:lstStyle/>
              <a:p>
                <a:r>
                  <a:rPr lang="en-US">
                    <a:noFill/>
                  </a:rPr>
                  <a:t> </a:t>
                </a:r>
              </a:p>
            </p:txBody>
          </p:sp>
        </mc:Fallback>
      </mc:AlternateContent>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0081" y="5070638"/>
            <a:ext cx="2680498" cy="1697889"/>
          </a:xfrm>
          <a:prstGeom prst="rect">
            <a:avLst/>
          </a:prstGeom>
        </p:spPr>
      </p:pic>
    </p:spTree>
    <p:extLst>
      <p:ext uri="{BB962C8B-B14F-4D97-AF65-F5344CB8AC3E}">
        <p14:creationId xmlns:p14="http://schemas.microsoft.com/office/powerpoint/2010/main" val="325352221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6000" contrast="24000"/>
                    </a14:imgEffect>
                  </a14:imgLayer>
                </a14:imgProps>
              </a:ext>
              <a:ext uri="{28A0092B-C50C-407E-A947-70E740481C1C}">
                <a14:useLocalDpi xmlns:a14="http://schemas.microsoft.com/office/drawing/2010/main" val="0"/>
              </a:ext>
            </a:extLst>
          </a:blip>
          <a:stretch>
            <a:fillRect/>
          </a:stretch>
        </p:blipFill>
        <p:spPr>
          <a:xfrm>
            <a:off x="-5862" y="0"/>
            <a:ext cx="9144000" cy="6858000"/>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rightnessContrast contrast="-23000"/>
                    </a14:imgEffect>
                  </a14:imgLayer>
                </a14:imgProps>
              </a:ext>
              <a:ext uri="{28A0092B-C50C-407E-A947-70E740481C1C}">
                <a14:useLocalDpi xmlns:a14="http://schemas.microsoft.com/office/drawing/2010/main" val="0"/>
              </a:ext>
            </a:extLst>
          </a:blip>
          <a:stretch>
            <a:fillRect/>
          </a:stretch>
        </p:blipFill>
        <p:spPr>
          <a:xfrm>
            <a:off x="1143000" y="1546982"/>
            <a:ext cx="7857095" cy="2438400"/>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rightnessContrast contrast="-29000"/>
                    </a14:imgEffect>
                  </a14:imgLayer>
                </a14:imgProps>
              </a:ext>
              <a:ext uri="{28A0092B-C50C-407E-A947-70E740481C1C}">
                <a14:useLocalDpi xmlns:a14="http://schemas.microsoft.com/office/drawing/2010/main" val="0"/>
              </a:ext>
            </a:extLst>
          </a:blip>
          <a:stretch>
            <a:fillRect/>
          </a:stretch>
        </p:blipFill>
        <p:spPr>
          <a:xfrm>
            <a:off x="1143000" y="4115111"/>
            <a:ext cx="7857095" cy="2576610"/>
          </a:xfrm>
          <a:prstGeom prst="rect">
            <a:avLst/>
          </a:prstGeom>
        </p:spPr>
      </p:pic>
      <p:sp>
        <p:nvSpPr>
          <p:cNvPr id="5" name="Rectangle 4"/>
          <p:cNvSpPr/>
          <p:nvPr/>
        </p:nvSpPr>
        <p:spPr>
          <a:xfrm>
            <a:off x="609600" y="264002"/>
            <a:ext cx="8001000" cy="1477328"/>
          </a:xfrm>
          <a:prstGeom prst="rect">
            <a:avLst/>
          </a:prstGeom>
        </p:spPr>
        <p:txBody>
          <a:bodyPr wrap="square">
            <a:spAutoFit/>
          </a:bodyPr>
          <a:lstStyle/>
          <a:p>
            <a:pPr algn="ctr"/>
            <a:r>
              <a:rPr lang="en-US" b="1" dirty="0">
                <a:solidFill>
                  <a:srgbClr val="A5C7E3"/>
                </a:solidFill>
                <a:latin typeface="Georgia" panose="02040502050405020303" pitchFamily="18" charset="0"/>
              </a:rPr>
              <a:t>Comparison of the tables derived from the plotted charts with </a:t>
            </a:r>
            <a:endParaRPr lang="en-US" b="1" dirty="0" smtClean="0">
              <a:solidFill>
                <a:srgbClr val="A5C7E3"/>
              </a:solidFill>
              <a:latin typeface="Georgia" panose="02040502050405020303" pitchFamily="18" charset="0"/>
            </a:endParaRPr>
          </a:p>
          <a:p>
            <a:pPr algn="ctr"/>
            <a:r>
              <a:rPr lang="en-US" b="1" dirty="0" smtClean="0">
                <a:solidFill>
                  <a:srgbClr val="A5C7E3"/>
                </a:solidFill>
                <a:latin typeface="Georgia" panose="02040502050405020303" pitchFamily="18" charset="0"/>
              </a:rPr>
              <a:t>log q </a:t>
            </a:r>
            <a:r>
              <a:rPr lang="en-US" b="1" dirty="0">
                <a:solidFill>
                  <a:srgbClr val="A5C7E3"/>
                </a:solidFill>
                <a:latin typeface="Georgia" panose="02040502050405020303" pitchFamily="18" charset="0"/>
              </a:rPr>
              <a:t>= -</a:t>
            </a:r>
            <a:r>
              <a:rPr lang="en-US" b="1" dirty="0" smtClean="0">
                <a:solidFill>
                  <a:srgbClr val="A5C7E3"/>
                </a:solidFill>
                <a:latin typeface="Georgia" panose="02040502050405020303" pitchFamily="18" charset="0"/>
              </a:rPr>
              <a:t>1</a:t>
            </a:r>
          </a:p>
          <a:p>
            <a:pPr algn="ctr"/>
            <a:r>
              <a:rPr lang="en-US" b="1" dirty="0" smtClean="0">
                <a:solidFill>
                  <a:srgbClr val="A5C7E3"/>
                </a:solidFill>
                <a:latin typeface="Georgia" panose="02040502050405020303" pitchFamily="18" charset="0"/>
              </a:rPr>
              <a:t> </a:t>
            </a:r>
            <a:r>
              <a:rPr lang="en-US" b="1" dirty="0">
                <a:solidFill>
                  <a:srgbClr val="A5C7E3"/>
                </a:solidFill>
                <a:latin typeface="Georgia" panose="02040502050405020303" pitchFamily="18" charset="0"/>
              </a:rPr>
              <a:t>The detection probability for the upper table is 56.8% and for the lower table is 60</a:t>
            </a:r>
            <a:r>
              <a:rPr lang="en-US" b="1" dirty="0" smtClean="0">
                <a:solidFill>
                  <a:srgbClr val="A5C7E3"/>
                </a:solidFill>
                <a:latin typeface="Georgia" panose="02040502050405020303" pitchFamily="18" charset="0"/>
              </a:rPr>
              <a:t>%.</a:t>
            </a:r>
          </a:p>
          <a:p>
            <a:pPr algn="ctr"/>
            <a:endParaRPr lang="en-US" b="1" dirty="0">
              <a:solidFill>
                <a:srgbClr val="A5C7E3"/>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13" name="Rounded Rectangle 12"/>
              <p:cNvSpPr/>
              <p:nvPr/>
            </p:nvSpPr>
            <p:spPr>
              <a:xfrm>
                <a:off x="-5862" y="2272248"/>
                <a:ext cx="1072662" cy="75206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dirty="0" smtClean="0">
                    <a:solidFill>
                      <a:srgbClr val="A8A9AA"/>
                    </a:solidFill>
                    <a:latin typeface="Georgia" panose="02040502050405020303" pitchFamily="18" charset="0"/>
                  </a:rPr>
                  <a:t>Cadence= </a:t>
                </a:r>
                <a14:m>
                  <m:oMath xmlns:m="http://schemas.openxmlformats.org/officeDocument/2006/math">
                    <m:r>
                      <a:rPr lang="en-US" sz="1400" b="1" i="1" dirty="0" smtClean="0">
                        <a:solidFill>
                          <a:srgbClr val="A8A9AA"/>
                        </a:solidFill>
                        <a:latin typeface="Cambria Math" panose="02040503050406030204" pitchFamily="18" charset="0"/>
                      </a:rPr>
                      <m:t>𝟕𝟐</m:t>
                    </m:r>
                    <m:r>
                      <a:rPr lang="en-US" sz="1400" b="1" i="1" dirty="0" smtClean="0">
                        <a:solidFill>
                          <a:srgbClr val="A8A9AA"/>
                        </a:solidFill>
                        <a:latin typeface="Cambria Math" panose="02040503050406030204" pitchFamily="18" charset="0"/>
                      </a:rPr>
                      <m:t> </m:t>
                    </m:r>
                    <m:r>
                      <a:rPr lang="en-US" sz="1400" b="1" i="1" dirty="0" smtClean="0">
                        <a:solidFill>
                          <a:srgbClr val="A8A9AA"/>
                        </a:solidFill>
                        <a:latin typeface="Cambria Math" panose="02040503050406030204" pitchFamily="18" charset="0"/>
                      </a:rPr>
                      <m:t>𝒉</m:t>
                    </m:r>
                  </m:oMath>
                </a14:m>
                <a:endParaRPr lang="en-US" sz="1400" b="1" dirty="0">
                  <a:solidFill>
                    <a:srgbClr val="A8A9AA"/>
                  </a:solidFill>
                  <a:latin typeface="Georgia" panose="02040502050405020303" pitchFamily="18" charset="0"/>
                </a:endParaRPr>
              </a:p>
            </p:txBody>
          </p:sp>
        </mc:Choice>
        <mc:Fallback xmlns="">
          <p:sp>
            <p:nvSpPr>
              <p:cNvPr id="13" name="Rounded Rectangle 12"/>
              <p:cNvSpPr>
                <a:spLocks noRot="1" noChangeAspect="1" noMove="1" noResize="1" noEditPoints="1" noAdjustHandles="1" noChangeArrowheads="1" noChangeShapeType="1" noTextEdit="1"/>
              </p:cNvSpPr>
              <p:nvPr/>
            </p:nvSpPr>
            <p:spPr>
              <a:xfrm>
                <a:off x="-5862" y="2272248"/>
                <a:ext cx="1072662" cy="752062"/>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ounded Rectangle 13"/>
              <p:cNvSpPr/>
              <p:nvPr/>
            </p:nvSpPr>
            <p:spPr>
              <a:xfrm>
                <a:off x="-5862" y="4920527"/>
                <a:ext cx="1072662" cy="75206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dirty="0" smtClean="0">
                    <a:solidFill>
                      <a:srgbClr val="A8A9AA"/>
                    </a:solidFill>
                    <a:latin typeface="Georgia" panose="02040502050405020303" pitchFamily="18" charset="0"/>
                  </a:rPr>
                  <a:t>Cadence= </a:t>
                </a:r>
                <a14:m>
                  <m:oMath xmlns:m="http://schemas.openxmlformats.org/officeDocument/2006/math">
                    <m:r>
                      <a:rPr lang="en-US" sz="1400" b="1" i="1" dirty="0" smtClean="0">
                        <a:solidFill>
                          <a:srgbClr val="A8A9AA"/>
                        </a:solidFill>
                        <a:latin typeface="Cambria Math" panose="02040503050406030204" pitchFamily="18" charset="0"/>
                      </a:rPr>
                      <m:t>𝟔𝟎</m:t>
                    </m:r>
                    <m:r>
                      <a:rPr lang="en-US" sz="1400" b="1" i="1" dirty="0" smtClean="0">
                        <a:solidFill>
                          <a:srgbClr val="A8A9AA"/>
                        </a:solidFill>
                        <a:latin typeface="Cambria Math" panose="02040503050406030204" pitchFamily="18" charset="0"/>
                      </a:rPr>
                      <m:t> </m:t>
                    </m:r>
                    <m:r>
                      <a:rPr lang="en-US" sz="1400" b="1" i="1" dirty="0" smtClean="0">
                        <a:solidFill>
                          <a:srgbClr val="A8A9AA"/>
                        </a:solidFill>
                        <a:latin typeface="Cambria Math" panose="02040503050406030204" pitchFamily="18" charset="0"/>
                      </a:rPr>
                      <m:t>𝒉</m:t>
                    </m:r>
                  </m:oMath>
                </a14:m>
                <a:endParaRPr lang="en-US" sz="1400" b="1" dirty="0">
                  <a:solidFill>
                    <a:srgbClr val="A8A9AA"/>
                  </a:solidFill>
                  <a:latin typeface="Georgia" panose="02040502050405020303" pitchFamily="18" charset="0"/>
                </a:endParaRPr>
              </a:p>
            </p:txBody>
          </p:sp>
        </mc:Choice>
        <mc:Fallback xmlns="">
          <p:sp>
            <p:nvSpPr>
              <p:cNvPr id="14" name="Rounded Rectangle 13"/>
              <p:cNvSpPr>
                <a:spLocks noRot="1" noChangeAspect="1" noMove="1" noResize="1" noEditPoints="1" noAdjustHandles="1" noChangeArrowheads="1" noChangeShapeType="1" noTextEdit="1"/>
              </p:cNvSpPr>
              <p:nvPr/>
            </p:nvSpPr>
            <p:spPr>
              <a:xfrm>
                <a:off x="-5862" y="4920527"/>
                <a:ext cx="1072662" cy="752062"/>
              </a:xfrm>
              <a:prstGeom prst="roundRect">
                <a:avLst/>
              </a:prstGeom>
              <a:blipFill>
                <a:blip r:embed="rId9"/>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53265887"/>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rightnessContrast bright="6000" contrast="24000"/>
                    </a14:imgEffect>
                  </a14:imgLayer>
                </a14:imgProps>
              </a:ext>
              <a:ext uri="{28A0092B-C50C-407E-A947-70E740481C1C}">
                <a14:useLocalDpi xmlns:a14="http://schemas.microsoft.com/office/drawing/2010/main" val="0"/>
              </a:ext>
            </a:extLst>
          </a:blip>
          <a:stretch>
            <a:fillRect/>
          </a:stretch>
        </p:blipFill>
        <p:spPr>
          <a:xfrm>
            <a:off x="0" y="17585"/>
            <a:ext cx="9144000" cy="6858000"/>
          </a:xfrm>
          <a:prstGeom prst="rect">
            <a:avLst/>
          </a:prstGeom>
        </p:spPr>
      </p:pic>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4110658387"/>
                  </p:ext>
                </p:extLst>
              </p:nvPr>
            </p:nvGraphicFramePr>
            <p:xfrm>
              <a:off x="776208" y="2057400"/>
              <a:ext cx="7591584" cy="3992723"/>
            </p:xfrm>
            <a:graphic>
              <a:graphicData uri="http://schemas.openxmlformats.org/drawingml/2006/table">
                <a:tbl>
                  <a:tblPr rtl="1" firstRow="1" firstCol="1" bandRow="1">
                    <a:tableStyleId>{793D81CF-94F2-401A-BA57-92F5A7B2D0C5}</a:tableStyleId>
                  </a:tblPr>
                  <a:tblGrid>
                    <a:gridCol w="2226855">
                      <a:extLst>
                        <a:ext uri="{9D8B030D-6E8A-4147-A177-3AD203B41FA5}">
                          <a16:colId xmlns:a16="http://schemas.microsoft.com/office/drawing/2014/main" val="2415366024"/>
                        </a:ext>
                      </a:extLst>
                    </a:gridCol>
                    <a:gridCol w="1952943">
                      <a:extLst>
                        <a:ext uri="{9D8B030D-6E8A-4147-A177-3AD203B41FA5}">
                          <a16:colId xmlns:a16="http://schemas.microsoft.com/office/drawing/2014/main" val="4056000654"/>
                        </a:ext>
                      </a:extLst>
                    </a:gridCol>
                    <a:gridCol w="1659358">
                      <a:extLst>
                        <a:ext uri="{9D8B030D-6E8A-4147-A177-3AD203B41FA5}">
                          <a16:colId xmlns:a16="http://schemas.microsoft.com/office/drawing/2014/main" val="1234529094"/>
                        </a:ext>
                      </a:extLst>
                    </a:gridCol>
                    <a:gridCol w="1752428">
                      <a:extLst>
                        <a:ext uri="{9D8B030D-6E8A-4147-A177-3AD203B41FA5}">
                          <a16:colId xmlns:a16="http://schemas.microsoft.com/office/drawing/2014/main" val="4162429751"/>
                        </a:ext>
                      </a:extLst>
                    </a:gridCol>
                  </a:tblGrid>
                  <a:tr h="715334">
                    <a:tc>
                      <a:txBody>
                        <a:bodyPr/>
                        <a:lstStyle/>
                        <a:p>
                          <a:pPr marL="0" marR="0" algn="ctr" rtl="1">
                            <a:lnSpc>
                              <a:spcPct val="150000"/>
                            </a:lnSpc>
                            <a:spcBef>
                              <a:spcPts val="0"/>
                            </a:spcBef>
                            <a:spcAft>
                              <a:spcPts val="0"/>
                            </a:spcAft>
                          </a:pPr>
                          <a:r>
                            <a:rPr lang="en-US" sz="1200" kern="100" dirty="0" smtClean="0">
                              <a:effectLst/>
                            </a:rPr>
                            <a:t>Probability</a:t>
                          </a:r>
                          <a:r>
                            <a:rPr lang="en-US" sz="1200" kern="100" baseline="0" dirty="0" smtClean="0">
                              <a:effectLst/>
                            </a:rPr>
                            <a:t> of detection</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50000"/>
                            </a:lnSpc>
                            <a:spcBef>
                              <a:spcPts val="0"/>
                            </a:spcBef>
                            <a:spcAft>
                              <a:spcPts val="0"/>
                            </a:spcAft>
                          </a:pPr>
                          <a:r>
                            <a:rPr lang="en-US" sz="1200" kern="100" dirty="0">
                              <a:effectLst/>
                            </a:rPr>
                            <a:t>Cadence</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50000"/>
                            </a:lnSpc>
                            <a:spcBef>
                              <a:spcPts val="0"/>
                            </a:spcBef>
                            <a:spcAft>
                              <a:spcPts val="0"/>
                            </a:spcAft>
                          </a:pPr>
                          <a:r>
                            <a:rPr lang="en-US" sz="1200" kern="100" dirty="0" smtClean="0">
                              <a:effectLst/>
                            </a:rPr>
                            <a:t>Number of data</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50000"/>
                            </a:lnSpc>
                            <a:spcBef>
                              <a:spcPts val="0"/>
                            </a:spcBef>
                            <a:spcAft>
                              <a:spcPts val="0"/>
                            </a:spcAft>
                          </a:pPr>
                          <a:r>
                            <a:rPr lang="en-US" sz="1200" kern="100" dirty="0" smtClean="0">
                              <a:effectLst/>
                            </a:rPr>
                            <a:t>Log(q)</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27592689"/>
                      </a:ext>
                    </a:extLst>
                  </a:tr>
                  <a:tr h="547529">
                    <a:tc>
                      <a:txBody>
                        <a:bodyPr/>
                        <a:lstStyle/>
                        <a:p>
                          <a:pPr marL="0" marR="0" algn="ctr" rtl="1">
                            <a:lnSpc>
                              <a:spcPct val="150000"/>
                            </a:lnSpc>
                            <a:spcBef>
                              <a:spcPts val="0"/>
                            </a:spcBef>
                            <a:spcAft>
                              <a:spcPts val="0"/>
                            </a:spcAft>
                          </a:pPr>
                          <a:r>
                            <a:rPr lang="en-US" sz="1400" kern="100" dirty="0">
                              <a:effectLst/>
                            </a:rPr>
                            <a:t>%56.889</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72 hours</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a:effectLst/>
                            </a:rPr>
                            <a:t>100</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−1</m:t>
                                </m:r>
                              </m:oMath>
                            </m:oMathPara>
                          </a14:m>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92281725"/>
                      </a:ext>
                    </a:extLst>
                  </a:tr>
                  <a:tr h="547529">
                    <a:tc>
                      <a:txBody>
                        <a:bodyPr/>
                        <a:lstStyle/>
                        <a:p>
                          <a:pPr marL="0" marR="0" algn="ctr" rtl="1">
                            <a:lnSpc>
                              <a:spcPct val="150000"/>
                            </a:lnSpc>
                            <a:spcBef>
                              <a:spcPts val="0"/>
                            </a:spcBef>
                            <a:spcAft>
                              <a:spcPts val="0"/>
                            </a:spcAft>
                          </a:pPr>
                          <a:r>
                            <a:rPr lang="en-US" sz="1400" kern="100" dirty="0">
                              <a:effectLst/>
                            </a:rPr>
                            <a:t>%60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60 hours</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120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−1</m:t>
                                </m:r>
                              </m:oMath>
                            </m:oMathPara>
                          </a14:m>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2901666"/>
                      </a:ext>
                    </a:extLst>
                  </a:tr>
                  <a:tr h="539744">
                    <a:tc>
                      <a:txBody>
                        <a:bodyPr/>
                        <a:lstStyle/>
                        <a:p>
                          <a:pPr marL="0" marR="0" algn="ctr" rtl="1">
                            <a:lnSpc>
                              <a:spcPct val="150000"/>
                            </a:lnSpc>
                            <a:spcBef>
                              <a:spcPts val="0"/>
                            </a:spcBef>
                            <a:spcAft>
                              <a:spcPts val="0"/>
                            </a:spcAft>
                          </a:pPr>
                          <a:r>
                            <a:rPr lang="en-US" sz="1400" kern="100" dirty="0">
                              <a:effectLst/>
                            </a:rPr>
                            <a:t>%10.444</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72 hours</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100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−2</m:t>
                                </m:r>
                              </m:oMath>
                            </m:oMathPara>
                          </a14:m>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64985170"/>
                      </a:ext>
                    </a:extLst>
                  </a:tr>
                  <a:tr h="547529">
                    <a:tc>
                      <a:txBody>
                        <a:bodyPr/>
                        <a:lstStyle/>
                        <a:p>
                          <a:pPr marL="0" marR="0" algn="ctr" rtl="1">
                            <a:lnSpc>
                              <a:spcPct val="150000"/>
                            </a:lnSpc>
                            <a:spcBef>
                              <a:spcPts val="0"/>
                            </a:spcBef>
                            <a:spcAft>
                              <a:spcPts val="0"/>
                            </a:spcAft>
                          </a:pPr>
                          <a:r>
                            <a:rPr lang="en-US" sz="1400" kern="100">
                              <a:effectLst/>
                            </a:rPr>
                            <a:t>%11.778</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60 hours</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120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−2</m:t>
                                </m:r>
                              </m:oMath>
                            </m:oMathPara>
                          </a14:m>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08914724"/>
                      </a:ext>
                    </a:extLst>
                  </a:tr>
                  <a:tr h="547529">
                    <a:tc>
                      <a:txBody>
                        <a:bodyPr/>
                        <a:lstStyle/>
                        <a:p>
                          <a:pPr marL="0" marR="0" algn="ctr" rtl="1">
                            <a:lnSpc>
                              <a:spcPct val="150000"/>
                            </a:lnSpc>
                            <a:spcBef>
                              <a:spcPts val="0"/>
                            </a:spcBef>
                            <a:spcAft>
                              <a:spcPts val="0"/>
                            </a:spcAft>
                          </a:pPr>
                          <a:r>
                            <a:rPr lang="en-US" sz="1400" kern="100">
                              <a:effectLst/>
                            </a:rPr>
                            <a:t>%0.2222</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a:effectLst/>
                            </a:rPr>
                            <a:t>72 hours</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100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−3</m:t>
                                </m:r>
                              </m:oMath>
                            </m:oMathPara>
                          </a14:m>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13803320"/>
                      </a:ext>
                    </a:extLst>
                  </a:tr>
                  <a:tr h="547529">
                    <a:tc>
                      <a:txBody>
                        <a:bodyPr/>
                        <a:lstStyle/>
                        <a:p>
                          <a:pPr marL="0" marR="0" algn="ctr" rtl="1">
                            <a:lnSpc>
                              <a:spcPct val="150000"/>
                            </a:lnSpc>
                            <a:spcBef>
                              <a:spcPts val="0"/>
                            </a:spcBef>
                            <a:spcAft>
                              <a:spcPts val="0"/>
                            </a:spcAft>
                          </a:pPr>
                          <a:r>
                            <a:rPr lang="en-US" sz="1400" kern="100">
                              <a:effectLst/>
                            </a:rPr>
                            <a:t>%0.222</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a:effectLst/>
                            </a:rPr>
                            <a:t>60 hours</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a:effectLst/>
                            </a:rPr>
                            <a:t>120</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en-US" sz="1400" kern="100">
                                    <a:effectLst/>
                                    <a:latin typeface="Cambria Math" panose="02040503050406030204" pitchFamily="18" charset="0"/>
                                  </a:rPr>
                                  <m:t>−3</m:t>
                                </m:r>
                              </m:oMath>
                            </m:oMathPara>
                          </a14:m>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81255683"/>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4110658387"/>
                  </p:ext>
                </p:extLst>
              </p:nvPr>
            </p:nvGraphicFramePr>
            <p:xfrm>
              <a:off x="776208" y="2057400"/>
              <a:ext cx="7591584" cy="3992723"/>
            </p:xfrm>
            <a:graphic>
              <a:graphicData uri="http://schemas.openxmlformats.org/drawingml/2006/table">
                <a:tbl>
                  <a:tblPr rtl="1" firstRow="1" firstCol="1" bandRow="1">
                    <a:tableStyleId>{793D81CF-94F2-401A-BA57-92F5A7B2D0C5}</a:tableStyleId>
                  </a:tblPr>
                  <a:tblGrid>
                    <a:gridCol w="2226855">
                      <a:extLst>
                        <a:ext uri="{9D8B030D-6E8A-4147-A177-3AD203B41FA5}">
                          <a16:colId xmlns:a16="http://schemas.microsoft.com/office/drawing/2014/main" val="2415366024"/>
                        </a:ext>
                      </a:extLst>
                    </a:gridCol>
                    <a:gridCol w="1952943">
                      <a:extLst>
                        <a:ext uri="{9D8B030D-6E8A-4147-A177-3AD203B41FA5}">
                          <a16:colId xmlns:a16="http://schemas.microsoft.com/office/drawing/2014/main" val="4056000654"/>
                        </a:ext>
                      </a:extLst>
                    </a:gridCol>
                    <a:gridCol w="1659358">
                      <a:extLst>
                        <a:ext uri="{9D8B030D-6E8A-4147-A177-3AD203B41FA5}">
                          <a16:colId xmlns:a16="http://schemas.microsoft.com/office/drawing/2014/main" val="1234529094"/>
                        </a:ext>
                      </a:extLst>
                    </a:gridCol>
                    <a:gridCol w="1752428">
                      <a:extLst>
                        <a:ext uri="{9D8B030D-6E8A-4147-A177-3AD203B41FA5}">
                          <a16:colId xmlns:a16="http://schemas.microsoft.com/office/drawing/2014/main" val="4162429751"/>
                        </a:ext>
                      </a:extLst>
                    </a:gridCol>
                  </a:tblGrid>
                  <a:tr h="715334">
                    <a:tc>
                      <a:txBody>
                        <a:bodyPr/>
                        <a:lstStyle/>
                        <a:p>
                          <a:pPr marL="0" marR="0" algn="ctr" rtl="1">
                            <a:lnSpc>
                              <a:spcPct val="150000"/>
                            </a:lnSpc>
                            <a:spcBef>
                              <a:spcPts val="0"/>
                            </a:spcBef>
                            <a:spcAft>
                              <a:spcPts val="0"/>
                            </a:spcAft>
                          </a:pPr>
                          <a:r>
                            <a:rPr lang="en-US" sz="1200" kern="100" dirty="0" smtClean="0">
                              <a:effectLst/>
                            </a:rPr>
                            <a:t>Probability</a:t>
                          </a:r>
                          <a:r>
                            <a:rPr lang="en-US" sz="1200" kern="100" baseline="0" dirty="0" smtClean="0">
                              <a:effectLst/>
                            </a:rPr>
                            <a:t> of detection</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50000"/>
                            </a:lnSpc>
                            <a:spcBef>
                              <a:spcPts val="0"/>
                            </a:spcBef>
                            <a:spcAft>
                              <a:spcPts val="0"/>
                            </a:spcAft>
                          </a:pPr>
                          <a:r>
                            <a:rPr lang="en-US" sz="1200" kern="100" dirty="0">
                              <a:effectLst/>
                            </a:rPr>
                            <a:t>Cadence</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50000"/>
                            </a:lnSpc>
                            <a:spcBef>
                              <a:spcPts val="0"/>
                            </a:spcBef>
                            <a:spcAft>
                              <a:spcPts val="0"/>
                            </a:spcAft>
                          </a:pPr>
                          <a:r>
                            <a:rPr lang="en-US" sz="1200" kern="100" dirty="0" smtClean="0">
                              <a:effectLst/>
                            </a:rPr>
                            <a:t>Number of data</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1">
                            <a:lnSpc>
                              <a:spcPct val="150000"/>
                            </a:lnSpc>
                            <a:spcBef>
                              <a:spcPts val="0"/>
                            </a:spcBef>
                            <a:spcAft>
                              <a:spcPts val="0"/>
                            </a:spcAft>
                          </a:pPr>
                          <a:r>
                            <a:rPr lang="en-US" sz="1200" kern="100" dirty="0" smtClean="0">
                              <a:effectLst/>
                            </a:rPr>
                            <a:t>Log(q)</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27592689"/>
                      </a:ext>
                    </a:extLst>
                  </a:tr>
                  <a:tr h="547529">
                    <a:tc>
                      <a:txBody>
                        <a:bodyPr/>
                        <a:lstStyle/>
                        <a:p>
                          <a:pPr marL="0" marR="0" algn="ctr" rtl="1">
                            <a:lnSpc>
                              <a:spcPct val="150000"/>
                            </a:lnSpc>
                            <a:spcBef>
                              <a:spcPts val="0"/>
                            </a:spcBef>
                            <a:spcAft>
                              <a:spcPts val="0"/>
                            </a:spcAft>
                          </a:pPr>
                          <a:r>
                            <a:rPr lang="en-US" sz="1400" kern="100" dirty="0">
                              <a:effectLst/>
                            </a:rPr>
                            <a:t>%56.889</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72 hours</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a:effectLst/>
                            </a:rPr>
                            <a:t>100</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332986" t="-133708" r="-694" b="-506742"/>
                          </a:stretch>
                        </a:blipFill>
                      </a:tcPr>
                    </a:tc>
                    <a:extLst>
                      <a:ext uri="{0D108BD9-81ED-4DB2-BD59-A6C34878D82A}">
                        <a16:rowId xmlns:a16="http://schemas.microsoft.com/office/drawing/2014/main" val="1992281725"/>
                      </a:ext>
                    </a:extLst>
                  </a:tr>
                  <a:tr h="547529">
                    <a:tc>
                      <a:txBody>
                        <a:bodyPr/>
                        <a:lstStyle/>
                        <a:p>
                          <a:pPr marL="0" marR="0" algn="ctr" rtl="1">
                            <a:lnSpc>
                              <a:spcPct val="150000"/>
                            </a:lnSpc>
                            <a:spcBef>
                              <a:spcPts val="0"/>
                            </a:spcBef>
                            <a:spcAft>
                              <a:spcPts val="0"/>
                            </a:spcAft>
                          </a:pPr>
                          <a:r>
                            <a:rPr lang="en-US" sz="1400" kern="100" dirty="0">
                              <a:effectLst/>
                            </a:rPr>
                            <a:t>%60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60 hours</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120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332986" t="-231111" r="-694" b="-401111"/>
                          </a:stretch>
                        </a:blipFill>
                      </a:tcPr>
                    </a:tc>
                    <a:extLst>
                      <a:ext uri="{0D108BD9-81ED-4DB2-BD59-A6C34878D82A}">
                        <a16:rowId xmlns:a16="http://schemas.microsoft.com/office/drawing/2014/main" val="1442901666"/>
                      </a:ext>
                    </a:extLst>
                  </a:tr>
                  <a:tr h="539744">
                    <a:tc>
                      <a:txBody>
                        <a:bodyPr/>
                        <a:lstStyle/>
                        <a:p>
                          <a:pPr marL="0" marR="0" algn="ctr" rtl="1">
                            <a:lnSpc>
                              <a:spcPct val="150000"/>
                            </a:lnSpc>
                            <a:spcBef>
                              <a:spcPts val="0"/>
                            </a:spcBef>
                            <a:spcAft>
                              <a:spcPts val="0"/>
                            </a:spcAft>
                          </a:pPr>
                          <a:r>
                            <a:rPr lang="en-US" sz="1400" kern="100" dirty="0">
                              <a:effectLst/>
                            </a:rPr>
                            <a:t>%10.444</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72 hours</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100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332986" t="-334831" r="-694" b="-305618"/>
                          </a:stretch>
                        </a:blipFill>
                      </a:tcPr>
                    </a:tc>
                    <a:extLst>
                      <a:ext uri="{0D108BD9-81ED-4DB2-BD59-A6C34878D82A}">
                        <a16:rowId xmlns:a16="http://schemas.microsoft.com/office/drawing/2014/main" val="3064985170"/>
                      </a:ext>
                    </a:extLst>
                  </a:tr>
                  <a:tr h="547529">
                    <a:tc>
                      <a:txBody>
                        <a:bodyPr/>
                        <a:lstStyle/>
                        <a:p>
                          <a:pPr marL="0" marR="0" algn="ctr" rtl="1">
                            <a:lnSpc>
                              <a:spcPct val="150000"/>
                            </a:lnSpc>
                            <a:spcBef>
                              <a:spcPts val="0"/>
                            </a:spcBef>
                            <a:spcAft>
                              <a:spcPts val="0"/>
                            </a:spcAft>
                          </a:pPr>
                          <a:r>
                            <a:rPr lang="en-US" sz="1400" kern="100">
                              <a:effectLst/>
                            </a:rPr>
                            <a:t>%11.778</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60 hours</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120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332986" t="-430000" r="-694" b="-202222"/>
                          </a:stretch>
                        </a:blipFill>
                      </a:tcPr>
                    </a:tc>
                    <a:extLst>
                      <a:ext uri="{0D108BD9-81ED-4DB2-BD59-A6C34878D82A}">
                        <a16:rowId xmlns:a16="http://schemas.microsoft.com/office/drawing/2014/main" val="3508914724"/>
                      </a:ext>
                    </a:extLst>
                  </a:tr>
                  <a:tr h="547529">
                    <a:tc>
                      <a:txBody>
                        <a:bodyPr/>
                        <a:lstStyle/>
                        <a:p>
                          <a:pPr marL="0" marR="0" algn="ctr" rtl="1">
                            <a:lnSpc>
                              <a:spcPct val="150000"/>
                            </a:lnSpc>
                            <a:spcBef>
                              <a:spcPts val="0"/>
                            </a:spcBef>
                            <a:spcAft>
                              <a:spcPts val="0"/>
                            </a:spcAft>
                          </a:pPr>
                          <a:r>
                            <a:rPr lang="en-US" sz="1400" kern="100">
                              <a:effectLst/>
                            </a:rPr>
                            <a:t>%0.2222</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a:effectLst/>
                            </a:rPr>
                            <a:t>72 hours</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dirty="0">
                              <a:effectLst/>
                            </a:rPr>
                            <a:t>100</a:t>
                          </a:r>
                          <a:endParaRPr lang="en-US" sz="1100" kern="100" dirty="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332986" t="-530000" r="-694" b="-102222"/>
                          </a:stretch>
                        </a:blipFill>
                      </a:tcPr>
                    </a:tc>
                    <a:extLst>
                      <a:ext uri="{0D108BD9-81ED-4DB2-BD59-A6C34878D82A}">
                        <a16:rowId xmlns:a16="http://schemas.microsoft.com/office/drawing/2014/main" val="3013803320"/>
                      </a:ext>
                    </a:extLst>
                  </a:tr>
                  <a:tr h="547529">
                    <a:tc>
                      <a:txBody>
                        <a:bodyPr/>
                        <a:lstStyle/>
                        <a:p>
                          <a:pPr marL="0" marR="0" algn="ctr" rtl="1">
                            <a:lnSpc>
                              <a:spcPct val="150000"/>
                            </a:lnSpc>
                            <a:spcBef>
                              <a:spcPts val="0"/>
                            </a:spcBef>
                            <a:spcAft>
                              <a:spcPts val="0"/>
                            </a:spcAft>
                          </a:pPr>
                          <a:r>
                            <a:rPr lang="en-US" sz="1400" kern="100">
                              <a:effectLst/>
                            </a:rPr>
                            <a:t>%0.222</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a:effectLst/>
                            </a:rPr>
                            <a:t>60 hours</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50000"/>
                            </a:lnSpc>
                            <a:spcBef>
                              <a:spcPts val="0"/>
                            </a:spcBef>
                            <a:spcAft>
                              <a:spcPts val="0"/>
                            </a:spcAft>
                          </a:pPr>
                          <a:r>
                            <a:rPr lang="en-US" sz="1400" kern="100">
                              <a:effectLst/>
                            </a:rPr>
                            <a:t>120</a:t>
                          </a:r>
                          <a:endParaRPr lang="en-US" sz="1100" kern="100">
                            <a:solidFill>
                              <a:srgbClr val="2E74B5"/>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4"/>
                          <a:stretch>
                            <a:fillRect l="-332986" t="-630000" r="-694" b="-2222"/>
                          </a:stretch>
                        </a:blipFill>
                      </a:tcPr>
                    </a:tc>
                    <a:extLst>
                      <a:ext uri="{0D108BD9-81ED-4DB2-BD59-A6C34878D82A}">
                        <a16:rowId xmlns:a16="http://schemas.microsoft.com/office/drawing/2014/main" val="4181255683"/>
                      </a:ext>
                    </a:extLst>
                  </a:tr>
                </a:tbl>
              </a:graphicData>
            </a:graphic>
          </p:graphicFrame>
        </mc:Fallback>
      </mc:AlternateContent>
      <p:sp>
        <p:nvSpPr>
          <p:cNvPr id="5" name="Rectangle 4"/>
          <p:cNvSpPr/>
          <p:nvPr/>
        </p:nvSpPr>
        <p:spPr>
          <a:xfrm>
            <a:off x="3417677" y="342064"/>
            <a:ext cx="2308645" cy="461665"/>
          </a:xfrm>
          <a:prstGeom prst="rect">
            <a:avLst/>
          </a:prstGeom>
        </p:spPr>
        <p:txBody>
          <a:bodyPr wrap="none">
            <a:spAutoFit/>
          </a:bodyPr>
          <a:lstStyle/>
          <a:p>
            <a:r>
              <a:rPr lang="en-US" sz="2400" b="1" dirty="0">
                <a:solidFill>
                  <a:srgbClr val="A5C7E3"/>
                </a:solidFill>
                <a:latin typeface="Georgia" panose="02040502050405020303" pitchFamily="18" charset="0"/>
              </a:rPr>
              <a:t>Results Table</a:t>
            </a:r>
          </a:p>
        </p:txBody>
      </p:sp>
      <p:sp>
        <p:nvSpPr>
          <p:cNvPr id="8" name="Rectangle 7"/>
          <p:cNvSpPr/>
          <p:nvPr/>
        </p:nvSpPr>
        <p:spPr>
          <a:xfrm>
            <a:off x="723899" y="990600"/>
            <a:ext cx="7696200" cy="646331"/>
          </a:xfrm>
          <a:prstGeom prst="rect">
            <a:avLst/>
          </a:prstGeom>
        </p:spPr>
        <p:txBody>
          <a:bodyPr wrap="square">
            <a:spAutoFit/>
          </a:bodyPr>
          <a:lstStyle/>
          <a:p>
            <a:pPr algn="ctr"/>
            <a:r>
              <a:rPr lang="en-US" dirty="0">
                <a:solidFill>
                  <a:srgbClr val="F8C341"/>
                </a:solidFill>
              </a:rPr>
              <a:t>As you can see, the likelihood of detection increases with a greater number of data points (shorter cadence).</a:t>
            </a:r>
          </a:p>
        </p:txBody>
      </p:sp>
    </p:spTree>
    <p:extLst>
      <p:ext uri="{BB962C8B-B14F-4D97-AF65-F5344CB8AC3E}">
        <p14:creationId xmlns:p14="http://schemas.microsoft.com/office/powerpoint/2010/main" val="263239293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6000" contrast="23000"/>
                    </a14:imgEffect>
                  </a14:imgLayer>
                </a14:imgProps>
              </a:ext>
              <a:ext uri="{28A0092B-C50C-407E-A947-70E740481C1C}">
                <a14:useLocalDpi xmlns:a14="http://schemas.microsoft.com/office/drawing/2010/main" val="0"/>
              </a:ext>
            </a:extLst>
          </a:blip>
          <a:stretch>
            <a:fillRect/>
          </a:stretch>
        </p:blipFill>
        <p:spPr>
          <a:xfrm>
            <a:off x="5862" y="0"/>
            <a:ext cx="9144000" cy="6866792"/>
          </a:xfrm>
          <a:prstGeom prst="rect">
            <a:avLst/>
          </a:prstGeom>
        </p:spPr>
      </p:pic>
      <p:pic>
        <p:nvPicPr>
          <p:cNvPr id="3" name="Picture 2"/>
          <p:cNvPicPr/>
          <p:nvPr/>
        </p:nvPicPr>
        <p:blipFill>
          <a:blip r:embed="rId4">
            <a:extLst>
              <a:ext uri="{BEBA8EAE-BF5A-486C-A8C5-ECC9F3942E4B}">
                <a14:imgProps xmlns:a14="http://schemas.microsoft.com/office/drawing/2010/main">
                  <a14:imgLayer r:embed="rId5">
                    <a14:imgEffect>
                      <a14:sharpenSoften amount="-1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2438400"/>
            <a:ext cx="4419600" cy="3610934"/>
          </a:xfrm>
          <a:prstGeom prst="rect">
            <a:avLst/>
          </a:prstGeom>
        </p:spPr>
      </p:pic>
      <p:pic>
        <p:nvPicPr>
          <p:cNvPr id="5" name="Picture 4"/>
          <p:cNvPicPr/>
          <p:nvPr/>
        </p:nvPicPr>
        <p:blipFill>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724400" y="2441331"/>
            <a:ext cx="4419600" cy="361093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338" y="228600"/>
                <a:ext cx="8991600" cy="1754326"/>
              </a:xfrm>
              <a:prstGeom prst="rect">
                <a:avLst/>
              </a:prstGeom>
            </p:spPr>
            <p:txBody>
              <a:bodyPr wrap="square">
                <a:spAutoFit/>
              </a:bodyPr>
              <a:lstStyle/>
              <a:p>
                <a:pPr algn="ctr"/>
                <a:r>
                  <a:rPr lang="en-US" dirty="0" smtClean="0">
                    <a:solidFill>
                      <a:srgbClr val="C0D0E4"/>
                    </a:solidFill>
                  </a:rPr>
                  <a:t>A sample of two simulated light curves using the data is shown: one fitted considering the presence of a double lens (</a:t>
                </a:r>
                <a:r>
                  <a:rPr lang="en-US" dirty="0">
                    <a:solidFill>
                      <a:srgbClr val="FFC000"/>
                    </a:solidFill>
                  </a:rPr>
                  <a:t>left, chi-squared = 129</a:t>
                </a:r>
                <a:r>
                  <a:rPr lang="en-US" dirty="0">
                    <a:solidFill>
                      <a:srgbClr val="C0D0E4"/>
                    </a:solidFill>
                  </a:rPr>
                  <a:t>) and the other without considering it (</a:t>
                </a:r>
                <a:r>
                  <a:rPr lang="en-US" dirty="0">
                    <a:solidFill>
                      <a:srgbClr val="FFC000"/>
                    </a:solidFill>
                  </a:rPr>
                  <a:t>right, chi-squared = 416</a:t>
                </a:r>
                <a:r>
                  <a:rPr lang="en-US" dirty="0">
                    <a:solidFill>
                      <a:srgbClr val="C0D0E4"/>
                    </a:solidFill>
                  </a:rPr>
                  <a:t>). Due to the Chi-squared difference exceeding </a:t>
                </a:r>
                <a:r>
                  <a:rPr lang="en-US" dirty="0">
                    <a:solidFill>
                      <a:srgbClr val="FFC000"/>
                    </a:solidFill>
                  </a:rPr>
                  <a:t>50</a:t>
                </a:r>
                <a:r>
                  <a:rPr lang="en-US" dirty="0">
                    <a:solidFill>
                      <a:srgbClr val="C0D0E4"/>
                    </a:solidFill>
                  </a:rPr>
                  <a:t>, this double lensing event is detectable and thus is marked </a:t>
                </a:r>
                <a:r>
                  <a:rPr lang="en-US" b="1" dirty="0">
                    <a:solidFill>
                      <a:srgbClr val="00B050"/>
                    </a:solidFill>
                  </a:rPr>
                  <a:t>green</a:t>
                </a:r>
                <a:r>
                  <a:rPr lang="en-US" dirty="0">
                    <a:solidFill>
                      <a:srgbClr val="C0D0E4"/>
                    </a:solidFill>
                  </a:rPr>
                  <a:t> in the table. Specifications</a:t>
                </a:r>
                <a:r>
                  <a:rPr lang="en-US" dirty="0" smtClean="0">
                    <a:solidFill>
                      <a:srgbClr val="C0D0E4"/>
                    </a:solidFill>
                  </a:rPr>
                  <a:t>:</a:t>
                </a:r>
              </a:p>
              <a:p>
                <a:pPr algn="ctr"/>
                <a14:m>
                  <m:oMathPara xmlns:m="http://schemas.openxmlformats.org/officeDocument/2006/math">
                    <m:oMathParaPr>
                      <m:jc m:val="centerGroup"/>
                    </m:oMathParaPr>
                    <m:oMath xmlns:m="http://schemas.openxmlformats.org/officeDocument/2006/math">
                      <m:sSub>
                        <m:sSubPr>
                          <m:ctrlPr>
                            <a:rPr lang="en-US" b="1" i="1" dirty="0" smtClean="0">
                              <a:solidFill>
                                <a:schemeClr val="bg1"/>
                              </a:solidFill>
                              <a:latin typeface="Cambria Math" panose="02040503050406030204" pitchFamily="18" charset="0"/>
                            </a:rPr>
                          </m:ctrlPr>
                        </m:sSubPr>
                        <m:e>
                          <m:r>
                            <a:rPr lang="en-US" b="1" i="1" dirty="0">
                              <a:solidFill>
                                <a:schemeClr val="bg1"/>
                              </a:solidFill>
                              <a:latin typeface="Cambria Math" panose="02040503050406030204" pitchFamily="18" charset="0"/>
                            </a:rPr>
                            <m:t>𝒖</m:t>
                          </m:r>
                        </m:e>
                        <m:sub>
                          <m:r>
                            <a:rPr lang="en-US" b="1" i="1" dirty="0">
                              <a:solidFill>
                                <a:schemeClr val="bg1"/>
                              </a:solidFill>
                              <a:latin typeface="Cambria Math" panose="02040503050406030204" pitchFamily="18" charset="0"/>
                            </a:rPr>
                            <m:t>𝟎</m:t>
                          </m:r>
                        </m:sub>
                      </m:sSub>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𝟎</m:t>
                      </m:r>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𝟓</m:t>
                      </m:r>
                      <m:r>
                        <a:rPr lang="en-US" b="1" i="1" dirty="0" smtClean="0">
                          <a:solidFill>
                            <a:schemeClr val="bg1"/>
                          </a:solidFill>
                          <a:latin typeface="Cambria Math" panose="02040503050406030204" pitchFamily="18" charset="0"/>
                        </a:rPr>
                        <m:t>,  </m:t>
                      </m:r>
                      <m:r>
                        <a:rPr lang="en-US" b="1" i="1" dirty="0" smtClean="0">
                          <a:solidFill>
                            <a:schemeClr val="bg1"/>
                          </a:solidFill>
                          <a:latin typeface="Cambria Math" panose="02040503050406030204" pitchFamily="18" charset="0"/>
                        </a:rPr>
                        <m:t>𝒔</m:t>
                      </m:r>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𝟏</m:t>
                      </m:r>
                      <m:r>
                        <a:rPr lang="en-US" b="1" i="1" dirty="0" smtClean="0">
                          <a:solidFill>
                            <a:schemeClr val="bg1"/>
                          </a:solidFill>
                          <a:latin typeface="Cambria Math" panose="02040503050406030204" pitchFamily="18" charset="0"/>
                        </a:rPr>
                        <m:t>,  </m:t>
                      </m:r>
                      <m:func>
                        <m:funcPr>
                          <m:ctrlPr>
                            <a:rPr lang="en-US" b="1" i="1" dirty="0" smtClean="0">
                              <a:solidFill>
                                <a:schemeClr val="bg1"/>
                              </a:solidFill>
                              <a:latin typeface="Cambria Math" panose="02040503050406030204" pitchFamily="18" charset="0"/>
                            </a:rPr>
                          </m:ctrlPr>
                        </m:funcPr>
                        <m:fName>
                          <m:r>
                            <a:rPr lang="en-US" b="1" i="0" dirty="0" smtClean="0">
                              <a:solidFill>
                                <a:schemeClr val="bg1"/>
                              </a:solidFill>
                              <a:latin typeface="Cambria Math" panose="02040503050406030204" pitchFamily="18" charset="0"/>
                            </a:rPr>
                            <m:t>𝐥𝐨𝐠</m:t>
                          </m:r>
                        </m:fName>
                        <m:e>
                          <m:d>
                            <m:dPr>
                              <m:ctrlPr>
                                <a:rPr lang="en-US" b="1" i="1" dirty="0" smtClean="0">
                                  <a:solidFill>
                                    <a:schemeClr val="bg1"/>
                                  </a:solidFill>
                                  <a:latin typeface="Cambria Math" panose="02040503050406030204" pitchFamily="18" charset="0"/>
                                </a:rPr>
                              </m:ctrlPr>
                            </m:dPr>
                            <m:e>
                              <m:r>
                                <a:rPr lang="en-US" b="1" i="1" dirty="0" smtClean="0">
                                  <a:solidFill>
                                    <a:schemeClr val="bg1"/>
                                  </a:solidFill>
                                  <a:latin typeface="Cambria Math" panose="02040503050406030204" pitchFamily="18" charset="0"/>
                                </a:rPr>
                                <m:t>𝒒</m:t>
                              </m:r>
                            </m:e>
                          </m:d>
                        </m:e>
                      </m:func>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𝟏</m:t>
                      </m:r>
                    </m:oMath>
                  </m:oMathPara>
                </a14:m>
                <a:endParaRPr lang="en-US" b="1" dirty="0">
                  <a:solidFill>
                    <a:srgbClr val="C0D0E4"/>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70338" y="228600"/>
                <a:ext cx="8991600" cy="1754326"/>
              </a:xfrm>
              <a:prstGeom prst="rect">
                <a:avLst/>
              </a:prstGeom>
              <a:blipFill>
                <a:blip r:embed="rId8"/>
                <a:stretch>
                  <a:fillRect t="-2091" r="-271" b="-2439"/>
                </a:stretch>
              </a:blipFill>
            </p:spPr>
            <p:txBody>
              <a:bodyPr/>
              <a:lstStyle/>
              <a:p>
                <a:r>
                  <a:rPr lang="en-US">
                    <a:noFill/>
                  </a:rPr>
                  <a:t> </a:t>
                </a:r>
              </a:p>
            </p:txBody>
          </p:sp>
        </mc:Fallback>
      </mc:AlternateContent>
    </p:spTree>
    <p:extLst>
      <p:ext uri="{BB962C8B-B14F-4D97-AF65-F5344CB8AC3E}">
        <p14:creationId xmlns:p14="http://schemas.microsoft.com/office/powerpoint/2010/main" val="72412900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6000" contrast="23000"/>
                    </a14:imgEffect>
                  </a14:imgLayer>
                </a14:imgProps>
              </a:ext>
              <a:ext uri="{28A0092B-C50C-407E-A947-70E740481C1C}">
                <a14:useLocalDpi xmlns:a14="http://schemas.microsoft.com/office/drawing/2010/main" val="0"/>
              </a:ext>
            </a:extLst>
          </a:blip>
          <a:stretch>
            <a:fillRect/>
          </a:stretch>
        </p:blipFill>
        <p:spPr>
          <a:xfrm>
            <a:off x="5862" y="0"/>
            <a:ext cx="9144000" cy="686679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338" y="228600"/>
                <a:ext cx="8991600" cy="1754326"/>
              </a:xfrm>
              <a:prstGeom prst="rect">
                <a:avLst/>
              </a:prstGeom>
            </p:spPr>
            <p:txBody>
              <a:bodyPr wrap="square">
                <a:spAutoFit/>
              </a:bodyPr>
              <a:lstStyle/>
              <a:p>
                <a:pPr algn="ctr"/>
                <a:r>
                  <a:rPr lang="en-US" dirty="0" smtClean="0">
                    <a:solidFill>
                      <a:srgbClr val="C0D0E4"/>
                    </a:solidFill>
                  </a:rPr>
                  <a:t>A sample of two simulated light curves using the data is shown: one fitted considering the presence of a double lens (</a:t>
                </a:r>
                <a:r>
                  <a:rPr lang="en-US" dirty="0">
                    <a:solidFill>
                      <a:srgbClr val="FFC000"/>
                    </a:solidFill>
                  </a:rPr>
                  <a:t>left, chi-squared = 126</a:t>
                </a:r>
                <a:r>
                  <a:rPr lang="en-US" dirty="0">
                    <a:solidFill>
                      <a:srgbClr val="C0D0E4"/>
                    </a:solidFill>
                  </a:rPr>
                  <a:t>) and the other without considering it (</a:t>
                </a:r>
                <a:r>
                  <a:rPr lang="en-US" dirty="0">
                    <a:solidFill>
                      <a:srgbClr val="FFC000"/>
                    </a:solidFill>
                  </a:rPr>
                  <a:t>right, chi-squared = 126</a:t>
                </a:r>
                <a:r>
                  <a:rPr lang="en-US" dirty="0">
                    <a:solidFill>
                      <a:srgbClr val="C0D0E4"/>
                    </a:solidFill>
                  </a:rPr>
                  <a:t>). Due to the Chi-squared difference being less than </a:t>
                </a:r>
                <a:r>
                  <a:rPr lang="en-US" dirty="0">
                    <a:solidFill>
                      <a:srgbClr val="FFC000"/>
                    </a:solidFill>
                  </a:rPr>
                  <a:t>50</a:t>
                </a:r>
                <a:r>
                  <a:rPr lang="en-US" dirty="0">
                    <a:solidFill>
                      <a:srgbClr val="C0D0E4"/>
                    </a:solidFill>
                  </a:rPr>
                  <a:t>, this double lensing event is not detectable and is thus marked </a:t>
                </a:r>
                <a:r>
                  <a:rPr lang="en-US" b="1" dirty="0">
                    <a:solidFill>
                      <a:srgbClr val="FF0000"/>
                    </a:solidFill>
                  </a:rPr>
                  <a:t>red</a:t>
                </a:r>
                <a:r>
                  <a:rPr lang="en-US" dirty="0">
                    <a:solidFill>
                      <a:srgbClr val="C0D0E4"/>
                    </a:solidFill>
                  </a:rPr>
                  <a:t> in the table. Specifications</a:t>
                </a:r>
                <a:r>
                  <a:rPr lang="en-US" dirty="0" smtClean="0">
                    <a:solidFill>
                      <a:srgbClr val="C0D0E4"/>
                    </a:solidFill>
                  </a:rPr>
                  <a:t>:</a:t>
                </a:r>
                <a:endParaRPr lang="en-US" b="1" i="1" dirty="0" smtClean="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b="1" i="1" dirty="0" smtClean="0">
                              <a:solidFill>
                                <a:schemeClr val="bg1"/>
                              </a:solidFill>
                              <a:latin typeface="Cambria Math" panose="02040503050406030204" pitchFamily="18" charset="0"/>
                            </a:rPr>
                          </m:ctrlPr>
                        </m:sSubPr>
                        <m:e>
                          <m:r>
                            <a:rPr lang="en-US" b="1" i="1" dirty="0">
                              <a:solidFill>
                                <a:schemeClr val="bg1"/>
                              </a:solidFill>
                              <a:latin typeface="Cambria Math" panose="02040503050406030204" pitchFamily="18" charset="0"/>
                            </a:rPr>
                            <m:t>𝒖</m:t>
                          </m:r>
                        </m:e>
                        <m:sub>
                          <m:r>
                            <a:rPr lang="en-US" b="1" i="1" dirty="0">
                              <a:solidFill>
                                <a:schemeClr val="bg1"/>
                              </a:solidFill>
                              <a:latin typeface="Cambria Math" panose="02040503050406030204" pitchFamily="18" charset="0"/>
                            </a:rPr>
                            <m:t>𝟎</m:t>
                          </m:r>
                        </m:sub>
                      </m:sSub>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𝟎</m:t>
                      </m:r>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𝟗𝟓</m:t>
                      </m:r>
                      <m:r>
                        <a:rPr lang="en-US" b="1" i="1" dirty="0" smtClean="0">
                          <a:solidFill>
                            <a:schemeClr val="bg1"/>
                          </a:solidFill>
                          <a:latin typeface="Cambria Math" panose="02040503050406030204" pitchFamily="18" charset="0"/>
                        </a:rPr>
                        <m:t>,  </m:t>
                      </m:r>
                      <m:r>
                        <a:rPr lang="en-US" b="1" i="1" dirty="0" smtClean="0">
                          <a:solidFill>
                            <a:schemeClr val="bg1"/>
                          </a:solidFill>
                          <a:latin typeface="Cambria Math" panose="02040503050406030204" pitchFamily="18" charset="0"/>
                        </a:rPr>
                        <m:t>𝒔</m:t>
                      </m:r>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𝟏</m:t>
                      </m:r>
                      <m:r>
                        <a:rPr lang="en-US" b="1" i="1" dirty="0" smtClean="0">
                          <a:solidFill>
                            <a:schemeClr val="bg1"/>
                          </a:solidFill>
                          <a:latin typeface="Cambria Math" panose="02040503050406030204" pitchFamily="18" charset="0"/>
                        </a:rPr>
                        <m:t>,  </m:t>
                      </m:r>
                      <m:func>
                        <m:funcPr>
                          <m:ctrlPr>
                            <a:rPr lang="en-US" b="1" i="1" dirty="0" smtClean="0">
                              <a:solidFill>
                                <a:schemeClr val="bg1"/>
                              </a:solidFill>
                              <a:latin typeface="Cambria Math" panose="02040503050406030204" pitchFamily="18" charset="0"/>
                            </a:rPr>
                          </m:ctrlPr>
                        </m:funcPr>
                        <m:fName>
                          <m:r>
                            <a:rPr lang="en-US" b="1" i="0" dirty="0" smtClean="0">
                              <a:solidFill>
                                <a:schemeClr val="bg1"/>
                              </a:solidFill>
                              <a:latin typeface="Cambria Math" panose="02040503050406030204" pitchFamily="18" charset="0"/>
                            </a:rPr>
                            <m:t>𝐥𝐨𝐠</m:t>
                          </m:r>
                        </m:fName>
                        <m:e>
                          <m:d>
                            <m:dPr>
                              <m:ctrlPr>
                                <a:rPr lang="en-US" b="1" i="1" dirty="0" smtClean="0">
                                  <a:solidFill>
                                    <a:schemeClr val="bg1"/>
                                  </a:solidFill>
                                  <a:latin typeface="Cambria Math" panose="02040503050406030204" pitchFamily="18" charset="0"/>
                                </a:rPr>
                              </m:ctrlPr>
                            </m:dPr>
                            <m:e>
                              <m:r>
                                <a:rPr lang="en-US" b="1" i="1" dirty="0" smtClean="0">
                                  <a:solidFill>
                                    <a:schemeClr val="bg1"/>
                                  </a:solidFill>
                                  <a:latin typeface="Cambria Math" panose="02040503050406030204" pitchFamily="18" charset="0"/>
                                </a:rPr>
                                <m:t>𝒒</m:t>
                              </m:r>
                            </m:e>
                          </m:d>
                        </m:e>
                      </m:func>
                      <m:r>
                        <a:rPr lang="en-US" b="1" i="1" dirty="0" smtClean="0">
                          <a:solidFill>
                            <a:schemeClr val="bg1"/>
                          </a:solidFill>
                          <a:latin typeface="Cambria Math" panose="02040503050406030204" pitchFamily="18" charset="0"/>
                        </a:rPr>
                        <m:t>=−</m:t>
                      </m:r>
                      <m:r>
                        <a:rPr lang="en-US" b="1" i="1" dirty="0" smtClean="0">
                          <a:solidFill>
                            <a:schemeClr val="bg1"/>
                          </a:solidFill>
                          <a:latin typeface="Cambria Math" panose="02040503050406030204" pitchFamily="18" charset="0"/>
                        </a:rPr>
                        <m:t>𝟏</m:t>
                      </m:r>
                    </m:oMath>
                  </m:oMathPara>
                </a14:m>
                <a:endParaRPr lang="en-US" b="1" dirty="0">
                  <a:solidFill>
                    <a:srgbClr val="C0D0E4"/>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70338" y="228600"/>
                <a:ext cx="8991600" cy="1754326"/>
              </a:xfrm>
              <a:prstGeom prst="rect">
                <a:avLst/>
              </a:prstGeom>
              <a:blipFill>
                <a:blip r:embed="rId4"/>
                <a:stretch>
                  <a:fillRect l="-542" t="-2091" r="-1085" b="-2439"/>
                </a:stretch>
              </a:blipFill>
            </p:spPr>
            <p:txBody>
              <a:bodyPr/>
              <a:lstStyle/>
              <a:p>
                <a:r>
                  <a:rPr lang="en-US">
                    <a:noFill/>
                  </a:rPr>
                  <a:t> </a:t>
                </a:r>
              </a:p>
            </p:txBody>
          </p:sp>
        </mc:Fallback>
      </mc:AlternateContent>
      <p:pic>
        <p:nvPicPr>
          <p:cNvPr id="6" name="Picture 5"/>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862" y="2441331"/>
            <a:ext cx="4489938" cy="3610934"/>
          </a:xfrm>
          <a:prstGeom prst="rect">
            <a:avLst/>
          </a:prstGeom>
        </p:spPr>
      </p:pic>
      <p:pic>
        <p:nvPicPr>
          <p:cNvPr id="7" name="Picture 6"/>
          <p:cNvPicPr/>
          <p:nvPr/>
        </p:nvPicPr>
        <p:blipFill>
          <a:blip r:embed="rId7">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724399" y="2441331"/>
            <a:ext cx="4363915" cy="3610934"/>
          </a:xfrm>
          <a:prstGeom prst="rect">
            <a:avLst/>
          </a:prstGeom>
        </p:spPr>
      </p:pic>
    </p:spTree>
    <p:extLst>
      <p:ext uri="{BB962C8B-B14F-4D97-AF65-F5344CB8AC3E}">
        <p14:creationId xmlns:p14="http://schemas.microsoft.com/office/powerpoint/2010/main" val="358089503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57400" y="1905000"/>
            <a:ext cx="1676400" cy="3693319"/>
          </a:xfrm>
          <a:prstGeom prst="rect">
            <a:avLst/>
          </a:prstGeom>
          <a:noFill/>
        </p:spPr>
        <p:txBody>
          <a:bodyPr wrap="square" rtlCol="0">
            <a:spAutoFit/>
          </a:bodyPr>
          <a:lstStyle/>
          <a:p>
            <a:pPr algn="r" rtl="1"/>
            <a:r>
              <a:rPr lang="en-US" dirty="0" smtClean="0">
                <a:solidFill>
                  <a:schemeClr val="bg1"/>
                </a:solidFill>
              </a:rPr>
              <a:t>S</a:t>
            </a:r>
            <a:r>
              <a:rPr lang="fa-IR" dirty="0" smtClean="0">
                <a:solidFill>
                  <a:schemeClr val="bg1"/>
                </a:solidFill>
              </a:rPr>
              <a:t>: </a:t>
            </a:r>
            <a:r>
              <a:rPr lang="fa-IR" dirty="0">
                <a:solidFill>
                  <a:schemeClr val="bg1"/>
                </a:solidFill>
              </a:rPr>
              <a:t>فاصله بین دو </a:t>
            </a:r>
            <a:r>
              <a:rPr lang="fa-IR" dirty="0" smtClean="0">
                <a:solidFill>
                  <a:schemeClr val="bg1"/>
                </a:solidFill>
              </a:rPr>
              <a:t>جسم (لنز اولیه و همدم آن)</a:t>
            </a:r>
          </a:p>
          <a:p>
            <a:pPr algn="r" rtl="1"/>
            <a:endParaRPr lang="fa-IR" dirty="0">
              <a:solidFill>
                <a:schemeClr val="bg1"/>
              </a:solidFill>
            </a:endParaRPr>
          </a:p>
          <a:p>
            <a:pPr algn="r" rtl="1"/>
            <a:r>
              <a:rPr lang="en-US" dirty="0" smtClean="0">
                <a:solidFill>
                  <a:schemeClr val="bg1"/>
                </a:solidFill>
              </a:rPr>
              <a:t>q</a:t>
            </a:r>
            <a:r>
              <a:rPr lang="fa-IR" dirty="0" smtClean="0">
                <a:solidFill>
                  <a:schemeClr val="bg1"/>
                </a:solidFill>
              </a:rPr>
              <a:t>: نسبت جرم</a:t>
            </a:r>
          </a:p>
          <a:p>
            <a:pPr algn="r" rtl="1"/>
            <a:endParaRPr lang="fa-IR" dirty="0" smtClean="0">
              <a:solidFill>
                <a:schemeClr val="bg1"/>
              </a:solidFill>
            </a:endParaRPr>
          </a:p>
          <a:p>
            <a:pPr algn="r" rtl="1"/>
            <a:r>
              <a:rPr lang="en-US" dirty="0" smtClean="0">
                <a:solidFill>
                  <a:schemeClr val="bg1"/>
                </a:solidFill>
              </a:rPr>
              <a:t>u0</a:t>
            </a:r>
            <a:r>
              <a:rPr lang="fa-IR" dirty="0" smtClean="0">
                <a:solidFill>
                  <a:schemeClr val="bg1"/>
                </a:solidFill>
              </a:rPr>
              <a:t>: پارامتر برخورد یا </a:t>
            </a:r>
            <a:r>
              <a:rPr lang="fa-IR" dirty="0">
                <a:solidFill>
                  <a:schemeClr val="bg1"/>
                </a:solidFill>
              </a:rPr>
              <a:t>حداقل فاصله زاویه‌ای (به واحد شعاع اینشتین) بین مسیر نوری منبع و عدسی </a:t>
            </a:r>
            <a:r>
              <a:rPr lang="fa-IR" dirty="0" smtClean="0">
                <a:solidFill>
                  <a:schemeClr val="bg1"/>
                </a:solidFill>
              </a:rPr>
              <a:t>گرانشی</a:t>
            </a:r>
            <a:endParaRPr lang="fa-IR" dirty="0">
              <a:solidFill>
                <a:schemeClr val="bg1"/>
              </a:solidFill>
            </a:endParaRPr>
          </a:p>
        </p:txBody>
      </p:sp>
      <p:sp>
        <p:nvSpPr>
          <p:cNvPr id="4" name="Title 3"/>
          <p:cNvSpPr>
            <a:spLocks noGrp="1"/>
          </p:cNvSpPr>
          <p:nvPr>
            <p:ph type="title"/>
          </p:nvPr>
        </p:nvSpPr>
        <p:spPr/>
        <p:txBody>
          <a:bodyPr/>
          <a:lstStyle/>
          <a:p>
            <a:endParaRPr lang="en-US"/>
          </a:p>
        </p:txBody>
      </p:sp>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val="0"/>
              </a:ext>
            </a:extLst>
          </a:blip>
          <a:stretch>
            <a:fillRect/>
          </a:stretch>
        </p:blipFill>
        <p:spPr>
          <a:xfrm>
            <a:off x="1242" y="0"/>
            <a:ext cx="9142758" cy="6858000"/>
          </a:xfrm>
          <a:prstGeom prst="rect">
            <a:avLst/>
          </a:prstGeom>
        </p:spPr>
      </p:pic>
      <p:sp>
        <p:nvSpPr>
          <p:cNvPr id="18" name="Rectangle 17"/>
          <p:cNvSpPr/>
          <p:nvPr/>
        </p:nvSpPr>
        <p:spPr>
          <a:xfrm>
            <a:off x="1624181" y="229820"/>
            <a:ext cx="5867400" cy="523220"/>
          </a:xfrm>
          <a:prstGeom prst="rect">
            <a:avLst/>
          </a:prstGeom>
        </p:spPr>
        <p:txBody>
          <a:bodyPr wrap="square">
            <a:spAutoFit/>
          </a:bodyPr>
          <a:lstStyle/>
          <a:p>
            <a:pPr algn="ctr"/>
            <a:r>
              <a:rPr lang="en-US" sz="2800" b="1" smtClean="0">
                <a:solidFill>
                  <a:srgbClr val="5B8BA4"/>
                </a:solidFill>
                <a:latin typeface="Georgia" panose="02040502050405020303" pitchFamily="18" charset="0"/>
              </a:rPr>
              <a:t>Rsult</a:t>
            </a:r>
            <a:endParaRPr lang="en-US" sz="2800" b="1" dirty="0">
              <a:solidFill>
                <a:srgbClr val="5B8BA4"/>
              </a:solidFill>
              <a:latin typeface="Georgia" panose="02040502050405020303" pitchFamily="18" charset="0"/>
            </a:endParaRPr>
          </a:p>
        </p:txBody>
      </p:sp>
      <p:sp>
        <p:nvSpPr>
          <p:cNvPr id="3" name="Rectangle 2"/>
          <p:cNvSpPr/>
          <p:nvPr/>
        </p:nvSpPr>
        <p:spPr>
          <a:xfrm>
            <a:off x="2286000" y="1859340"/>
            <a:ext cx="4572000" cy="369332"/>
          </a:xfrm>
          <a:prstGeom prst="rect">
            <a:avLst/>
          </a:prstGeom>
        </p:spPr>
        <p:txBody>
          <a:bodyPr>
            <a:spAutoFit/>
          </a:bodyPr>
          <a:lstStyle/>
          <a:p>
            <a:endParaRPr lang="en-US" dirty="0">
              <a:solidFill>
                <a:schemeClr val="bg1"/>
              </a:solidFill>
              <a:latin typeface="Georgia" panose="02040502050405020303" pitchFamily="18" charset="0"/>
            </a:endParaRPr>
          </a:p>
        </p:txBody>
      </p:sp>
      <p:sp>
        <p:nvSpPr>
          <p:cNvPr id="8" name="Rounded Rectangle 7"/>
          <p:cNvSpPr/>
          <p:nvPr/>
        </p:nvSpPr>
        <p:spPr>
          <a:xfrm>
            <a:off x="228600" y="1847617"/>
            <a:ext cx="8420100" cy="300076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solidFill>
                  <a:schemeClr val="bg1"/>
                </a:solidFill>
                <a:latin typeface="Georgia" panose="02040502050405020303" pitchFamily="18" charset="0"/>
              </a:rPr>
              <a:t>The results of this project demonstrated that through data generation and simulation of light curves, we can achieve a deeper understanding of gravitational microlensing phenomena and the impact of various parameters. This knowledge can improve observational techniques and increase accuracy in identifying faint and distant objects, such as exoplanets and isolated dark bodies. Additionally, the project showed that by decreasing the interval between observation times and increasing the number of data points, the likelihood of detecting planets in microlensing events can be significantly enhanced. Overall, by precisely adjusting parameters and optimizing observation timings, we can significantly increase the likelihood of successfully detecting and analyzing gravitational microlensing events.</a:t>
            </a:r>
          </a:p>
        </p:txBody>
      </p:sp>
    </p:spTree>
    <p:extLst>
      <p:ext uri="{BB962C8B-B14F-4D97-AF65-F5344CB8AC3E}">
        <p14:creationId xmlns:p14="http://schemas.microsoft.com/office/powerpoint/2010/main" val="306204262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57400" y="1905000"/>
            <a:ext cx="1676400" cy="3693319"/>
          </a:xfrm>
          <a:prstGeom prst="rect">
            <a:avLst/>
          </a:prstGeom>
          <a:noFill/>
        </p:spPr>
        <p:txBody>
          <a:bodyPr wrap="square" rtlCol="0">
            <a:spAutoFit/>
          </a:bodyPr>
          <a:lstStyle/>
          <a:p>
            <a:pPr algn="r" rtl="1"/>
            <a:r>
              <a:rPr lang="en-US" dirty="0" smtClean="0">
                <a:solidFill>
                  <a:schemeClr val="bg1"/>
                </a:solidFill>
              </a:rPr>
              <a:t>S</a:t>
            </a:r>
            <a:r>
              <a:rPr lang="fa-IR" dirty="0" smtClean="0">
                <a:solidFill>
                  <a:schemeClr val="bg1"/>
                </a:solidFill>
              </a:rPr>
              <a:t>: </a:t>
            </a:r>
            <a:r>
              <a:rPr lang="fa-IR" dirty="0">
                <a:solidFill>
                  <a:schemeClr val="bg1"/>
                </a:solidFill>
              </a:rPr>
              <a:t>فاصله بین دو </a:t>
            </a:r>
            <a:r>
              <a:rPr lang="fa-IR" dirty="0" smtClean="0">
                <a:solidFill>
                  <a:schemeClr val="bg1"/>
                </a:solidFill>
              </a:rPr>
              <a:t>جسم (لنز اولیه و همدم آن)</a:t>
            </a:r>
          </a:p>
          <a:p>
            <a:pPr algn="r" rtl="1"/>
            <a:endParaRPr lang="fa-IR" dirty="0">
              <a:solidFill>
                <a:schemeClr val="bg1"/>
              </a:solidFill>
            </a:endParaRPr>
          </a:p>
          <a:p>
            <a:pPr algn="r" rtl="1"/>
            <a:r>
              <a:rPr lang="en-US" dirty="0" smtClean="0">
                <a:solidFill>
                  <a:schemeClr val="bg1"/>
                </a:solidFill>
              </a:rPr>
              <a:t>q</a:t>
            </a:r>
            <a:r>
              <a:rPr lang="fa-IR" dirty="0" smtClean="0">
                <a:solidFill>
                  <a:schemeClr val="bg1"/>
                </a:solidFill>
              </a:rPr>
              <a:t>: نسبت جرم</a:t>
            </a:r>
          </a:p>
          <a:p>
            <a:pPr algn="r" rtl="1"/>
            <a:endParaRPr lang="fa-IR" dirty="0" smtClean="0">
              <a:solidFill>
                <a:schemeClr val="bg1"/>
              </a:solidFill>
            </a:endParaRPr>
          </a:p>
          <a:p>
            <a:pPr algn="r" rtl="1"/>
            <a:r>
              <a:rPr lang="en-US" dirty="0" smtClean="0">
                <a:solidFill>
                  <a:schemeClr val="bg1"/>
                </a:solidFill>
              </a:rPr>
              <a:t>u0</a:t>
            </a:r>
            <a:r>
              <a:rPr lang="fa-IR" dirty="0" smtClean="0">
                <a:solidFill>
                  <a:schemeClr val="bg1"/>
                </a:solidFill>
              </a:rPr>
              <a:t>: پارامتر برخورد یا </a:t>
            </a:r>
            <a:r>
              <a:rPr lang="fa-IR" dirty="0">
                <a:solidFill>
                  <a:schemeClr val="bg1"/>
                </a:solidFill>
              </a:rPr>
              <a:t>حداقل فاصله زاویه‌ای (به واحد شعاع اینشتین) بین مسیر نوری منبع و عدسی </a:t>
            </a:r>
            <a:r>
              <a:rPr lang="fa-IR" dirty="0" smtClean="0">
                <a:solidFill>
                  <a:schemeClr val="bg1"/>
                </a:solidFill>
              </a:rPr>
              <a:t>گرانشی</a:t>
            </a:r>
            <a:endParaRPr lang="fa-IR" dirty="0">
              <a:solidFill>
                <a:schemeClr val="bg1"/>
              </a:solidFill>
            </a:endParaRPr>
          </a:p>
        </p:txBody>
      </p:sp>
      <p:sp>
        <p:nvSpPr>
          <p:cNvPr id="4" name="Title 3"/>
          <p:cNvSpPr>
            <a:spLocks noGrp="1"/>
          </p:cNvSpPr>
          <p:nvPr>
            <p:ph type="title"/>
          </p:nvPr>
        </p:nvSpPr>
        <p:spPr/>
        <p:txBody>
          <a:bodyPr/>
          <a:lstStyle/>
          <a:p>
            <a:endParaRPr lang="en-US"/>
          </a:p>
        </p:txBody>
      </p:sp>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val="0"/>
              </a:ext>
            </a:extLst>
          </a:blip>
          <a:stretch>
            <a:fillRect/>
          </a:stretch>
        </p:blipFill>
        <p:spPr>
          <a:xfrm>
            <a:off x="1242" y="0"/>
            <a:ext cx="9142758" cy="6858000"/>
          </a:xfrm>
          <a:prstGeom prst="rect">
            <a:avLst/>
          </a:prstGeom>
        </p:spPr>
      </p:pic>
      <p:sp>
        <p:nvSpPr>
          <p:cNvPr id="3" name="Rectangle 2"/>
          <p:cNvSpPr/>
          <p:nvPr/>
        </p:nvSpPr>
        <p:spPr>
          <a:xfrm>
            <a:off x="2286000" y="1859340"/>
            <a:ext cx="4572000" cy="369332"/>
          </a:xfrm>
          <a:prstGeom prst="rect">
            <a:avLst/>
          </a:prstGeom>
        </p:spPr>
        <p:txBody>
          <a:bodyPr>
            <a:spAutoFit/>
          </a:bodyPr>
          <a:lstStyle/>
          <a:p>
            <a:endParaRPr lang="en-US" dirty="0">
              <a:solidFill>
                <a:schemeClr val="bg1"/>
              </a:solidFill>
              <a:latin typeface="Georgia" panose="02040502050405020303" pitchFamily="18" charset="0"/>
            </a:endParaRPr>
          </a:p>
        </p:txBody>
      </p:sp>
      <p:sp>
        <p:nvSpPr>
          <p:cNvPr id="8" name="Rounded Rectangle 7"/>
          <p:cNvSpPr/>
          <p:nvPr/>
        </p:nvSpPr>
        <p:spPr>
          <a:xfrm>
            <a:off x="228600" y="1847617"/>
            <a:ext cx="8420100" cy="300076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rgbClr val="002060"/>
                </a:solidFill>
                <a:latin typeface="Georgia" panose="02040502050405020303" pitchFamily="18" charset="0"/>
              </a:rPr>
              <a:t>Thank you for your attention!</a:t>
            </a:r>
          </a:p>
          <a:p>
            <a:pPr algn="ctr"/>
            <a:endParaRPr lang="en-US" sz="1600" dirty="0">
              <a:solidFill>
                <a:schemeClr val="bg1"/>
              </a:solidFill>
              <a:latin typeface="Georgia" panose="02040502050405020303" pitchFamily="18" charset="0"/>
            </a:endParaRPr>
          </a:p>
          <a:p>
            <a:pPr algn="ctr"/>
            <a:r>
              <a:rPr lang="en-US" sz="1600" dirty="0">
                <a:solidFill>
                  <a:schemeClr val="bg1"/>
                </a:solidFill>
                <a:latin typeface="Georgia" panose="02040502050405020303" pitchFamily="18" charset="0"/>
              </a:rPr>
              <a:t>If you have any questions or need further information, please feel free to contact me</a:t>
            </a:r>
            <a:r>
              <a:rPr lang="en-US" sz="1600" dirty="0" smtClean="0">
                <a:solidFill>
                  <a:schemeClr val="bg1"/>
                </a:solidFill>
                <a:latin typeface="Georgia" panose="02040502050405020303" pitchFamily="18" charset="0"/>
              </a:rPr>
              <a:t>.</a:t>
            </a:r>
          </a:p>
          <a:p>
            <a:pPr algn="ctr"/>
            <a:endParaRPr lang="en-US" sz="1600" dirty="0">
              <a:solidFill>
                <a:schemeClr val="bg1"/>
              </a:solidFill>
              <a:latin typeface="Georgia" panose="02040502050405020303" pitchFamily="18" charset="0"/>
            </a:endParaRPr>
          </a:p>
          <a:p>
            <a:pPr algn="ctr"/>
            <a:r>
              <a:rPr lang="en-US" sz="1600" b="1" dirty="0">
                <a:solidFill>
                  <a:srgbClr val="A5C7E3"/>
                </a:solidFill>
                <a:latin typeface="Georgia" panose="02040502050405020303" pitchFamily="18" charset="0"/>
              </a:rPr>
              <a:t>Email: </a:t>
            </a:r>
            <a:r>
              <a:rPr lang="en-US" sz="1600" b="1" dirty="0" smtClean="0">
                <a:solidFill>
                  <a:srgbClr val="A5C7E3"/>
                </a:solidFill>
                <a:latin typeface="Georgia" panose="02040502050405020303" pitchFamily="18" charset="0"/>
              </a:rPr>
              <a:t>nazaninmadakhel@gmail.com</a:t>
            </a:r>
            <a:endParaRPr lang="en-US" sz="1600" b="1" dirty="0">
              <a:solidFill>
                <a:srgbClr val="A5C7E3"/>
              </a:solidFill>
              <a:latin typeface="Georgia" panose="02040502050405020303" pitchFamily="18" charset="0"/>
            </a:endParaRPr>
          </a:p>
          <a:p>
            <a:pPr algn="ctr"/>
            <a:endParaRPr lang="en-US" sz="16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8158214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10879016" cy="7027986"/>
          </a:xfrm>
          <a:prstGeom prst="rect">
            <a:avLst/>
          </a:prstGeom>
        </p:spPr>
      </p:pic>
      <p:sp>
        <p:nvSpPr>
          <p:cNvPr id="3" name="Rectangle 2"/>
          <p:cNvSpPr/>
          <p:nvPr/>
        </p:nvSpPr>
        <p:spPr>
          <a:xfrm>
            <a:off x="990600" y="381000"/>
            <a:ext cx="7239000" cy="1200329"/>
          </a:xfrm>
          <a:prstGeom prst="rect">
            <a:avLst/>
          </a:prstGeom>
        </p:spPr>
        <p:txBody>
          <a:bodyPr wrap="square">
            <a:spAutoFit/>
          </a:bodyPr>
          <a:lstStyle/>
          <a:p>
            <a:pPr algn="ctr"/>
            <a:r>
              <a:rPr lang="en-US" sz="2400" b="1" dirty="0">
                <a:solidFill>
                  <a:srgbClr val="6C6E61"/>
                </a:solidFill>
                <a:latin typeface="Georgia" panose="02040502050405020303" pitchFamily="18" charset="0"/>
              </a:rPr>
              <a:t>Have you ever thought about how planets are detected by telescopes despite their very low light?</a:t>
            </a:r>
          </a:p>
        </p:txBody>
      </p:sp>
    </p:spTree>
    <p:extLst>
      <p:ext uri="{BB962C8B-B14F-4D97-AF65-F5344CB8AC3E}">
        <p14:creationId xmlns:p14="http://schemas.microsoft.com/office/powerpoint/2010/main" val="323286252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5" y="0"/>
            <a:ext cx="9164515" cy="6905487"/>
          </a:xfrm>
          <a:prstGeom prst="rect">
            <a:avLst/>
          </a:prstGeom>
        </p:spPr>
      </p:pic>
      <p:sp>
        <p:nvSpPr>
          <p:cNvPr id="26" name="Rectangle 2"/>
          <p:cNvSpPr txBox="1">
            <a:spLocks noChangeArrowheads="1"/>
          </p:cNvSpPr>
          <p:nvPr/>
        </p:nvSpPr>
        <p:spPr bwMode="auto">
          <a:xfrm>
            <a:off x="1304192" y="0"/>
            <a:ext cx="6515100" cy="10158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a:lstStyle>
          <a:p>
            <a:pPr algn="ctr"/>
            <a:r>
              <a:rPr lang="en-US" sz="3600" b="1" kern="0" dirty="0" smtClean="0">
                <a:solidFill>
                  <a:srgbClr val="5082DC"/>
                </a:solidFill>
                <a:latin typeface="Tahoma" panose="020B0604030504040204" pitchFamily="34" charset="0"/>
                <a:ea typeface="Tahoma" panose="020B0604030504040204" pitchFamily="34" charset="0"/>
                <a:cs typeface="Tahoma" panose="020B0604030504040204" pitchFamily="34" charset="0"/>
              </a:rPr>
              <a:t>An introduction to gravitational microlensing</a:t>
            </a:r>
            <a:endParaRPr lang="uk-UA" sz="3600" b="1" kern="0" dirty="0" smtClean="0">
              <a:solidFill>
                <a:srgbClr val="5082DC"/>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0" y="1193422"/>
            <a:ext cx="9144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Georgia" panose="02040502050405020303" pitchFamily="18" charset="0"/>
              </a:rPr>
              <a:t>Gravitational </a:t>
            </a:r>
            <a:r>
              <a:rPr lang="en-US" dirty="0" smtClean="0">
                <a:solidFill>
                  <a:schemeClr val="bg1"/>
                </a:solidFill>
                <a:latin typeface="Georgia" panose="02040502050405020303" pitchFamily="18" charset="0"/>
              </a:rPr>
              <a:t>microlensing </a:t>
            </a:r>
            <a:r>
              <a:rPr lang="en-US" dirty="0">
                <a:solidFill>
                  <a:schemeClr val="bg1"/>
                </a:solidFill>
                <a:latin typeface="Georgia" panose="02040502050405020303" pitchFamily="18" charset="0"/>
              </a:rPr>
              <a:t>is one of the interesting astrophysical phenomena that allows us to identify celestial objects that are not precisely visible.</a:t>
            </a:r>
          </a:p>
          <a:p>
            <a:pPr marL="285750" indent="-285750">
              <a:buFont typeface="Arial" panose="020B0604020202020204" pitchFamily="34" charset="0"/>
              <a:buChar char="•"/>
            </a:pPr>
            <a:endParaRPr lang="en-US" dirty="0">
              <a:solidFill>
                <a:schemeClr val="bg1"/>
              </a:solidFill>
              <a:latin typeface="Georgia" panose="02040502050405020303" pitchFamily="18" charset="0"/>
            </a:endParaRPr>
          </a:p>
          <a:p>
            <a:pPr marL="285750" indent="-285750">
              <a:buFont typeface="Arial" panose="020B0604020202020204" pitchFamily="34" charset="0"/>
              <a:buChar char="•"/>
            </a:pPr>
            <a:r>
              <a:rPr lang="en-US" dirty="0">
                <a:solidFill>
                  <a:schemeClr val="bg1"/>
                </a:solidFill>
                <a:latin typeface="Georgia" panose="02040502050405020303" pitchFamily="18" charset="0"/>
              </a:rPr>
              <a:t>This phenomenon is based on Einstein's general relativity. (In 1915, Einstein presented his theory of general relativity, showing that space and time are distorted by mass and energy)</a:t>
            </a:r>
          </a:p>
          <a:p>
            <a:pPr marL="285750" indent="-285750">
              <a:buFont typeface="Arial" panose="020B0604020202020204" pitchFamily="34" charset="0"/>
              <a:buChar char="•"/>
            </a:pPr>
            <a:endParaRPr lang="en-US" dirty="0">
              <a:solidFill>
                <a:schemeClr val="bg1"/>
              </a:solidFill>
              <a:latin typeface="Georgia" panose="02040502050405020303" pitchFamily="18" charset="0"/>
            </a:endParaRPr>
          </a:p>
          <a:p>
            <a:pPr marL="285750" indent="-285750">
              <a:buFont typeface="Arial" panose="020B0604020202020204" pitchFamily="34" charset="0"/>
              <a:buChar char="•"/>
            </a:pPr>
            <a:r>
              <a:rPr lang="en-US" dirty="0">
                <a:solidFill>
                  <a:schemeClr val="bg1"/>
                </a:solidFill>
                <a:latin typeface="Georgia" panose="02040502050405020303" pitchFamily="18" charset="0"/>
              </a:rPr>
              <a:t>When a large object (lens) is in our line of sight and a distant object (source), the light from the source is refracted by the lens and we can see an amplified and sometimes multiple image of the source.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242" y="4070398"/>
            <a:ext cx="4838305" cy="2787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278650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5" y="0"/>
            <a:ext cx="9164515" cy="6905487"/>
          </a:xfrm>
          <a:prstGeom prst="rect">
            <a:avLst/>
          </a:prstGeom>
        </p:spPr>
      </p:pic>
      <p:sp>
        <p:nvSpPr>
          <p:cNvPr id="26" name="Rectangle 2"/>
          <p:cNvSpPr txBox="1">
            <a:spLocks noChangeArrowheads="1"/>
          </p:cNvSpPr>
          <p:nvPr/>
        </p:nvSpPr>
        <p:spPr bwMode="auto">
          <a:xfrm>
            <a:off x="457200" y="533400"/>
            <a:ext cx="8077200" cy="10158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a:lstStyle>
          <a:p>
            <a:pPr algn="ctr"/>
            <a:r>
              <a:rPr lang="en-US" sz="3600" b="1" kern="0" dirty="0">
                <a:solidFill>
                  <a:srgbClr val="5082DC"/>
                </a:solidFill>
                <a:latin typeface="Tahoma" panose="020B0604030504040204" pitchFamily="34" charset="0"/>
                <a:ea typeface="Tahoma" panose="020B0604030504040204" pitchFamily="34" charset="0"/>
                <a:cs typeface="Tahoma" panose="020B0604030504040204" pitchFamily="34" charset="0"/>
              </a:rPr>
              <a:t>What happens in gravitational microlensing according to general relativity?</a:t>
            </a:r>
            <a:endParaRPr lang="uk-UA" sz="3600" b="1" kern="0" dirty="0" smtClean="0">
              <a:solidFill>
                <a:srgbClr val="5082DC"/>
              </a:solidFill>
              <a:latin typeface="Tahoma" panose="020B0604030504040204" pitchFamily="34" charset="0"/>
              <a:ea typeface="Tahoma" panose="020B0604030504040204" pitchFamily="34" charset="0"/>
              <a:cs typeface="Tahoma" panose="020B0604030504040204" pitchFamily="34" charset="0"/>
            </a:endParaRPr>
          </a:p>
        </p:txBody>
      </p:sp>
      <p:pic>
        <p:nvPicPr>
          <p:cNvPr id="7"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3000" y="2362200"/>
            <a:ext cx="6936916" cy="3901183"/>
          </a:xfrm>
        </p:spPr>
      </p:pic>
    </p:spTree>
    <p:extLst>
      <p:ext uri="{BB962C8B-B14F-4D97-AF65-F5344CB8AC3E}">
        <p14:creationId xmlns:p14="http://schemas.microsoft.com/office/powerpoint/2010/main" val="403138271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6445"/>
                    </a14:imgEffect>
                    <a14:imgEffect>
                      <a14:brightnessContrast bright="-27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dir="5400000" algn="ctr" rotWithShape="0">
              <a:srgbClr val="000000"/>
            </a:outerShdw>
          </a:effectLst>
        </p:spPr>
      </p:pic>
      <p:sp>
        <p:nvSpPr>
          <p:cNvPr id="5" name="Rectangle 2"/>
          <p:cNvSpPr>
            <a:spLocks noGrp="1" noChangeArrowheads="1"/>
          </p:cNvSpPr>
          <p:nvPr>
            <p:ph type="title"/>
          </p:nvPr>
        </p:nvSpPr>
        <p:spPr>
          <a:xfrm>
            <a:off x="1143000" y="304800"/>
            <a:ext cx="6632575" cy="1066370"/>
          </a:xfrm>
        </p:spPr>
        <p:txBody>
          <a:bodyPr/>
          <a:lstStyle/>
          <a:p>
            <a:pPr algn="ctr"/>
            <a:r>
              <a:rPr lang="en-US" sz="3600" b="1" dirty="0">
                <a:solidFill>
                  <a:srgbClr val="C8A08D"/>
                </a:solidFill>
                <a:cs typeface="B Nazanin" panose="00000400000000000000" pitchFamily="2" charset="-78"/>
              </a:rPr>
              <a:t>Types of gravitational lensing</a:t>
            </a:r>
            <a:endParaRPr lang="uk-UA" sz="3600" b="1" dirty="0" smtClean="0">
              <a:solidFill>
                <a:srgbClr val="C8A08D"/>
              </a:solidFill>
              <a:cs typeface="B Nazanin" panose="00000400000000000000" pitchFamily="2" charset="-78"/>
            </a:endParaRPr>
          </a:p>
        </p:txBody>
      </p:sp>
      <p:sp>
        <p:nvSpPr>
          <p:cNvPr id="6" name="Rounded Rectangle 5"/>
          <p:cNvSpPr/>
          <p:nvPr/>
        </p:nvSpPr>
        <p:spPr>
          <a:xfrm>
            <a:off x="140678" y="3498911"/>
            <a:ext cx="1905000" cy="79445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rgbClr val="C8A08D"/>
                </a:solidFill>
                <a:latin typeface="Georgia" panose="02040502050405020303" pitchFamily="18" charset="0"/>
              </a:rPr>
              <a:t>Types of gravitational lensing</a:t>
            </a:r>
          </a:p>
        </p:txBody>
      </p:sp>
      <p:cxnSp>
        <p:nvCxnSpPr>
          <p:cNvPr id="8" name="Elbow Connector 7"/>
          <p:cNvCxnSpPr>
            <a:stCxn id="6" idx="0"/>
          </p:cNvCxnSpPr>
          <p:nvPr/>
        </p:nvCxnSpPr>
        <p:spPr>
          <a:xfrm rot="5400000" flipH="1" flipV="1">
            <a:off x="1357055" y="2124488"/>
            <a:ext cx="1110546" cy="1638300"/>
          </a:xfrm>
          <a:prstGeom prst="bentConnector2">
            <a:avLst/>
          </a:prstGeom>
          <a:ln>
            <a:solidFill>
              <a:srgbClr val="C8A08D"/>
            </a:solidFill>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6" idx="3"/>
          </p:cNvCxnSpPr>
          <p:nvPr/>
        </p:nvCxnSpPr>
        <p:spPr>
          <a:xfrm>
            <a:off x="2045678" y="3896138"/>
            <a:ext cx="685800" cy="16227"/>
          </a:xfrm>
          <a:prstGeom prst="straightConnector1">
            <a:avLst/>
          </a:prstGeom>
          <a:ln>
            <a:solidFill>
              <a:srgbClr val="C8A08D"/>
            </a:solidFill>
            <a:tailEnd type="triangle"/>
          </a:ln>
        </p:spPr>
        <p:style>
          <a:lnRef idx="2">
            <a:schemeClr val="dk1"/>
          </a:lnRef>
          <a:fillRef idx="0">
            <a:schemeClr val="dk1"/>
          </a:fillRef>
          <a:effectRef idx="1">
            <a:schemeClr val="dk1"/>
          </a:effectRef>
          <a:fontRef idx="minor">
            <a:schemeClr val="tx1"/>
          </a:fontRef>
        </p:style>
      </p:cxnSp>
      <p:cxnSp>
        <p:nvCxnSpPr>
          <p:cNvPr id="19" name="Elbow Connector 18"/>
          <p:cNvCxnSpPr/>
          <p:nvPr/>
        </p:nvCxnSpPr>
        <p:spPr>
          <a:xfrm rot="16200000" flipH="1">
            <a:off x="1340828" y="4045715"/>
            <a:ext cx="1143001" cy="1638300"/>
          </a:xfrm>
          <a:prstGeom prst="bentConnector2">
            <a:avLst/>
          </a:prstGeom>
          <a:ln>
            <a:solidFill>
              <a:srgbClr val="C8A08D"/>
            </a:solidFill>
            <a:tailEnd type="triangle"/>
          </a:ln>
        </p:spPr>
        <p:style>
          <a:lnRef idx="2">
            <a:schemeClr val="dk1"/>
          </a:lnRef>
          <a:fillRef idx="0">
            <a:schemeClr val="dk1"/>
          </a:fillRef>
          <a:effectRef idx="1">
            <a:schemeClr val="dk1"/>
          </a:effectRef>
          <a:fontRef idx="minor">
            <a:schemeClr val="tx1"/>
          </a:fontRef>
        </p:style>
      </p:cxnSp>
      <p:sp>
        <p:nvSpPr>
          <p:cNvPr id="21" name="Rounded Rectangle 20"/>
          <p:cNvSpPr/>
          <p:nvPr/>
        </p:nvSpPr>
        <p:spPr>
          <a:xfrm>
            <a:off x="2737340" y="1991139"/>
            <a:ext cx="1682260" cy="75206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smtClean="0">
                <a:solidFill>
                  <a:schemeClr val="bg1"/>
                </a:solidFill>
                <a:latin typeface="Georgia" panose="02040502050405020303" pitchFamily="18" charset="0"/>
              </a:rPr>
              <a:t>strong lensing</a:t>
            </a:r>
            <a:endParaRPr lang="en-US" sz="1600" b="1" dirty="0">
              <a:solidFill>
                <a:schemeClr val="bg1"/>
              </a:solidFill>
              <a:latin typeface="Georgia" panose="02040502050405020303" pitchFamily="18" charset="0"/>
            </a:endParaRPr>
          </a:p>
        </p:txBody>
      </p:sp>
      <p:sp>
        <p:nvSpPr>
          <p:cNvPr id="24" name="Rounded Rectangle 23"/>
          <p:cNvSpPr/>
          <p:nvPr/>
        </p:nvSpPr>
        <p:spPr>
          <a:xfrm>
            <a:off x="2731478" y="3498911"/>
            <a:ext cx="1688122" cy="75206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latin typeface="Georgia" panose="02040502050405020303" pitchFamily="18" charset="0"/>
              </a:rPr>
              <a:t>weak lensing</a:t>
            </a:r>
          </a:p>
        </p:txBody>
      </p:sp>
      <p:sp>
        <p:nvSpPr>
          <p:cNvPr id="25" name="Rounded Rectangle 24"/>
          <p:cNvSpPr/>
          <p:nvPr/>
        </p:nvSpPr>
        <p:spPr>
          <a:xfrm>
            <a:off x="2731478" y="5045426"/>
            <a:ext cx="1688122" cy="75206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solidFill>
                  <a:schemeClr val="bg1"/>
                </a:solidFill>
                <a:latin typeface="Georgia" panose="02040502050405020303" pitchFamily="18" charset="0"/>
              </a:rPr>
              <a:t>microlensing</a:t>
            </a:r>
          </a:p>
        </p:txBody>
      </p:sp>
      <p:cxnSp>
        <p:nvCxnSpPr>
          <p:cNvPr id="27" name="Straight Arrow Connector 26"/>
          <p:cNvCxnSpPr/>
          <p:nvPr/>
        </p:nvCxnSpPr>
        <p:spPr>
          <a:xfrm>
            <a:off x="4419600" y="2388365"/>
            <a:ext cx="381000" cy="0"/>
          </a:xfrm>
          <a:prstGeom prst="straightConnector1">
            <a:avLst/>
          </a:prstGeom>
          <a:ln>
            <a:solidFill>
              <a:srgbClr val="C8A08D"/>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4419600" y="3879699"/>
            <a:ext cx="381000" cy="0"/>
          </a:xfrm>
          <a:prstGeom prst="straightConnector1">
            <a:avLst/>
          </a:prstGeom>
          <a:ln>
            <a:solidFill>
              <a:srgbClr val="C8A08D"/>
            </a:solidFill>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a:off x="4419600" y="5436366"/>
            <a:ext cx="381000" cy="0"/>
          </a:xfrm>
          <a:prstGeom prst="straightConnector1">
            <a:avLst/>
          </a:prstGeom>
          <a:ln>
            <a:solidFill>
              <a:srgbClr val="C8A08D"/>
            </a:solidFill>
            <a:tailEnd type="triangle"/>
          </a:ln>
        </p:spPr>
        <p:style>
          <a:lnRef idx="2">
            <a:schemeClr val="dk1"/>
          </a:lnRef>
          <a:fillRef idx="0">
            <a:schemeClr val="dk1"/>
          </a:fillRef>
          <a:effectRef idx="1">
            <a:schemeClr val="dk1"/>
          </a:effectRef>
          <a:fontRef idx="minor">
            <a:schemeClr val="tx1"/>
          </a:fontRef>
        </p:style>
      </p:cxnSp>
      <p:sp>
        <p:nvSpPr>
          <p:cNvPr id="2" name="Rectangle 1"/>
          <p:cNvSpPr/>
          <p:nvPr/>
        </p:nvSpPr>
        <p:spPr>
          <a:xfrm>
            <a:off x="2286000" y="2828836"/>
            <a:ext cx="4572000" cy="369332"/>
          </a:xfrm>
          <a:prstGeom prst="rect">
            <a:avLst/>
          </a:prstGeom>
        </p:spPr>
        <p:txBody>
          <a:bodyPr>
            <a:spAutoFit/>
          </a:bodyPr>
          <a:lstStyle/>
          <a:p>
            <a:endParaRPr lang="en-US" dirty="0"/>
          </a:p>
        </p:txBody>
      </p:sp>
      <p:sp>
        <p:nvSpPr>
          <p:cNvPr id="15" name="Rounded Rectangle 14"/>
          <p:cNvSpPr/>
          <p:nvPr/>
        </p:nvSpPr>
        <p:spPr>
          <a:xfrm>
            <a:off x="4800599" y="1707068"/>
            <a:ext cx="4114799" cy="132763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bg1"/>
                </a:solidFill>
                <a:latin typeface="Georgia" panose="02040502050405020303" pitchFamily="18" charset="0"/>
              </a:rPr>
              <a:t>Strong lensing occurs when the gravitational field of a massive object, such as a galaxy, produces multiple distinct images of a single background object.</a:t>
            </a:r>
          </a:p>
        </p:txBody>
      </p:sp>
      <p:sp>
        <p:nvSpPr>
          <p:cNvPr id="16" name="Rounded Rectangle 15"/>
          <p:cNvSpPr/>
          <p:nvPr/>
        </p:nvSpPr>
        <p:spPr>
          <a:xfrm>
            <a:off x="4821114" y="3211124"/>
            <a:ext cx="4094285" cy="132763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bg1"/>
                </a:solidFill>
                <a:latin typeface="Georgia" panose="02040502050405020303" pitchFamily="18" charset="0"/>
              </a:rPr>
              <a:t>Weak lensing does not produce multiple images but instead results in a highly deformed or stretched image of a background object. This effect allows for the observation of very distant galaxies that would otherwise be too faint to detect.</a:t>
            </a:r>
          </a:p>
        </p:txBody>
      </p:sp>
      <p:sp>
        <p:nvSpPr>
          <p:cNvPr id="17" name="Rounded Rectangle 16"/>
          <p:cNvSpPr/>
          <p:nvPr/>
        </p:nvSpPr>
        <p:spPr>
          <a:xfrm>
            <a:off x="4821114" y="4715180"/>
            <a:ext cx="4094283" cy="1327635"/>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bg1"/>
                </a:solidFill>
                <a:latin typeface="Georgia" panose="02040502050405020303" pitchFamily="18" charset="0"/>
              </a:rPr>
              <a:t>In microlensing, the gravitational field of a foreground object, such as a star, temporarily increases the brightness of a background object without distorting its shape. The light amplification varies periodically due to the presence of planets around the lensing star.</a:t>
            </a:r>
          </a:p>
        </p:txBody>
      </p:sp>
    </p:spTree>
    <p:extLst>
      <p:ext uri="{BB962C8B-B14F-4D97-AF65-F5344CB8AC3E}">
        <p14:creationId xmlns:p14="http://schemas.microsoft.com/office/powerpoint/2010/main" val="787522353"/>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6445"/>
                    </a14:imgEffect>
                    <a14:imgEffect>
                      <a14:brightnessContrast bright="-65000" contrast="-3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dir="5400000" algn="ctr" rotWithShape="0">
              <a:srgbClr val="000000"/>
            </a:outerShdw>
          </a:effectLst>
        </p:spPr>
      </p:pic>
      <p:sp>
        <p:nvSpPr>
          <p:cNvPr id="5" name="Rectangle 2"/>
          <p:cNvSpPr>
            <a:spLocks noGrp="1" noChangeArrowheads="1"/>
          </p:cNvSpPr>
          <p:nvPr>
            <p:ph type="title"/>
          </p:nvPr>
        </p:nvSpPr>
        <p:spPr>
          <a:xfrm>
            <a:off x="1143000" y="41730"/>
            <a:ext cx="6632575" cy="1066370"/>
          </a:xfrm>
        </p:spPr>
        <p:txBody>
          <a:bodyPr/>
          <a:lstStyle/>
          <a:p>
            <a:pPr algn="ctr"/>
            <a:r>
              <a:rPr lang="en-US" b="1" dirty="0">
                <a:solidFill>
                  <a:srgbClr val="87764E"/>
                </a:solidFill>
                <a:cs typeface="B Nazanin" panose="00000400000000000000" pitchFamily="2" charset="-78"/>
              </a:rPr>
              <a:t>Example of strong lensing (Einstein's cross)</a:t>
            </a:r>
          </a:p>
        </p:txBody>
      </p:sp>
      <p:sp>
        <p:nvSpPr>
          <p:cNvPr id="2" name="Rectangle 1"/>
          <p:cNvSpPr/>
          <p:nvPr/>
        </p:nvSpPr>
        <p:spPr>
          <a:xfrm>
            <a:off x="2286000" y="2828836"/>
            <a:ext cx="4572000" cy="369332"/>
          </a:xfrm>
          <a:prstGeom prst="rect">
            <a:avLst/>
          </a:prstGeom>
        </p:spPr>
        <p:txBody>
          <a:bodyPr>
            <a:spAutoFit/>
          </a:bodyPr>
          <a:lstStyle/>
          <a:p>
            <a:endParaRPr lang="en-US" dirty="0"/>
          </a:p>
        </p:txBody>
      </p:sp>
      <p:pic>
        <p:nvPicPr>
          <p:cNvPr id="1026" name="Picture 2" descr="Ghostly “Einstein Crosses” Spotted in Deep Space Could Help Resolve Dark  Energy Mystery - The Debrie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9159" y="1149830"/>
            <a:ext cx="5196433" cy="2812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160" y="4037297"/>
            <a:ext cx="2778569" cy="2453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ounded Rectangle 25"/>
          <p:cNvSpPr/>
          <p:nvPr/>
        </p:nvSpPr>
        <p:spPr>
          <a:xfrm>
            <a:off x="381000" y="1600200"/>
            <a:ext cx="2446519" cy="3315798"/>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bg1"/>
                </a:solidFill>
                <a:latin typeface="Georgia" panose="02040502050405020303" pitchFamily="18" charset="0"/>
              </a:rPr>
              <a:t>A well-known example is Einstein's Cross (Q2237+0305), where the gravitational lensing of a galaxy 400 million light-years away creates four separate images of a single quasar 8 billion light-years away.</a:t>
            </a:r>
          </a:p>
        </p:txBody>
      </p:sp>
    </p:spTree>
    <p:extLst>
      <p:ext uri="{BB962C8B-B14F-4D97-AF65-F5344CB8AC3E}">
        <p14:creationId xmlns:p14="http://schemas.microsoft.com/office/powerpoint/2010/main" val="1689026229"/>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6445"/>
                    </a14:imgEffect>
                    <a14:imgEffect>
                      <a14:brightnessContrast bright="-65000" contrast="-3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dir="5400000" algn="ctr" rotWithShape="0">
              <a:srgbClr val="000000"/>
            </a:outerShdw>
          </a:effectLst>
        </p:spPr>
      </p:pic>
      <p:sp>
        <p:nvSpPr>
          <p:cNvPr id="5" name="Rectangle 2"/>
          <p:cNvSpPr>
            <a:spLocks noGrp="1" noChangeArrowheads="1"/>
          </p:cNvSpPr>
          <p:nvPr>
            <p:ph type="title"/>
          </p:nvPr>
        </p:nvSpPr>
        <p:spPr>
          <a:xfrm>
            <a:off x="1143000" y="41730"/>
            <a:ext cx="6632575" cy="1066370"/>
          </a:xfrm>
        </p:spPr>
        <p:txBody>
          <a:bodyPr/>
          <a:lstStyle/>
          <a:p>
            <a:pPr algn="ctr"/>
            <a:r>
              <a:rPr lang="en-US" b="1" dirty="0">
                <a:solidFill>
                  <a:srgbClr val="87764E"/>
                </a:solidFill>
                <a:cs typeface="B Nazanin" panose="00000400000000000000" pitchFamily="2" charset="-78"/>
              </a:rPr>
              <a:t>Example of Weak Lensing (cluster </a:t>
            </a:r>
            <a:r>
              <a:rPr lang="en-US" b="1" dirty="0" err="1">
                <a:solidFill>
                  <a:srgbClr val="87764E"/>
                </a:solidFill>
                <a:cs typeface="B Nazanin" panose="00000400000000000000" pitchFamily="2" charset="-78"/>
              </a:rPr>
              <a:t>Abell</a:t>
            </a:r>
            <a:r>
              <a:rPr lang="en-US" b="1" dirty="0">
                <a:solidFill>
                  <a:srgbClr val="87764E"/>
                </a:solidFill>
                <a:cs typeface="B Nazanin" panose="00000400000000000000" pitchFamily="2" charset="-78"/>
              </a:rPr>
              <a:t> 370)</a:t>
            </a:r>
          </a:p>
        </p:txBody>
      </p:sp>
      <p:sp>
        <p:nvSpPr>
          <p:cNvPr id="2" name="Rectangle 1"/>
          <p:cNvSpPr/>
          <p:nvPr/>
        </p:nvSpPr>
        <p:spPr>
          <a:xfrm>
            <a:off x="2286000" y="2828836"/>
            <a:ext cx="4572000" cy="369332"/>
          </a:xfrm>
          <a:prstGeom prst="rect">
            <a:avLst/>
          </a:prstGeom>
        </p:spPr>
        <p:txBody>
          <a:bodyPr>
            <a:spAutoFit/>
          </a:bodyPr>
          <a:lstStyle/>
          <a:p>
            <a:endParaRPr lang="en-US" dirty="0"/>
          </a:p>
        </p:txBody>
      </p:sp>
      <p:sp>
        <p:nvSpPr>
          <p:cNvPr id="26" name="Rounded Rectangle 25"/>
          <p:cNvSpPr/>
          <p:nvPr/>
        </p:nvSpPr>
        <p:spPr>
          <a:xfrm>
            <a:off x="381000" y="1600200"/>
            <a:ext cx="2446519" cy="3315798"/>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The phenomenon was first observed in 1986 in cluster </a:t>
            </a:r>
            <a:r>
              <a:rPr lang="en-US" sz="1400" dirty="0" err="1"/>
              <a:t>Abell</a:t>
            </a:r>
            <a:r>
              <a:rPr lang="en-US" sz="1400" dirty="0"/>
              <a:t> 370, revealing a greatly deformed image of a distant galaxy.</a:t>
            </a:r>
            <a:endParaRPr lang="en-US" sz="1400" dirty="0">
              <a:solidFill>
                <a:schemeClr val="bg1"/>
              </a:solidFill>
              <a:latin typeface="Georgia" panose="02040502050405020303"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4365" y="1295400"/>
            <a:ext cx="3886200" cy="4326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491505"/>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6445"/>
                    </a14:imgEffect>
                    <a14:imgEffect>
                      <a14:brightnessContrast bright="-65000" contrast="-3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dir="5400000" algn="ctr" rotWithShape="0">
              <a:srgbClr val="000000"/>
            </a:outerShdw>
          </a:effectLst>
        </p:spPr>
      </p:pic>
      <p:sp>
        <p:nvSpPr>
          <p:cNvPr id="5" name="Rectangle 2"/>
          <p:cNvSpPr>
            <a:spLocks noGrp="1" noChangeArrowheads="1"/>
          </p:cNvSpPr>
          <p:nvPr>
            <p:ph type="title"/>
          </p:nvPr>
        </p:nvSpPr>
        <p:spPr>
          <a:xfrm>
            <a:off x="1143000" y="41730"/>
            <a:ext cx="6632575" cy="1066370"/>
          </a:xfrm>
        </p:spPr>
        <p:txBody>
          <a:bodyPr/>
          <a:lstStyle/>
          <a:p>
            <a:pPr algn="ctr"/>
            <a:r>
              <a:rPr lang="en-US" b="1" dirty="0">
                <a:solidFill>
                  <a:srgbClr val="87764E"/>
                </a:solidFill>
                <a:cs typeface="B Nazanin" panose="00000400000000000000" pitchFamily="2" charset="-78"/>
              </a:rPr>
              <a:t>Example of Microlensing(OGLE-2005-BLG-390-Lb)</a:t>
            </a:r>
          </a:p>
        </p:txBody>
      </p:sp>
      <p:sp>
        <p:nvSpPr>
          <p:cNvPr id="2" name="Rectangle 1"/>
          <p:cNvSpPr/>
          <p:nvPr/>
        </p:nvSpPr>
        <p:spPr>
          <a:xfrm>
            <a:off x="2286000" y="2828836"/>
            <a:ext cx="4572000" cy="369332"/>
          </a:xfrm>
          <a:prstGeom prst="rect">
            <a:avLst/>
          </a:prstGeom>
        </p:spPr>
        <p:txBody>
          <a:bodyPr>
            <a:spAutoFit/>
          </a:bodyPr>
          <a:lstStyle/>
          <a:p>
            <a:endParaRPr lang="en-US" dirty="0"/>
          </a:p>
        </p:txBody>
      </p:sp>
      <p:sp>
        <p:nvSpPr>
          <p:cNvPr id="26" name="Rounded Rectangle 25"/>
          <p:cNvSpPr/>
          <p:nvPr/>
        </p:nvSpPr>
        <p:spPr>
          <a:xfrm>
            <a:off x="68081" y="1600200"/>
            <a:ext cx="2446519" cy="3315798"/>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The first exoplanet discovered using microlensing was OGLE-2005-BLG-390-Lb on January 25, 2006. The planet was detected by observing periodic changes in the light from a more distant star caused by the gravitational field of the closer star and its planet.</a:t>
            </a:r>
            <a:endParaRPr lang="en-US" sz="1400" dirty="0">
              <a:solidFill>
                <a:schemeClr val="bg1"/>
              </a:solidFill>
              <a:latin typeface="Georgia" panose="02040502050405020303" pitchFamily="18" charset="0"/>
            </a:endParaRPr>
          </a:p>
        </p:txBody>
      </p:sp>
      <p:sp>
        <p:nvSpPr>
          <p:cNvPr id="3" name="Rectangle 2"/>
          <p:cNvSpPr/>
          <p:nvPr/>
        </p:nvSpPr>
        <p:spPr>
          <a:xfrm>
            <a:off x="2286000" y="2690336"/>
            <a:ext cx="4572000" cy="369332"/>
          </a:xfrm>
          <a:prstGeom prst="rect">
            <a:avLst/>
          </a:prstGeom>
        </p:spPr>
        <p:txBody>
          <a:bodyPr>
            <a:spAutoFit/>
          </a:bodyPr>
          <a:lstStyle/>
          <a:p>
            <a:endParaRPr lang="en-US" dirty="0"/>
          </a:p>
        </p:txBody>
      </p:sp>
      <p:sp>
        <p:nvSpPr>
          <p:cNvPr id="8" name="Rounded Rectangle 7"/>
          <p:cNvSpPr/>
          <p:nvPr/>
        </p:nvSpPr>
        <p:spPr>
          <a:xfrm>
            <a:off x="2781300" y="1676400"/>
            <a:ext cx="1760719" cy="3315798"/>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smtClean="0">
                <a:solidFill>
                  <a:srgbClr val="F8C341"/>
                </a:solidFill>
              </a:rPr>
              <a:t>Point: Microlensing </a:t>
            </a:r>
            <a:r>
              <a:rPr lang="en-US" sz="1400" dirty="0">
                <a:solidFill>
                  <a:srgbClr val="F8C341"/>
                </a:solidFill>
              </a:rPr>
              <a:t>is particularly useful for detecting exoplanets by observing the light from distant stars as it is bent and amplified by the gravitational fields of closer stars and their planets.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567" y="1271037"/>
            <a:ext cx="4154884" cy="4215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170794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harpenSoften amount="2000"/>
                    </a14:imgEffect>
                    <a14:imgEffect>
                      <a14:brightnessContrast bright="-19000" contrast="-51000"/>
                    </a14:imgEffect>
                  </a14:imgLayer>
                </a14:imgProps>
              </a:ext>
              <a:ext uri="{28A0092B-C50C-407E-A947-70E740481C1C}">
                <a14:useLocalDpi xmlns:a14="http://schemas.microsoft.com/office/drawing/2010/main" val="0"/>
              </a:ext>
            </a:extLst>
          </a:blip>
          <a:stretch>
            <a:fillRect/>
          </a:stretch>
        </p:blipFill>
        <p:spPr>
          <a:xfrm>
            <a:off x="0" y="0"/>
            <a:ext cx="9149862" cy="6858000"/>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rightnessContrast bright="-9000"/>
                    </a14:imgEffect>
                  </a14:imgLayer>
                </a14:imgProps>
              </a:ext>
              <a:ext uri="{28A0092B-C50C-407E-A947-70E740481C1C}">
                <a14:useLocalDpi xmlns:a14="http://schemas.microsoft.com/office/drawing/2010/main" val="0"/>
              </a:ext>
            </a:extLst>
          </a:blip>
          <a:stretch>
            <a:fillRect/>
          </a:stretch>
        </p:blipFill>
        <p:spPr>
          <a:xfrm>
            <a:off x="1295398" y="1257413"/>
            <a:ext cx="6070003" cy="4487928"/>
          </a:xfrm>
          <a:prstGeom prst="rect">
            <a:avLst/>
          </a:prstGeom>
        </p:spPr>
      </p:pic>
      <p:sp>
        <p:nvSpPr>
          <p:cNvPr id="14" name="TextBox 13"/>
          <p:cNvSpPr txBox="1"/>
          <p:nvPr/>
        </p:nvSpPr>
        <p:spPr>
          <a:xfrm>
            <a:off x="1692330" y="5687539"/>
            <a:ext cx="5765201" cy="584775"/>
          </a:xfrm>
          <a:prstGeom prst="rect">
            <a:avLst/>
          </a:prstGeom>
          <a:noFill/>
        </p:spPr>
        <p:txBody>
          <a:bodyPr wrap="square" rtlCol="0">
            <a:spAutoFit/>
          </a:bodyPr>
          <a:lstStyle/>
          <a:p>
            <a:pPr algn="ctr" rtl="1"/>
            <a:r>
              <a:rPr lang="en-US" sz="1600" b="1" dirty="0">
                <a:solidFill>
                  <a:srgbClr val="A8A9AA"/>
                </a:solidFill>
              </a:rPr>
              <a:t>Disruption in the light curve of a gravitational microlensing event caused by the presence of a planet.</a:t>
            </a:r>
          </a:p>
        </p:txBody>
      </p:sp>
      <p:sp>
        <p:nvSpPr>
          <p:cNvPr id="16" name="Rectangle 2"/>
          <p:cNvSpPr txBox="1">
            <a:spLocks noChangeArrowheads="1"/>
          </p:cNvSpPr>
          <p:nvPr/>
        </p:nvSpPr>
        <p:spPr bwMode="auto">
          <a:xfrm>
            <a:off x="1094587" y="373540"/>
            <a:ext cx="6480175" cy="6492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a:lstStyle>
          <a:p>
            <a:pPr algn="ctr"/>
            <a:r>
              <a:rPr lang="en-US" sz="2800" b="1" kern="0" dirty="0">
                <a:solidFill>
                  <a:srgbClr val="A8A9AA"/>
                </a:solidFill>
                <a:latin typeface="Georgia" panose="02040502050405020303" pitchFamily="18" charset="0"/>
                <a:cs typeface="B Nazanin" panose="00000400000000000000" pitchFamily="2" charset="-78"/>
              </a:rPr>
              <a:t>Changes in light amplification in gravitational microlensing</a:t>
            </a:r>
            <a:endParaRPr lang="uk-UA" sz="2800" b="1" kern="0" dirty="0" smtClean="0">
              <a:solidFill>
                <a:srgbClr val="A8A9AA"/>
              </a:solidFill>
              <a:latin typeface="Georgia" panose="02040502050405020303" pitchFamily="18" charset="0"/>
              <a:cs typeface="B Nazanin" panose="00000400000000000000" pitchFamily="2" charset="-78"/>
            </a:endParaRPr>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TM04033923[[fn=Depth]]</Template>
  <TotalTime>865</TotalTime>
  <Words>1456</Words>
  <Application>Microsoft Office PowerPoint</Application>
  <PresentationFormat>On-screen Show (4:3)</PresentationFormat>
  <Paragraphs>119</Paragraphs>
  <Slides>19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 Nazanin</vt:lpstr>
      <vt:lpstr>Calibri</vt:lpstr>
      <vt:lpstr>Cambria Math</vt:lpstr>
      <vt:lpstr>Georgia</vt:lpstr>
      <vt:lpstr>Tahoma</vt:lpstr>
      <vt:lpstr>template</vt:lpstr>
      <vt:lpstr>PowerPoint Presentation</vt:lpstr>
      <vt:lpstr>PowerPoint Presentation</vt:lpstr>
      <vt:lpstr>PowerPoint Presentation</vt:lpstr>
      <vt:lpstr>PowerPoint Presentation</vt:lpstr>
      <vt:lpstr>Types of gravitational lensing</vt:lpstr>
      <vt:lpstr>Example of strong lensing (Einstein's cross)</vt:lpstr>
      <vt:lpstr>Example of Weak Lensing (cluster Abell 370)</vt:lpstr>
      <vt:lpstr>Example of Microlensing(OGLE-2005-BLG-390-Lb)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اثر تراکم زمانی داده ها برروی احتمال آشکارسازی سیارات نزدیک در رویدادهای ریزهمگرایی گرانشی</dc:title>
  <dc:creator>ASUS</dc:creator>
  <cp:lastModifiedBy>ASUS</cp:lastModifiedBy>
  <cp:revision>136</cp:revision>
  <dcterms:created xsi:type="dcterms:W3CDTF">2024-06-14T08:48:03Z</dcterms:created>
  <dcterms:modified xsi:type="dcterms:W3CDTF">2024-07-21T00:25:35Z</dcterms:modified>
</cp:coreProperties>
</file>