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7" r:id="rId6"/>
    <p:sldId id="275" r:id="rId7"/>
    <p:sldId id="276" r:id="rId8"/>
    <p:sldId id="277" r:id="rId9"/>
    <p:sldId id="278" r:id="rId10"/>
    <p:sldId id="279" r:id="rId11"/>
    <p:sldId id="280" r:id="rId12"/>
    <p:sldId id="269" r:id="rId13"/>
    <p:sldId id="281" r:id="rId14"/>
    <p:sldId id="282" r:id="rId15"/>
    <p:sldId id="283" r:id="rId16"/>
    <p:sldId id="262" r:id="rId17"/>
    <p:sldId id="263" r:id="rId18"/>
    <p:sldId id="284" r:id="rId19"/>
    <p:sldId id="285" r:id="rId20"/>
    <p:sldId id="286" r:id="rId21"/>
    <p:sldId id="264" r:id="rId22"/>
    <p:sldId id="287" r:id="rId23"/>
    <p:sldId id="288" r:id="rId24"/>
    <p:sldId id="289" r:id="rId25"/>
    <p:sldId id="265" r:id="rId26"/>
    <p:sldId id="291" r:id="rId27"/>
    <p:sldId id="290" r:id="rId28"/>
    <p:sldId id="266" r:id="rId29"/>
    <p:sldId id="292" r:id="rId30"/>
    <p:sldId id="293" r:id="rId31"/>
    <p:sldId id="294" r:id="rId32"/>
    <p:sldId id="295" r:id="rId33"/>
    <p:sldId id="296" r:id="rId34"/>
    <p:sldId id="297" r:id="rId35"/>
    <p:sldId id="298" r:id="rId36"/>
    <p:sldId id="300" r:id="rId37"/>
    <p:sldId id="301" r:id="rId38"/>
    <p:sldId id="299" r:id="rId39"/>
    <p:sldId id="302" r:id="rId40"/>
    <p:sldId id="303" r:id="rId41"/>
    <p:sldId id="304" r:id="rId42"/>
    <p:sldId id="305" r:id="rId43"/>
    <p:sldId id="306" r:id="rId44"/>
    <p:sldId id="307" r:id="rId45"/>
    <p:sldId id="308" r:id="rId46"/>
    <p:sldId id="309"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9466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6AED9-281C-BB6C-43FD-93436F6AE4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E5C29C-7346-B346-1FB9-52CE44E2C0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4B712F-1AE6-FD0B-058D-5DEEA9D8A48C}"/>
              </a:ext>
            </a:extLst>
          </p:cNvPr>
          <p:cNvSpPr>
            <a:spLocks noGrp="1"/>
          </p:cNvSpPr>
          <p:nvPr>
            <p:ph type="dt" sz="half" idx="10"/>
          </p:nvPr>
        </p:nvSpPr>
        <p:spPr/>
        <p:txBody>
          <a:bodyPr/>
          <a:lstStyle/>
          <a:p>
            <a:fld id="{1B7ECD39-6DEC-4BE0-BB2D-E5D947DEFF0A}" type="datetimeFigureOut">
              <a:rPr lang="en-US" smtClean="0"/>
              <a:t>8/5/2024</a:t>
            </a:fld>
            <a:endParaRPr lang="en-US"/>
          </a:p>
        </p:txBody>
      </p:sp>
      <p:sp>
        <p:nvSpPr>
          <p:cNvPr id="5" name="Footer Placeholder 4">
            <a:extLst>
              <a:ext uri="{FF2B5EF4-FFF2-40B4-BE49-F238E27FC236}">
                <a16:creationId xmlns:a16="http://schemas.microsoft.com/office/drawing/2014/main" id="{43A8492F-239A-A2CC-8E1C-7424AE5BBB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51F16F-BEAA-90BC-D116-CA1F22359B54}"/>
              </a:ext>
            </a:extLst>
          </p:cNvPr>
          <p:cNvSpPr>
            <a:spLocks noGrp="1"/>
          </p:cNvSpPr>
          <p:nvPr>
            <p:ph type="sldNum" sz="quarter" idx="12"/>
          </p:nvPr>
        </p:nvSpPr>
        <p:spPr/>
        <p:txBody>
          <a:bodyPr/>
          <a:lstStyle/>
          <a:p>
            <a:fld id="{86149D88-CF73-442A-9E8E-7660A802D82A}" type="slidenum">
              <a:rPr lang="en-US" smtClean="0"/>
              <a:t>‹#›</a:t>
            </a:fld>
            <a:endParaRPr lang="en-US"/>
          </a:p>
        </p:txBody>
      </p:sp>
    </p:spTree>
    <p:extLst>
      <p:ext uri="{BB962C8B-B14F-4D97-AF65-F5344CB8AC3E}">
        <p14:creationId xmlns:p14="http://schemas.microsoft.com/office/powerpoint/2010/main" val="316230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8E395-67C9-AE68-E44B-15DD9B5DA3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200463-433F-B7A2-B714-AFA5FF4DB5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627EF0-A4DA-FB9F-0A59-5534C32CD36E}"/>
              </a:ext>
            </a:extLst>
          </p:cNvPr>
          <p:cNvSpPr>
            <a:spLocks noGrp="1"/>
          </p:cNvSpPr>
          <p:nvPr>
            <p:ph type="dt" sz="half" idx="10"/>
          </p:nvPr>
        </p:nvSpPr>
        <p:spPr/>
        <p:txBody>
          <a:bodyPr/>
          <a:lstStyle/>
          <a:p>
            <a:fld id="{1B7ECD39-6DEC-4BE0-BB2D-E5D947DEFF0A}" type="datetimeFigureOut">
              <a:rPr lang="en-US" smtClean="0"/>
              <a:t>8/5/2024</a:t>
            </a:fld>
            <a:endParaRPr lang="en-US"/>
          </a:p>
        </p:txBody>
      </p:sp>
      <p:sp>
        <p:nvSpPr>
          <p:cNvPr id="5" name="Footer Placeholder 4">
            <a:extLst>
              <a:ext uri="{FF2B5EF4-FFF2-40B4-BE49-F238E27FC236}">
                <a16:creationId xmlns:a16="http://schemas.microsoft.com/office/drawing/2014/main" id="{3483B03F-A897-9F2D-E0BA-B0C0B2CBCC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77DA85-F8AC-8EA3-C984-874AA0A7633A}"/>
              </a:ext>
            </a:extLst>
          </p:cNvPr>
          <p:cNvSpPr>
            <a:spLocks noGrp="1"/>
          </p:cNvSpPr>
          <p:nvPr>
            <p:ph type="sldNum" sz="quarter" idx="12"/>
          </p:nvPr>
        </p:nvSpPr>
        <p:spPr/>
        <p:txBody>
          <a:bodyPr/>
          <a:lstStyle/>
          <a:p>
            <a:fld id="{86149D88-CF73-442A-9E8E-7660A802D82A}" type="slidenum">
              <a:rPr lang="en-US" smtClean="0"/>
              <a:t>‹#›</a:t>
            </a:fld>
            <a:endParaRPr lang="en-US"/>
          </a:p>
        </p:txBody>
      </p:sp>
    </p:spTree>
    <p:extLst>
      <p:ext uri="{BB962C8B-B14F-4D97-AF65-F5344CB8AC3E}">
        <p14:creationId xmlns:p14="http://schemas.microsoft.com/office/powerpoint/2010/main" val="2065908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38CF24-9D51-99F6-687D-8DD97586F5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77B385-A367-BCD4-F0E9-7740C09333B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37D521-3F6A-09EE-9582-85EC7473DA6B}"/>
              </a:ext>
            </a:extLst>
          </p:cNvPr>
          <p:cNvSpPr>
            <a:spLocks noGrp="1"/>
          </p:cNvSpPr>
          <p:nvPr>
            <p:ph type="dt" sz="half" idx="10"/>
          </p:nvPr>
        </p:nvSpPr>
        <p:spPr/>
        <p:txBody>
          <a:bodyPr/>
          <a:lstStyle/>
          <a:p>
            <a:fld id="{1B7ECD39-6DEC-4BE0-BB2D-E5D947DEFF0A}" type="datetimeFigureOut">
              <a:rPr lang="en-US" smtClean="0"/>
              <a:t>8/5/2024</a:t>
            </a:fld>
            <a:endParaRPr lang="en-US"/>
          </a:p>
        </p:txBody>
      </p:sp>
      <p:sp>
        <p:nvSpPr>
          <p:cNvPr id="5" name="Footer Placeholder 4">
            <a:extLst>
              <a:ext uri="{FF2B5EF4-FFF2-40B4-BE49-F238E27FC236}">
                <a16:creationId xmlns:a16="http://schemas.microsoft.com/office/drawing/2014/main" id="{A68DBE0A-1DDE-1A89-187F-599509881D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D28C5E-4DAE-F5B7-2A07-74043E8B169B}"/>
              </a:ext>
            </a:extLst>
          </p:cNvPr>
          <p:cNvSpPr>
            <a:spLocks noGrp="1"/>
          </p:cNvSpPr>
          <p:nvPr>
            <p:ph type="sldNum" sz="quarter" idx="12"/>
          </p:nvPr>
        </p:nvSpPr>
        <p:spPr/>
        <p:txBody>
          <a:bodyPr/>
          <a:lstStyle/>
          <a:p>
            <a:fld id="{86149D88-CF73-442A-9E8E-7660A802D82A}" type="slidenum">
              <a:rPr lang="en-US" smtClean="0"/>
              <a:t>‹#›</a:t>
            </a:fld>
            <a:endParaRPr lang="en-US"/>
          </a:p>
        </p:txBody>
      </p:sp>
    </p:spTree>
    <p:extLst>
      <p:ext uri="{BB962C8B-B14F-4D97-AF65-F5344CB8AC3E}">
        <p14:creationId xmlns:p14="http://schemas.microsoft.com/office/powerpoint/2010/main" val="294998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99ED2-8E37-970C-FCF4-AF16001BEC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FD31F7-9479-DE5A-C1DB-EF36CE6D54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82CA45-7947-1C5D-8E7F-98F3BA6517C1}"/>
              </a:ext>
            </a:extLst>
          </p:cNvPr>
          <p:cNvSpPr>
            <a:spLocks noGrp="1"/>
          </p:cNvSpPr>
          <p:nvPr>
            <p:ph type="dt" sz="half" idx="10"/>
          </p:nvPr>
        </p:nvSpPr>
        <p:spPr/>
        <p:txBody>
          <a:bodyPr/>
          <a:lstStyle/>
          <a:p>
            <a:fld id="{1B7ECD39-6DEC-4BE0-BB2D-E5D947DEFF0A}" type="datetimeFigureOut">
              <a:rPr lang="en-US" smtClean="0"/>
              <a:t>8/5/2024</a:t>
            </a:fld>
            <a:endParaRPr lang="en-US"/>
          </a:p>
        </p:txBody>
      </p:sp>
      <p:sp>
        <p:nvSpPr>
          <p:cNvPr id="5" name="Footer Placeholder 4">
            <a:extLst>
              <a:ext uri="{FF2B5EF4-FFF2-40B4-BE49-F238E27FC236}">
                <a16:creationId xmlns:a16="http://schemas.microsoft.com/office/drawing/2014/main" id="{002523F8-9811-0BDF-2576-A5857C0224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FAA9CC-B1E8-89F2-0726-D260F4D1945B}"/>
              </a:ext>
            </a:extLst>
          </p:cNvPr>
          <p:cNvSpPr>
            <a:spLocks noGrp="1"/>
          </p:cNvSpPr>
          <p:nvPr>
            <p:ph type="sldNum" sz="quarter" idx="12"/>
          </p:nvPr>
        </p:nvSpPr>
        <p:spPr/>
        <p:txBody>
          <a:bodyPr/>
          <a:lstStyle/>
          <a:p>
            <a:fld id="{86149D88-CF73-442A-9E8E-7660A802D82A}" type="slidenum">
              <a:rPr lang="en-US" smtClean="0"/>
              <a:t>‹#›</a:t>
            </a:fld>
            <a:endParaRPr lang="en-US"/>
          </a:p>
        </p:txBody>
      </p:sp>
    </p:spTree>
    <p:extLst>
      <p:ext uri="{BB962C8B-B14F-4D97-AF65-F5344CB8AC3E}">
        <p14:creationId xmlns:p14="http://schemas.microsoft.com/office/powerpoint/2010/main" val="3050279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3BAC7-2CF8-1B1C-17AD-CDC01E785B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296A5E-561F-454F-EAE3-68B1F3FB33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273757-3AC7-2396-6EB0-0C4A587661DB}"/>
              </a:ext>
            </a:extLst>
          </p:cNvPr>
          <p:cNvSpPr>
            <a:spLocks noGrp="1"/>
          </p:cNvSpPr>
          <p:nvPr>
            <p:ph type="dt" sz="half" idx="10"/>
          </p:nvPr>
        </p:nvSpPr>
        <p:spPr/>
        <p:txBody>
          <a:bodyPr/>
          <a:lstStyle/>
          <a:p>
            <a:fld id="{1B7ECD39-6DEC-4BE0-BB2D-E5D947DEFF0A}" type="datetimeFigureOut">
              <a:rPr lang="en-US" smtClean="0"/>
              <a:t>8/5/2024</a:t>
            </a:fld>
            <a:endParaRPr lang="en-US"/>
          </a:p>
        </p:txBody>
      </p:sp>
      <p:sp>
        <p:nvSpPr>
          <p:cNvPr id="5" name="Footer Placeholder 4">
            <a:extLst>
              <a:ext uri="{FF2B5EF4-FFF2-40B4-BE49-F238E27FC236}">
                <a16:creationId xmlns:a16="http://schemas.microsoft.com/office/drawing/2014/main" id="{41C1150E-5AB7-4739-0D82-79F6462F7E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1738B3-E803-BDB4-BC39-E260BB01DBEF}"/>
              </a:ext>
            </a:extLst>
          </p:cNvPr>
          <p:cNvSpPr>
            <a:spLocks noGrp="1"/>
          </p:cNvSpPr>
          <p:nvPr>
            <p:ph type="sldNum" sz="quarter" idx="12"/>
          </p:nvPr>
        </p:nvSpPr>
        <p:spPr/>
        <p:txBody>
          <a:bodyPr/>
          <a:lstStyle/>
          <a:p>
            <a:fld id="{86149D88-CF73-442A-9E8E-7660A802D82A}" type="slidenum">
              <a:rPr lang="en-US" smtClean="0"/>
              <a:t>‹#›</a:t>
            </a:fld>
            <a:endParaRPr lang="en-US"/>
          </a:p>
        </p:txBody>
      </p:sp>
    </p:spTree>
    <p:extLst>
      <p:ext uri="{BB962C8B-B14F-4D97-AF65-F5344CB8AC3E}">
        <p14:creationId xmlns:p14="http://schemas.microsoft.com/office/powerpoint/2010/main" val="195266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CDF6B-03A9-66B9-3225-E320B82D7E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CB4CE8-9325-D6C3-8306-2AC7B9B333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F46118-ADCD-797B-0B3E-56F3413523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663211-A745-8186-A687-A75B14D57F5C}"/>
              </a:ext>
            </a:extLst>
          </p:cNvPr>
          <p:cNvSpPr>
            <a:spLocks noGrp="1"/>
          </p:cNvSpPr>
          <p:nvPr>
            <p:ph type="dt" sz="half" idx="10"/>
          </p:nvPr>
        </p:nvSpPr>
        <p:spPr/>
        <p:txBody>
          <a:bodyPr/>
          <a:lstStyle/>
          <a:p>
            <a:fld id="{1B7ECD39-6DEC-4BE0-BB2D-E5D947DEFF0A}" type="datetimeFigureOut">
              <a:rPr lang="en-US" smtClean="0"/>
              <a:t>8/5/2024</a:t>
            </a:fld>
            <a:endParaRPr lang="en-US"/>
          </a:p>
        </p:txBody>
      </p:sp>
      <p:sp>
        <p:nvSpPr>
          <p:cNvPr id="6" name="Footer Placeholder 5">
            <a:extLst>
              <a:ext uri="{FF2B5EF4-FFF2-40B4-BE49-F238E27FC236}">
                <a16:creationId xmlns:a16="http://schemas.microsoft.com/office/drawing/2014/main" id="{2CDC7716-E5CD-10B3-3D94-104A9DE1DA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6CC519-F60B-0D4B-FE4D-D22B6467259A}"/>
              </a:ext>
            </a:extLst>
          </p:cNvPr>
          <p:cNvSpPr>
            <a:spLocks noGrp="1"/>
          </p:cNvSpPr>
          <p:nvPr>
            <p:ph type="sldNum" sz="quarter" idx="12"/>
          </p:nvPr>
        </p:nvSpPr>
        <p:spPr/>
        <p:txBody>
          <a:bodyPr/>
          <a:lstStyle/>
          <a:p>
            <a:fld id="{86149D88-CF73-442A-9E8E-7660A802D82A}" type="slidenum">
              <a:rPr lang="en-US" smtClean="0"/>
              <a:t>‹#›</a:t>
            </a:fld>
            <a:endParaRPr lang="en-US"/>
          </a:p>
        </p:txBody>
      </p:sp>
    </p:spTree>
    <p:extLst>
      <p:ext uri="{BB962C8B-B14F-4D97-AF65-F5344CB8AC3E}">
        <p14:creationId xmlns:p14="http://schemas.microsoft.com/office/powerpoint/2010/main" val="2519044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A8EB5-AA30-386C-3AB7-59F32122B9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A157F3-C144-2CEC-5CF5-5FA7224A55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FEC5A3-29FA-AB1A-513B-D3AA4AB4A0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F882B6-27EC-AB5E-A588-DD5793EF4C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EB34FF-21BB-A53A-9091-4AF4FF81E8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0F6BB7-864D-3956-0D88-DD01EF103421}"/>
              </a:ext>
            </a:extLst>
          </p:cNvPr>
          <p:cNvSpPr>
            <a:spLocks noGrp="1"/>
          </p:cNvSpPr>
          <p:nvPr>
            <p:ph type="dt" sz="half" idx="10"/>
          </p:nvPr>
        </p:nvSpPr>
        <p:spPr/>
        <p:txBody>
          <a:bodyPr/>
          <a:lstStyle/>
          <a:p>
            <a:fld id="{1B7ECD39-6DEC-4BE0-BB2D-E5D947DEFF0A}" type="datetimeFigureOut">
              <a:rPr lang="en-US" smtClean="0"/>
              <a:t>8/5/2024</a:t>
            </a:fld>
            <a:endParaRPr lang="en-US"/>
          </a:p>
        </p:txBody>
      </p:sp>
      <p:sp>
        <p:nvSpPr>
          <p:cNvPr id="8" name="Footer Placeholder 7">
            <a:extLst>
              <a:ext uri="{FF2B5EF4-FFF2-40B4-BE49-F238E27FC236}">
                <a16:creationId xmlns:a16="http://schemas.microsoft.com/office/drawing/2014/main" id="{DCFC496D-10F2-2D85-3B73-03C3A35140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0C7A980-CC0B-85A6-BF93-CF99859791AA}"/>
              </a:ext>
            </a:extLst>
          </p:cNvPr>
          <p:cNvSpPr>
            <a:spLocks noGrp="1"/>
          </p:cNvSpPr>
          <p:nvPr>
            <p:ph type="sldNum" sz="quarter" idx="12"/>
          </p:nvPr>
        </p:nvSpPr>
        <p:spPr/>
        <p:txBody>
          <a:bodyPr/>
          <a:lstStyle/>
          <a:p>
            <a:fld id="{86149D88-CF73-442A-9E8E-7660A802D82A}" type="slidenum">
              <a:rPr lang="en-US" smtClean="0"/>
              <a:t>‹#›</a:t>
            </a:fld>
            <a:endParaRPr lang="en-US"/>
          </a:p>
        </p:txBody>
      </p:sp>
    </p:spTree>
    <p:extLst>
      <p:ext uri="{BB962C8B-B14F-4D97-AF65-F5344CB8AC3E}">
        <p14:creationId xmlns:p14="http://schemas.microsoft.com/office/powerpoint/2010/main" val="393017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ED40D-C1C6-EC72-EB16-DF3C8B8BD3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DA089B-DD22-AB92-4BF7-FC951A920032}"/>
              </a:ext>
            </a:extLst>
          </p:cNvPr>
          <p:cNvSpPr>
            <a:spLocks noGrp="1"/>
          </p:cNvSpPr>
          <p:nvPr>
            <p:ph type="dt" sz="half" idx="10"/>
          </p:nvPr>
        </p:nvSpPr>
        <p:spPr/>
        <p:txBody>
          <a:bodyPr/>
          <a:lstStyle/>
          <a:p>
            <a:fld id="{1B7ECD39-6DEC-4BE0-BB2D-E5D947DEFF0A}" type="datetimeFigureOut">
              <a:rPr lang="en-US" smtClean="0"/>
              <a:t>8/5/2024</a:t>
            </a:fld>
            <a:endParaRPr lang="en-US"/>
          </a:p>
        </p:txBody>
      </p:sp>
      <p:sp>
        <p:nvSpPr>
          <p:cNvPr id="4" name="Footer Placeholder 3">
            <a:extLst>
              <a:ext uri="{FF2B5EF4-FFF2-40B4-BE49-F238E27FC236}">
                <a16:creationId xmlns:a16="http://schemas.microsoft.com/office/drawing/2014/main" id="{90559F97-5C1F-9A1B-4865-64BB8F95B0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FAFE94-77BD-29FF-17AD-6CC2CCB8227C}"/>
              </a:ext>
            </a:extLst>
          </p:cNvPr>
          <p:cNvSpPr>
            <a:spLocks noGrp="1"/>
          </p:cNvSpPr>
          <p:nvPr>
            <p:ph type="sldNum" sz="quarter" idx="12"/>
          </p:nvPr>
        </p:nvSpPr>
        <p:spPr/>
        <p:txBody>
          <a:bodyPr/>
          <a:lstStyle/>
          <a:p>
            <a:fld id="{86149D88-CF73-442A-9E8E-7660A802D82A}" type="slidenum">
              <a:rPr lang="en-US" smtClean="0"/>
              <a:t>‹#›</a:t>
            </a:fld>
            <a:endParaRPr lang="en-US"/>
          </a:p>
        </p:txBody>
      </p:sp>
    </p:spTree>
    <p:extLst>
      <p:ext uri="{BB962C8B-B14F-4D97-AF65-F5344CB8AC3E}">
        <p14:creationId xmlns:p14="http://schemas.microsoft.com/office/powerpoint/2010/main" val="1915518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148886-C89D-B398-AAEF-95EED5FD3D6B}"/>
              </a:ext>
            </a:extLst>
          </p:cNvPr>
          <p:cNvSpPr>
            <a:spLocks noGrp="1"/>
          </p:cNvSpPr>
          <p:nvPr>
            <p:ph type="dt" sz="half" idx="10"/>
          </p:nvPr>
        </p:nvSpPr>
        <p:spPr/>
        <p:txBody>
          <a:bodyPr/>
          <a:lstStyle/>
          <a:p>
            <a:fld id="{1B7ECD39-6DEC-4BE0-BB2D-E5D947DEFF0A}" type="datetimeFigureOut">
              <a:rPr lang="en-US" smtClean="0"/>
              <a:t>8/5/2024</a:t>
            </a:fld>
            <a:endParaRPr lang="en-US"/>
          </a:p>
        </p:txBody>
      </p:sp>
      <p:sp>
        <p:nvSpPr>
          <p:cNvPr id="3" name="Footer Placeholder 2">
            <a:extLst>
              <a:ext uri="{FF2B5EF4-FFF2-40B4-BE49-F238E27FC236}">
                <a16:creationId xmlns:a16="http://schemas.microsoft.com/office/drawing/2014/main" id="{420FDD10-2A12-3BFA-7D83-77E5B84130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8BDD437-320C-E5FA-FA37-A610F1D9F839}"/>
              </a:ext>
            </a:extLst>
          </p:cNvPr>
          <p:cNvSpPr>
            <a:spLocks noGrp="1"/>
          </p:cNvSpPr>
          <p:nvPr>
            <p:ph type="sldNum" sz="quarter" idx="12"/>
          </p:nvPr>
        </p:nvSpPr>
        <p:spPr/>
        <p:txBody>
          <a:bodyPr/>
          <a:lstStyle/>
          <a:p>
            <a:fld id="{86149D88-CF73-442A-9E8E-7660A802D82A}" type="slidenum">
              <a:rPr lang="en-US" smtClean="0"/>
              <a:t>‹#›</a:t>
            </a:fld>
            <a:endParaRPr lang="en-US"/>
          </a:p>
        </p:txBody>
      </p:sp>
    </p:spTree>
    <p:extLst>
      <p:ext uri="{BB962C8B-B14F-4D97-AF65-F5344CB8AC3E}">
        <p14:creationId xmlns:p14="http://schemas.microsoft.com/office/powerpoint/2010/main" val="949260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9656-E104-03A8-8EB2-71E8474914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CCEA63-9DC1-C7A8-750C-451AD8E3E4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5E3C65-303D-D935-5089-232291BAEF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575FE6-21DA-5D8E-7A20-0F6F90B83194}"/>
              </a:ext>
            </a:extLst>
          </p:cNvPr>
          <p:cNvSpPr>
            <a:spLocks noGrp="1"/>
          </p:cNvSpPr>
          <p:nvPr>
            <p:ph type="dt" sz="half" idx="10"/>
          </p:nvPr>
        </p:nvSpPr>
        <p:spPr/>
        <p:txBody>
          <a:bodyPr/>
          <a:lstStyle/>
          <a:p>
            <a:fld id="{1B7ECD39-6DEC-4BE0-BB2D-E5D947DEFF0A}" type="datetimeFigureOut">
              <a:rPr lang="en-US" smtClean="0"/>
              <a:t>8/5/2024</a:t>
            </a:fld>
            <a:endParaRPr lang="en-US"/>
          </a:p>
        </p:txBody>
      </p:sp>
      <p:sp>
        <p:nvSpPr>
          <p:cNvPr id="6" name="Footer Placeholder 5">
            <a:extLst>
              <a:ext uri="{FF2B5EF4-FFF2-40B4-BE49-F238E27FC236}">
                <a16:creationId xmlns:a16="http://schemas.microsoft.com/office/drawing/2014/main" id="{6CCC25D8-7A41-4FA6-0D47-C5B490C546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C6B961-DD0B-C5F1-8A72-117367E9BD4D}"/>
              </a:ext>
            </a:extLst>
          </p:cNvPr>
          <p:cNvSpPr>
            <a:spLocks noGrp="1"/>
          </p:cNvSpPr>
          <p:nvPr>
            <p:ph type="sldNum" sz="quarter" idx="12"/>
          </p:nvPr>
        </p:nvSpPr>
        <p:spPr/>
        <p:txBody>
          <a:bodyPr/>
          <a:lstStyle/>
          <a:p>
            <a:fld id="{86149D88-CF73-442A-9E8E-7660A802D82A}" type="slidenum">
              <a:rPr lang="en-US" smtClean="0"/>
              <a:t>‹#›</a:t>
            </a:fld>
            <a:endParaRPr lang="en-US"/>
          </a:p>
        </p:txBody>
      </p:sp>
    </p:spTree>
    <p:extLst>
      <p:ext uri="{BB962C8B-B14F-4D97-AF65-F5344CB8AC3E}">
        <p14:creationId xmlns:p14="http://schemas.microsoft.com/office/powerpoint/2010/main" val="1227764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6C290-EE72-2759-2B21-3A030567F7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C0FBD2-2601-6365-3AEC-B21B8AD6AA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63D305-C71C-23B4-7483-93EA23BAD5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65470C-C674-6662-0BF3-DC7A35327BC3}"/>
              </a:ext>
            </a:extLst>
          </p:cNvPr>
          <p:cNvSpPr>
            <a:spLocks noGrp="1"/>
          </p:cNvSpPr>
          <p:nvPr>
            <p:ph type="dt" sz="half" idx="10"/>
          </p:nvPr>
        </p:nvSpPr>
        <p:spPr/>
        <p:txBody>
          <a:bodyPr/>
          <a:lstStyle/>
          <a:p>
            <a:fld id="{1B7ECD39-6DEC-4BE0-BB2D-E5D947DEFF0A}" type="datetimeFigureOut">
              <a:rPr lang="en-US" smtClean="0"/>
              <a:t>8/5/2024</a:t>
            </a:fld>
            <a:endParaRPr lang="en-US"/>
          </a:p>
        </p:txBody>
      </p:sp>
      <p:sp>
        <p:nvSpPr>
          <p:cNvPr id="6" name="Footer Placeholder 5">
            <a:extLst>
              <a:ext uri="{FF2B5EF4-FFF2-40B4-BE49-F238E27FC236}">
                <a16:creationId xmlns:a16="http://schemas.microsoft.com/office/drawing/2014/main" id="{C9B9F235-BE4A-5943-C1F1-C60D8DA725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B12DEB-99B8-59DA-62C4-6F281F1AB6A9}"/>
              </a:ext>
            </a:extLst>
          </p:cNvPr>
          <p:cNvSpPr>
            <a:spLocks noGrp="1"/>
          </p:cNvSpPr>
          <p:nvPr>
            <p:ph type="sldNum" sz="quarter" idx="12"/>
          </p:nvPr>
        </p:nvSpPr>
        <p:spPr/>
        <p:txBody>
          <a:bodyPr/>
          <a:lstStyle/>
          <a:p>
            <a:fld id="{86149D88-CF73-442A-9E8E-7660A802D82A}" type="slidenum">
              <a:rPr lang="en-US" smtClean="0"/>
              <a:t>‹#›</a:t>
            </a:fld>
            <a:endParaRPr lang="en-US"/>
          </a:p>
        </p:txBody>
      </p:sp>
    </p:spTree>
    <p:extLst>
      <p:ext uri="{BB962C8B-B14F-4D97-AF65-F5344CB8AC3E}">
        <p14:creationId xmlns:p14="http://schemas.microsoft.com/office/powerpoint/2010/main" val="136219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DE2CD7-E27A-EF2D-4E2C-02E9904CE9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DB53AD-5709-462E-ED02-4FCB339E35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71DE7-A17C-F1D9-9FB7-69939C904D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7ECD39-6DEC-4BE0-BB2D-E5D947DEFF0A}" type="datetimeFigureOut">
              <a:rPr lang="en-US" smtClean="0"/>
              <a:t>8/5/2024</a:t>
            </a:fld>
            <a:endParaRPr lang="en-US"/>
          </a:p>
        </p:txBody>
      </p:sp>
      <p:sp>
        <p:nvSpPr>
          <p:cNvPr id="5" name="Footer Placeholder 4">
            <a:extLst>
              <a:ext uri="{FF2B5EF4-FFF2-40B4-BE49-F238E27FC236}">
                <a16:creationId xmlns:a16="http://schemas.microsoft.com/office/drawing/2014/main" id="{2794D46E-4216-2C19-8A64-CD31BD1589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102E98-17F0-1F9C-D1AE-45AFC6A74D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149D88-CF73-442A-9E8E-7660A802D82A}" type="slidenum">
              <a:rPr lang="en-US" smtClean="0"/>
              <a:t>‹#›</a:t>
            </a:fld>
            <a:endParaRPr lang="en-US"/>
          </a:p>
        </p:txBody>
      </p:sp>
    </p:spTree>
    <p:extLst>
      <p:ext uri="{BB962C8B-B14F-4D97-AF65-F5344CB8AC3E}">
        <p14:creationId xmlns:p14="http://schemas.microsoft.com/office/powerpoint/2010/main" val="4032632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256DA-F960-69E8-0CE8-DDC7B65BF63F}"/>
              </a:ext>
            </a:extLst>
          </p:cNvPr>
          <p:cNvSpPr>
            <a:spLocks noGrp="1"/>
          </p:cNvSpPr>
          <p:nvPr>
            <p:ph type="ctrTitle"/>
          </p:nvPr>
        </p:nvSpPr>
        <p:spPr>
          <a:xfrm>
            <a:off x="1411459" y="4244926"/>
            <a:ext cx="9144000" cy="2387600"/>
          </a:xfrm>
        </p:spPr>
        <p:txBody>
          <a:bodyPr>
            <a:normAutofit fontScale="90000"/>
          </a:bodyPr>
          <a:lstStyle/>
          <a:p>
            <a:pPr>
              <a:lnSpc>
                <a:spcPct val="107000"/>
              </a:lnSpc>
              <a:spcAft>
                <a:spcPts val="800"/>
              </a:spcAft>
            </a:pPr>
            <a:r>
              <a:rPr lang="en-US" sz="1800" kern="100" dirty="0" err="1">
                <a:solidFill>
                  <a:srgbClr val="000000"/>
                </a:solidFill>
                <a:latin typeface="Sylfaen" panose="010A0502050306030303" pitchFamily="18" charset="0"/>
                <a:ea typeface="Calibri" panose="020F0502020204030204" pitchFamily="34" charset="0"/>
                <a:cs typeface="Times New Roman" panose="02020603050405020304" pitchFamily="18" charset="0"/>
              </a:rPr>
              <a:t>Ivane</a:t>
            </a:r>
            <a:r>
              <a:rPr lang="en-US" sz="1800" kern="100" dirty="0">
                <a:solidFill>
                  <a:srgbClr val="000000"/>
                </a:solidFill>
                <a:latin typeface="Sylfaen" panose="010A0502050306030303" pitchFamily="18" charset="0"/>
                <a:ea typeface="Calibri" panose="020F0502020204030204" pitchFamily="34" charset="0"/>
                <a:cs typeface="Times New Roman" panose="02020603050405020304" pitchFamily="18" charset="0"/>
              </a:rPr>
              <a:t> Javakhishvili Tbilisi State University</a:t>
            </a:r>
            <a:br>
              <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br>
            <a:r>
              <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Faculty of Exact and Natural Sciences</a:t>
            </a:r>
            <a:br>
              <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br>
            <a:br>
              <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br>
            <a:br>
              <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br>
            <a:r>
              <a:rPr lang="ka-GE"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br>
              <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br>
            <a:r>
              <a:rPr lang="en-US" sz="1800" kern="100" dirty="0">
                <a:solidFill>
                  <a:srgbClr val="222222"/>
                </a:solidFill>
                <a:effectLst/>
                <a:highlight>
                  <a:srgbClr val="FFFFFF"/>
                </a:highlight>
                <a:latin typeface="Sylfaen" panose="010A0502050306030303" pitchFamily="18" charset="0"/>
                <a:ea typeface="Calibri" panose="020F0502020204030204" pitchFamily="34" charset="0"/>
                <a:cs typeface="Sylfaen" panose="010A0502050306030303" pitchFamily="18" charset="0"/>
              </a:rPr>
              <a:t> </a:t>
            </a:r>
            <a:br>
              <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br>
            <a:r>
              <a:rPr lang="en-US" sz="1800" kern="100" dirty="0">
                <a:solidFill>
                  <a:srgbClr val="222222"/>
                </a:solidFill>
                <a:effectLst/>
                <a:highlight>
                  <a:srgbClr val="FFFFFF"/>
                </a:highlight>
                <a:latin typeface="Sylfaen" panose="010A0502050306030303" pitchFamily="18" charset="0"/>
                <a:ea typeface="Calibri" panose="020F0502020204030204" pitchFamily="34" charset="0"/>
                <a:cs typeface="Sylfaen" panose="010A0502050306030303" pitchFamily="18" charset="0"/>
              </a:rPr>
              <a:t> </a:t>
            </a:r>
            <a:br>
              <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br>
            <a:r>
              <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Thermodynamic theory of multimoded nonlinear photonic systems</a:t>
            </a:r>
            <a:br>
              <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br>
            <a:br>
              <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br>
            <a:r>
              <a:rPr lang="ka-GE" sz="1800" kern="100" dirty="0">
                <a:solidFill>
                  <a:srgbClr val="222222"/>
                </a:solidFill>
                <a:effectLst/>
                <a:highlight>
                  <a:srgbClr val="FFFFFF"/>
                </a:highlight>
                <a:latin typeface="Sylfaen" panose="010A0502050306030303" pitchFamily="18" charset="0"/>
                <a:ea typeface="Calibri" panose="020F0502020204030204" pitchFamily="34" charset="0"/>
                <a:cs typeface="Sylfaen" panose="010A0502050306030303" pitchFamily="18" charset="0"/>
              </a:rPr>
              <a:t> </a:t>
            </a:r>
            <a:br>
              <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br>
            <a:r>
              <a:rPr lang="en-US" sz="1800" kern="100" dirty="0">
                <a:solidFill>
                  <a:srgbClr val="222222"/>
                </a:solidFill>
                <a:highlight>
                  <a:srgbClr val="FFFFFF"/>
                </a:highlight>
                <a:latin typeface="Sylfaen" panose="010A0502050306030303" pitchFamily="18" charset="0"/>
                <a:ea typeface="Calibri" panose="020F0502020204030204" pitchFamily="34" charset="0"/>
                <a:cs typeface="Times New Roman" panose="02020603050405020304" pitchFamily="18" charset="0"/>
              </a:rPr>
              <a:t>Alexander Shukakidze</a:t>
            </a:r>
            <a:br>
              <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br>
            <a:r>
              <a:rPr lang="en-US" sz="1800" kern="100" dirty="0">
                <a:solidFill>
                  <a:srgbClr val="222222"/>
                </a:solidFill>
                <a:highlight>
                  <a:srgbClr val="FFFFFF"/>
                </a:highlight>
                <a:latin typeface="Sylfaen" panose="010A0502050306030303" pitchFamily="18" charset="0"/>
                <a:ea typeface="Calibri" panose="020F0502020204030204" pitchFamily="34" charset="0"/>
                <a:cs typeface="Times New Roman" panose="02020603050405020304" pitchFamily="18" charset="0"/>
              </a:rPr>
              <a:t>Supervisor</a:t>
            </a:r>
            <a:r>
              <a:rPr lang="ka-GE" sz="1800" kern="100" dirty="0">
                <a:solidFill>
                  <a:srgbClr val="222222"/>
                </a:solidFill>
                <a:effectLst/>
                <a:highlight>
                  <a:srgbClr val="FFFFFF"/>
                </a:highlight>
                <a:latin typeface="Sylfaen" panose="010A0502050306030303" pitchFamily="18" charset="0"/>
                <a:ea typeface="Calibri" panose="020F0502020204030204" pitchFamily="34" charset="0"/>
                <a:cs typeface="Sylfaen" panose="010A0502050306030303" pitchFamily="18" charset="0"/>
              </a:rPr>
              <a:t> - </a:t>
            </a:r>
            <a:r>
              <a:rPr lang="en-US" sz="1800" kern="100" dirty="0">
                <a:solidFill>
                  <a:srgbClr val="222222"/>
                </a:solidFill>
                <a:highlight>
                  <a:srgbClr val="FFFFFF"/>
                </a:highlight>
                <a:latin typeface="Sylfaen" panose="010A0502050306030303" pitchFamily="18" charset="0"/>
                <a:ea typeface="Calibri" panose="020F0502020204030204" pitchFamily="34" charset="0"/>
                <a:cs typeface="Sylfaen" panose="010A0502050306030303" pitchFamily="18" charset="0"/>
              </a:rPr>
              <a:t>Ramaz </a:t>
            </a:r>
            <a:r>
              <a:rPr lang="en-US" sz="1800" kern="100" dirty="0" err="1">
                <a:solidFill>
                  <a:srgbClr val="222222"/>
                </a:solidFill>
                <a:highlight>
                  <a:srgbClr val="FFFFFF"/>
                </a:highlight>
                <a:latin typeface="Sylfaen" panose="010A0502050306030303" pitchFamily="18" charset="0"/>
                <a:ea typeface="Calibri" panose="020F0502020204030204" pitchFamily="34" charset="0"/>
                <a:cs typeface="Sylfaen" panose="010A0502050306030303" pitchFamily="18" charset="0"/>
              </a:rPr>
              <a:t>Khomeriki</a:t>
            </a:r>
            <a:br>
              <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br>
            <a:r>
              <a:rPr lang="ka-GE"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br>
              <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br>
            <a:r>
              <a:rPr lang="ka-GE"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br>
              <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br>
            <a:r>
              <a:rPr lang="ka-GE"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br>
              <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br>
            <a:r>
              <a:rPr lang="ka-GE"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br>
              <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br>
            <a:r>
              <a:rPr lang="ka-GE"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br>
              <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br>
            <a:r>
              <a:rPr lang="ka-GE"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br>
              <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br>
            <a:r>
              <a:rPr lang="ka-GE"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br>
              <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br>
            <a:r>
              <a:rPr lang="ka-GE"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br>
              <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br>
            <a:r>
              <a:rPr lang="ka-GE"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br>
              <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br>
            <a:r>
              <a:rPr lang="en-US" sz="1800" kern="100" dirty="0">
                <a:solidFill>
                  <a:srgbClr val="000000"/>
                </a:solidFill>
                <a:latin typeface="Sylfaen" panose="010A0502050306030303" pitchFamily="18" charset="0"/>
                <a:ea typeface="Calibri" panose="020F0502020204030204" pitchFamily="34" charset="0"/>
                <a:cs typeface="Times New Roman" panose="02020603050405020304" pitchFamily="18" charset="0"/>
              </a:rPr>
              <a:t>Tbilisi</a:t>
            </a:r>
            <a:br>
              <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br>
            <a:r>
              <a:rPr lang="ka-GE" sz="1800" dirty="0">
                <a:effectLst/>
                <a:latin typeface="Sylfaen" panose="010A0502050306030303" pitchFamily="18" charset="0"/>
                <a:ea typeface="Calibri" panose="020F0502020204030204" pitchFamily="34" charset="0"/>
                <a:cs typeface="Times New Roman" panose="02020603050405020304" pitchFamily="18" charset="0"/>
              </a:rPr>
              <a:t>2024</a:t>
            </a:r>
            <a:endParaRPr lang="en-US" sz="1200" dirty="0"/>
          </a:p>
        </p:txBody>
      </p:sp>
    </p:spTree>
    <p:extLst>
      <p:ext uri="{BB962C8B-B14F-4D97-AF65-F5344CB8AC3E}">
        <p14:creationId xmlns:p14="http://schemas.microsoft.com/office/powerpoint/2010/main" val="3416920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DE557A-1ED1-B41B-2449-C4B78ED8E94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334" y="677629"/>
            <a:ext cx="4863003" cy="1501922"/>
          </a:xfrm>
          <a:prstGeom prst="rect">
            <a:avLst/>
          </a:prstGeom>
          <a:noFill/>
          <a:ln>
            <a:noFill/>
          </a:ln>
        </p:spPr>
      </p:pic>
      <p:sp>
        <p:nvSpPr>
          <p:cNvPr id="6" name="TextBox 5">
            <a:extLst>
              <a:ext uri="{FF2B5EF4-FFF2-40B4-BE49-F238E27FC236}">
                <a16:creationId xmlns:a16="http://schemas.microsoft.com/office/drawing/2014/main" id="{6044AA94-DB50-5A8B-90B5-FB7DECA534B5}"/>
              </a:ext>
            </a:extLst>
          </p:cNvPr>
          <p:cNvSpPr txBox="1"/>
          <p:nvPr/>
        </p:nvSpPr>
        <p:spPr>
          <a:xfrm>
            <a:off x="1026942" y="297781"/>
            <a:ext cx="9678572" cy="379848"/>
          </a:xfrm>
          <a:prstGeom prst="rect">
            <a:avLst/>
          </a:prstGeom>
          <a:noFill/>
        </p:spPr>
        <p:txBody>
          <a:bodyPr wrap="square">
            <a:spAutoFit/>
          </a:bodyPr>
          <a:lstStyle/>
          <a:p>
            <a:pPr lvl="0" algn="ctr">
              <a:lnSpc>
                <a:spcPct val="107000"/>
              </a:lnSpc>
              <a:spcAft>
                <a:spcPts val="800"/>
              </a:spcAft>
              <a:buSzPts val="1200"/>
            </a:pPr>
            <a:r>
              <a:rPr lang="ka-GE" sz="1800" b="1"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1. </a:t>
            </a:r>
            <a:r>
              <a:rPr lang="en-US" sz="1800" b="1"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The equation of state for a 1D system of waveguides</a:t>
            </a:r>
            <a:endParaRPr lang="en-US" sz="16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F8F5989-0FF7-9118-55A0-3838C46029A9}"/>
                  </a:ext>
                </a:extLst>
              </p:cNvPr>
              <p:cNvSpPr txBox="1"/>
              <p:nvPr/>
            </p:nvSpPr>
            <p:spPr>
              <a:xfrm>
                <a:off x="1523414" y="2361821"/>
                <a:ext cx="9145172" cy="438710"/>
              </a:xfrm>
              <a:prstGeom prst="rect">
                <a:avLst/>
              </a:prstGeom>
              <a:noFill/>
            </p:spPr>
            <p:txBody>
              <a:bodyPr wrap="square">
                <a:spAutoFit/>
              </a:bodyPr>
              <a:lstStyle/>
              <a:p>
                <a:pPr algn="ctr">
                  <a:lnSpc>
                    <a:spcPct val="107000"/>
                  </a:lnSpc>
                  <a:spcAft>
                    <a:spcPts val="800"/>
                  </a:spcAft>
                </a:pPr>
                <a14:m>
                  <m:oMath xmlns:m="http://schemas.openxmlformats.org/officeDocument/2006/math">
                    <m:acc>
                      <m:accPr>
                        <m:chr m:val="⃗"/>
                        <m:ctrlPr>
                          <a:rPr lang="en-US" sz="2000" i="1" kern="100" smtClean="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acc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𝐸</m:t>
                        </m:r>
                      </m:e>
                    </m:acc>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𝐸</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𝑥</m:t>
                            </m:r>
                          </m:sub>
                        </m:s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,0,0</m:t>
                        </m:r>
                      </m:e>
                    </m:d>
                  </m:oMath>
                </a14:m>
                <a:r>
                  <a:rPr lang="ka-GE" sz="20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(1.1)</a:t>
                </a:r>
                <a:endParaRPr lang="en-US" sz="20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7F8F5989-0FF7-9118-55A0-3838C46029A9}"/>
                  </a:ext>
                </a:extLst>
              </p:cNvPr>
              <p:cNvSpPr txBox="1">
                <a:spLocks noRot="1" noChangeAspect="1" noMove="1" noResize="1" noEditPoints="1" noAdjustHandles="1" noChangeArrowheads="1" noChangeShapeType="1" noTextEdit="1"/>
              </p:cNvSpPr>
              <p:nvPr/>
            </p:nvSpPr>
            <p:spPr>
              <a:xfrm>
                <a:off x="1523414" y="2361821"/>
                <a:ext cx="9145172" cy="438710"/>
              </a:xfrm>
              <a:prstGeom prst="rect">
                <a:avLst/>
              </a:prstGeom>
              <a:blipFill>
                <a:blip r:embed="rId3"/>
                <a:stretch>
                  <a:fillRect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7785542-E6BE-91FE-000A-CA3A5F764C6C}"/>
                  </a:ext>
                </a:extLst>
              </p:cNvPr>
              <p:cNvSpPr txBox="1"/>
              <p:nvPr/>
            </p:nvSpPr>
            <p:spPr>
              <a:xfrm>
                <a:off x="1135380" y="2982801"/>
                <a:ext cx="9678572" cy="642805"/>
              </a:xfrm>
              <a:prstGeom prst="rect">
                <a:avLst/>
              </a:prstGeom>
              <a:noFill/>
            </p:spPr>
            <p:txBody>
              <a:bodyPr wrap="square">
                <a:spAutoFit/>
              </a:bodyPr>
              <a:lstStyle/>
              <a:p>
                <a:pPr algn="ctr">
                  <a:lnSpc>
                    <a:spcPct val="107000"/>
                  </a:lnSpc>
                  <a:spcAft>
                    <a:spcPts val="800"/>
                  </a:spcAft>
                </a:pPr>
                <a14:m>
                  <m:oMath xmlns:m="http://schemas.openxmlformats.org/officeDocument/2006/math">
                    <m:r>
                      <a:rPr lang="ka-GE" sz="2000" i="1" kern="100" smtClean="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p>
                        </m:sSup>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𝐸</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𝑥</m:t>
                            </m:r>
                          </m:sub>
                        </m:sSub>
                      </m:num>
                      <m:den>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𝑦</m:t>
                            </m:r>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p>
                        </m:sSup>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𝐸</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𝑥</m:t>
                            </m:r>
                          </m:sub>
                        </m:sSub>
                      </m:num>
                      <m:den>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𝑧</m:t>
                            </m:r>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num>
                      <m:den>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𝑐</m:t>
                            </m:r>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p>
                        </m:sSup>
                      </m:den>
                    </m:f>
                    <m:f>
                      <m:f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p>
                        </m:sSup>
                      </m:num>
                      <m:den>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𝑡</m:t>
                            </m:r>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p>
                        </m:sSup>
                      </m:den>
                    </m:f>
                    <m:d>
                      <m:d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sSubSup>
                          <m:sSub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𝑛</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0</m:t>
                            </m:r>
                          </m:sub>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p>
                        </m:sSubSup>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𝐸</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𝑥</m:t>
                            </m:r>
                          </m:sub>
                        </m:s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𝜒</m:t>
                        </m:r>
                        <m:sSubSup>
                          <m:sSub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𝐸</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𝑥</m:t>
                            </m:r>
                          </m:sub>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3</m:t>
                            </m:r>
                          </m:sup>
                        </m:sSubSup>
                      </m:e>
                    </m:d>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=0</m:t>
                    </m:r>
                  </m:oMath>
                </a14:m>
                <a:r>
                  <a:rPr lang="ka-GE" sz="20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(1.2)</a:t>
                </a:r>
                <a:endParaRPr lang="en-US" sz="20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47785542-E6BE-91FE-000A-CA3A5F764C6C}"/>
                  </a:ext>
                </a:extLst>
              </p:cNvPr>
              <p:cNvSpPr txBox="1">
                <a:spLocks noRot="1" noChangeAspect="1" noMove="1" noResize="1" noEditPoints="1" noAdjustHandles="1" noChangeArrowheads="1" noChangeShapeType="1" noTextEdit="1"/>
              </p:cNvSpPr>
              <p:nvPr/>
            </p:nvSpPr>
            <p:spPr>
              <a:xfrm>
                <a:off x="1135380" y="2982801"/>
                <a:ext cx="9678572" cy="642805"/>
              </a:xfrm>
              <a:prstGeom prst="rect">
                <a:avLst/>
              </a:prstGeom>
              <a:blipFill>
                <a:blip r:embed="rId4"/>
                <a:stretch>
                  <a:fillRect b="-18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A6A20BF-7E97-29E3-149C-45A7CD10448A}"/>
                  </a:ext>
                </a:extLst>
              </p:cNvPr>
              <p:cNvSpPr txBox="1"/>
              <p:nvPr/>
            </p:nvSpPr>
            <p:spPr>
              <a:xfrm>
                <a:off x="3046828" y="3863743"/>
                <a:ext cx="6098344" cy="409856"/>
              </a:xfrm>
              <a:prstGeom prst="rect">
                <a:avLst/>
              </a:prstGeom>
              <a:noFill/>
            </p:spPr>
            <p:txBody>
              <a:bodyPr wrap="square">
                <a:spAutoFit/>
              </a:bodyPr>
              <a:lstStyle/>
              <a:p>
                <a:pPr algn="ctr">
                  <a:lnSpc>
                    <a:spcPct val="107000"/>
                  </a:lnSpc>
                  <a:spcAft>
                    <a:spcPts val="800"/>
                  </a:spcAft>
                </a:pPr>
                <a14:m>
                  <m:oMath xmlns:m="http://schemas.openxmlformats.org/officeDocument/2006/math">
                    <m:sSub>
                      <m:sSubPr>
                        <m:ctrlPr>
                          <a:rPr lang="en-US" sz="2000" i="1" kern="100" smtClean="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𝐸</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𝑥</m:t>
                        </m:r>
                      </m:sub>
                    </m:sSub>
                    <m:d>
                      <m:d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𝑥</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𝑦</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𝑧</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𝑡</m:t>
                        </m:r>
                      </m:e>
                    </m:d>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nary>
                      <m:naryPr>
                        <m:chr m:val="∑"/>
                        <m:limLoc m:val="undOvr"/>
                        <m:grow m:val="on"/>
                        <m:supHide m:val="on"/>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naryPr>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𝑚</m:t>
                        </m:r>
                      </m:sub>
                      <m:sup/>
                      <m:e>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𝐸</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𝑚</m:t>
                            </m:r>
                          </m:sub>
                        </m:sSub>
                        <m:d>
                          <m:d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𝑧</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𝑡</m:t>
                            </m:r>
                          </m:e>
                        </m:d>
                      </m:e>
                    </m:nary>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ka-GE" sz="2000"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Φ</m:t>
                        </m:r>
                      </m:e>
                      <m:sub>
                        <m:r>
                          <m:rPr>
                            <m:sty m:val="p"/>
                          </m:rPr>
                          <a:rPr lang="ka-GE" sz="2000"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m:t>
                        </m:r>
                      </m:sub>
                    </m:sSub>
                    <m:d>
                      <m:d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ka-GE" sz="2000"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x</m:t>
                        </m:r>
                        <m:r>
                          <a:rPr lang="ka-GE" sz="2000"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ka-GE" sz="2000"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y</m:t>
                        </m:r>
                      </m:e>
                    </m:d>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oMath>
                </a14:m>
                <a:r>
                  <a:rPr lang="ka-GE" sz="20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(1.3)</a:t>
                </a:r>
                <a:endParaRPr lang="en-US" sz="20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8A6A20BF-7E97-29E3-149C-45A7CD10448A}"/>
                  </a:ext>
                </a:extLst>
              </p:cNvPr>
              <p:cNvSpPr txBox="1">
                <a:spLocks noRot="1" noChangeAspect="1" noMove="1" noResize="1" noEditPoints="1" noAdjustHandles="1" noChangeArrowheads="1" noChangeShapeType="1" noTextEdit="1"/>
              </p:cNvSpPr>
              <p:nvPr/>
            </p:nvSpPr>
            <p:spPr>
              <a:xfrm>
                <a:off x="3046828" y="3863743"/>
                <a:ext cx="6098344" cy="409856"/>
              </a:xfrm>
              <a:prstGeom prst="rect">
                <a:avLst/>
              </a:prstGeom>
              <a:blipFill>
                <a:blip r:embed="rId5"/>
                <a:stretch>
                  <a:fillRect t="-119403" b="-1791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A72CC8D-AE97-A098-3C06-CAF844C5C8CF}"/>
                  </a:ext>
                </a:extLst>
              </p:cNvPr>
              <p:cNvSpPr txBox="1"/>
              <p:nvPr/>
            </p:nvSpPr>
            <p:spPr>
              <a:xfrm>
                <a:off x="1256714" y="4492265"/>
                <a:ext cx="9678571" cy="613438"/>
              </a:xfrm>
              <a:prstGeom prst="rect">
                <a:avLst/>
              </a:prstGeom>
              <a:noFill/>
            </p:spPr>
            <p:txBody>
              <a:bodyPr wrap="square">
                <a:spAutoFit/>
              </a:bodyPr>
              <a:lstStyle/>
              <a:p>
                <a:pPr algn="ctr">
                  <a:lnSpc>
                    <a:spcPct val="107000"/>
                  </a:lnSpc>
                  <a:spcAft>
                    <a:spcPts val="800"/>
                  </a:spcAft>
                </a:pPr>
                <a14:m>
                  <m:oMath xmlns:m="http://schemas.openxmlformats.org/officeDocument/2006/math">
                    <m:f>
                      <m:fPr>
                        <m:ctrlPr>
                          <a:rPr lang="en-US" sz="2000" i="1" kern="100" smtClean="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p>
                        </m:sSup>
                      </m:num>
                      <m:den>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𝑧</m:t>
                            </m:r>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p>
                        </m:sSup>
                      </m:den>
                    </m:f>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𝐸</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𝑛</m:t>
                        </m:r>
                      </m:sub>
                    </m:s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 </m:t>
                    </m:r>
                    <m:r>
                      <m:rPr>
                        <m:sty m:val="p"/>
                      </m:rPr>
                      <a:rPr lang="ka-GE" sz="2000"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β</m:t>
                    </m:r>
                    <m:sSup>
                      <m:sSupPr>
                        <m:ctrlPr>
                          <a:rPr lang="en-US"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𝜀</m:t>
                        </m:r>
                      </m:e>
                      <m:sup>
                        <m:r>
                          <a:rPr lang="ka-GE" sz="2000"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2</m:t>
                        </m:r>
                      </m:sup>
                    </m:sSup>
                    <m:r>
                      <a:rPr lang="ka-GE"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 ( </m:t>
                    </m:r>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𝐸</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𝑛</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ub>
                    </m:s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𝐸</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𝑛</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ub>
                    </m:s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r>
                      <a:rPr lang="ka-GE"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 +</m:t>
                    </m:r>
                    <m:sSup>
                      <m:sSupPr>
                        <m:ctrlPr>
                          <a:rPr lang="en-US"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ctrlPr>
                      </m:sSupPr>
                      <m:e>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𝛽</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𝑛</m:t>
                            </m:r>
                          </m:sub>
                        </m:sSub>
                        <m:r>
                          <a:rPr lang="ka-GE"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𝜀</m:t>
                        </m:r>
                      </m:e>
                      <m:sup>
                        <m:r>
                          <a:rPr lang="ka-GE" sz="2000"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2</m:t>
                        </m:r>
                      </m:sup>
                    </m:sSup>
                    <m:r>
                      <a:rPr lang="en-US"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 </m:t>
                    </m:r>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𝐸</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𝑛</m:t>
                        </m:r>
                      </m:sub>
                    </m:s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r>
                      <a:rPr lang="ka-GE"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 </m:t>
                    </m:r>
                    <m:f>
                      <m:f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sSubSup>
                          <m:sSub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𝑛</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0</m:t>
                            </m:r>
                          </m:sub>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p>
                        </m:sSubSup>
                      </m:num>
                      <m:den>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𝑐</m:t>
                            </m:r>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f>
                          <m:f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p>
                            </m:sSup>
                          </m:num>
                          <m:den>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𝑡</m:t>
                                </m:r>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𝐸</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𝑛</m:t>
                        </m:r>
                      </m:sub>
                    </m:s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 </m:t>
                    </m:r>
                    <m:f>
                      <m:f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en-US" sz="2000" kern="100">
                            <a:solidFill>
                              <a:srgbClr val="000000"/>
                            </a:solidFill>
                            <a:effectLst/>
                            <a:highlight>
                              <a:srgbClr val="EFEFEF"/>
                            </a:highlight>
                            <a:latin typeface="Cambria Math" panose="02040503050406030204" pitchFamily="18" charset="0"/>
                            <a:ea typeface="Calibri" panose="020F0502020204030204" pitchFamily="34" charset="0"/>
                            <a:cs typeface="Times New Roman" panose="02020603050405020304" pitchFamily="18" charset="0"/>
                          </a:rPr>
                          <m:t>χ</m:t>
                        </m:r>
                      </m:num>
                      <m:den>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𝑐</m:t>
                            </m:r>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p>
                        </m:sSup>
                      </m:num>
                      <m:den>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𝑡</m:t>
                            </m:r>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p>
                        </m:sSup>
                      </m:den>
                    </m:f>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𝐸</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𝑛</m:t>
                            </m:r>
                          </m:sub>
                        </m:sSub>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3</m:t>
                        </m:r>
                      </m:sup>
                    </m:s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 0</m:t>
                    </m:r>
                  </m:oMath>
                </a14:m>
                <a:r>
                  <a:rPr lang="ka-GE" sz="20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(1.4)</a:t>
                </a:r>
                <a:endParaRPr lang="en-US" sz="20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AA72CC8D-AE97-A098-3C06-CAF844C5C8CF}"/>
                  </a:ext>
                </a:extLst>
              </p:cNvPr>
              <p:cNvSpPr txBox="1">
                <a:spLocks noRot="1" noChangeAspect="1" noMove="1" noResize="1" noEditPoints="1" noAdjustHandles="1" noChangeArrowheads="1" noChangeShapeType="1" noTextEdit="1"/>
              </p:cNvSpPr>
              <p:nvPr/>
            </p:nvSpPr>
            <p:spPr>
              <a:xfrm>
                <a:off x="1256714" y="4492265"/>
                <a:ext cx="9678571" cy="613438"/>
              </a:xfrm>
              <a:prstGeom prst="rect">
                <a:avLst/>
              </a:prstGeom>
              <a:blipFill>
                <a:blip r:embed="rId6"/>
                <a:stretch>
                  <a:fillRect b="-6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83A7205-7D29-DCD8-727B-4B78A801F8DA}"/>
                  </a:ext>
                </a:extLst>
              </p:cNvPr>
              <p:cNvSpPr txBox="1"/>
              <p:nvPr/>
            </p:nvSpPr>
            <p:spPr>
              <a:xfrm>
                <a:off x="2925494" y="5324369"/>
                <a:ext cx="6098344" cy="481927"/>
              </a:xfrm>
              <a:prstGeom prst="rect">
                <a:avLst/>
              </a:prstGeom>
              <a:noFill/>
            </p:spPr>
            <p:txBody>
              <a:bodyPr wrap="square">
                <a:spAutoFit/>
              </a:bodyPr>
              <a:lstStyle/>
              <a:p>
                <a:pPr algn="ctr">
                  <a:lnSpc>
                    <a:spcPct val="107000"/>
                  </a:lnSpc>
                  <a:spcAft>
                    <a:spcPts val="800"/>
                  </a:spcAft>
                </a:pPr>
                <a14:m>
                  <m:oMath xmlns:m="http://schemas.openxmlformats.org/officeDocument/2006/math">
                    <m:sSub>
                      <m:sSubPr>
                        <m:ctrlPr>
                          <a:rPr lang="en-US" sz="2000" i="1" kern="100" smtClean="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𝐸</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𝑛</m:t>
                        </m:r>
                      </m:sub>
                    </m:s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𝜀</m:t>
                    </m:r>
                    <m:sSub>
                      <m:sSubPr>
                        <m:ctrlPr>
                          <a:rPr lang="en-US"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ka-GE" sz="2000"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Ψ</m:t>
                        </m:r>
                      </m:e>
                      <m:sub>
                        <m:r>
                          <m:rPr>
                            <m:sty m:val="p"/>
                          </m:rPr>
                          <a:rPr lang="ka-GE" sz="2000"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n</m:t>
                        </m:r>
                      </m:sub>
                    </m:sSub>
                    <m:d>
                      <m:dPr>
                        <m:ctrlPr>
                          <a:rPr lang="en-US"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𝜀</m:t>
                            </m:r>
                          </m:e>
                          <m:sup>
                            <m:r>
                              <a:rPr lang="ka-GE" sz="2000"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2</m:t>
                            </m:r>
                          </m:sup>
                        </m:sSup>
                        <m:r>
                          <a:rPr lang="ka-GE"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𝑧</m:t>
                        </m:r>
                      </m:e>
                    </m:d>
                    <m:sSup>
                      <m:sSupPr>
                        <m:ctrlPr>
                          <a:rPr lang="en-US"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𝑒</m:t>
                        </m:r>
                      </m:e>
                      <m:sup>
                        <m:r>
                          <a:rPr lang="ka-GE"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𝑖</m:t>
                        </m:r>
                        <m:d>
                          <m:dPr>
                            <m:ctrlPr>
                              <a:rPr lang="en-US"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ka-GE" sz="2000"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ω</m:t>
                            </m:r>
                            <m:r>
                              <a:rPr lang="ka-GE"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𝑡</m:t>
                            </m:r>
                            <m:r>
                              <a:rPr lang="ka-GE"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𝑘</m:t>
                                </m:r>
                              </m:e>
                              <m:sub>
                                <m:r>
                                  <a:rPr lang="ka-GE"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0</m:t>
                                </m:r>
                              </m:sub>
                            </m:sSub>
                            <m:r>
                              <a:rPr lang="ka-GE"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𝑧</m:t>
                            </m:r>
                          </m:e>
                        </m:d>
                      </m:sup>
                    </m:sSup>
                    <m:r>
                      <a:rPr lang="ka-GE"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lang="en-US"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ctrlPr>
                          </m:dPr>
                          <m:e>
                            <m:r>
                              <a:rPr lang="ka-GE"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𝜀</m:t>
                            </m:r>
                            <m:sSub>
                              <m:sSubPr>
                                <m:ctrlPr>
                                  <a:rPr lang="en-US"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ka-GE" sz="2000"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Ψ</m:t>
                                </m:r>
                              </m:e>
                              <m:sub>
                                <m:r>
                                  <a:rPr lang="ka-GE"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𝑛</m:t>
                                </m:r>
                              </m:sub>
                            </m:sSub>
                            <m:d>
                              <m:dPr>
                                <m:ctrlPr>
                                  <a:rPr lang="en-US"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𝜀</m:t>
                                    </m:r>
                                  </m:e>
                                  <m:sup>
                                    <m:r>
                                      <a:rPr lang="ka-GE" sz="2000"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2</m:t>
                                    </m:r>
                                  </m:sup>
                                </m:sSup>
                                <m:r>
                                  <a:rPr lang="ka-GE"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𝑧</m:t>
                                </m:r>
                              </m:e>
                            </m:d>
                            <m:sSup>
                              <m:sSupPr>
                                <m:ctrlPr>
                                  <a:rPr lang="en-US"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𝑒</m:t>
                                </m:r>
                              </m:e>
                              <m:sup>
                                <m:r>
                                  <a:rPr lang="ka-GE"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𝑖</m:t>
                                </m:r>
                                <m:d>
                                  <m:dPr>
                                    <m:ctrlPr>
                                      <a:rPr lang="en-US"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ctrlPr>
                                  </m:dPr>
                                  <m:e>
                                    <m:r>
                                      <a:rPr lang="ka-GE"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𝜔</m:t>
                                    </m:r>
                                    <m:r>
                                      <a:rPr lang="ka-GE"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𝑡</m:t>
                                    </m:r>
                                    <m:r>
                                      <a:rPr lang="ka-GE"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m:t>
                                    </m:r>
                                    <m:r>
                                      <a:rPr lang="ka-GE"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𝑘𝑧</m:t>
                                    </m:r>
                                  </m:e>
                                </m:d>
                              </m:sup>
                            </m:sSup>
                          </m:e>
                        </m:d>
                      </m:e>
                      <m:sup>
                        <m:r>
                          <a:rPr lang="ka-GE"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m:t>
                        </m:r>
                      </m:sup>
                    </m:sSup>
                  </m:oMath>
                </a14:m>
                <a:r>
                  <a:rPr lang="en-US" sz="20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a:t>
                </a:r>
                <a:r>
                  <a:rPr lang="ka-GE" sz="20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(1.5)</a:t>
                </a:r>
                <a:endParaRPr lang="en-US" sz="20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883A7205-7D29-DCD8-727B-4B78A801F8DA}"/>
                  </a:ext>
                </a:extLst>
              </p:cNvPr>
              <p:cNvSpPr txBox="1">
                <a:spLocks noRot="1" noChangeAspect="1" noMove="1" noResize="1" noEditPoints="1" noAdjustHandles="1" noChangeArrowheads="1" noChangeShapeType="1" noTextEdit="1"/>
              </p:cNvSpPr>
              <p:nvPr/>
            </p:nvSpPr>
            <p:spPr>
              <a:xfrm>
                <a:off x="2925494" y="5324369"/>
                <a:ext cx="6098344" cy="481927"/>
              </a:xfrm>
              <a:prstGeom prst="rect">
                <a:avLst/>
              </a:prstGeom>
              <a:blipFill>
                <a:blip r:embed="rId7"/>
                <a:stretch>
                  <a:fillRect r="-100" b="-20253"/>
                </a:stretch>
              </a:blipFill>
            </p:spPr>
            <p:txBody>
              <a:bodyPr/>
              <a:lstStyle/>
              <a:p>
                <a:r>
                  <a:rPr lang="en-US">
                    <a:noFill/>
                  </a:rPr>
                  <a:t> </a:t>
                </a:r>
              </a:p>
            </p:txBody>
          </p:sp>
        </mc:Fallback>
      </mc:AlternateContent>
    </p:spTree>
    <p:extLst>
      <p:ext uri="{BB962C8B-B14F-4D97-AF65-F5344CB8AC3E}">
        <p14:creationId xmlns:p14="http://schemas.microsoft.com/office/powerpoint/2010/main" val="2218679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DE557A-1ED1-B41B-2449-C4B78ED8E94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334" y="677629"/>
            <a:ext cx="4863003" cy="1501922"/>
          </a:xfrm>
          <a:prstGeom prst="rect">
            <a:avLst/>
          </a:prstGeom>
          <a:noFill/>
          <a:ln>
            <a:noFill/>
          </a:ln>
        </p:spPr>
      </p:pic>
      <p:sp>
        <p:nvSpPr>
          <p:cNvPr id="6" name="TextBox 5">
            <a:extLst>
              <a:ext uri="{FF2B5EF4-FFF2-40B4-BE49-F238E27FC236}">
                <a16:creationId xmlns:a16="http://schemas.microsoft.com/office/drawing/2014/main" id="{6044AA94-DB50-5A8B-90B5-FB7DECA534B5}"/>
              </a:ext>
            </a:extLst>
          </p:cNvPr>
          <p:cNvSpPr txBox="1"/>
          <p:nvPr/>
        </p:nvSpPr>
        <p:spPr>
          <a:xfrm>
            <a:off x="1026942" y="297781"/>
            <a:ext cx="9678572" cy="379848"/>
          </a:xfrm>
          <a:prstGeom prst="rect">
            <a:avLst/>
          </a:prstGeom>
          <a:noFill/>
        </p:spPr>
        <p:txBody>
          <a:bodyPr wrap="square">
            <a:spAutoFit/>
          </a:bodyPr>
          <a:lstStyle/>
          <a:p>
            <a:pPr lvl="0" algn="ctr">
              <a:lnSpc>
                <a:spcPct val="107000"/>
              </a:lnSpc>
              <a:spcAft>
                <a:spcPts val="800"/>
              </a:spcAft>
              <a:buSzPts val="1200"/>
            </a:pPr>
            <a:r>
              <a:rPr lang="ka-GE" sz="1800" b="1"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1. </a:t>
            </a:r>
            <a:r>
              <a:rPr lang="en-US" sz="1800" b="1"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The equation of state for a 1D system of waveguides</a:t>
            </a:r>
            <a:endParaRPr lang="en-US" sz="16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F8F5989-0FF7-9118-55A0-3838C46029A9}"/>
                  </a:ext>
                </a:extLst>
              </p:cNvPr>
              <p:cNvSpPr txBox="1"/>
              <p:nvPr/>
            </p:nvSpPr>
            <p:spPr>
              <a:xfrm>
                <a:off x="1523414" y="2361821"/>
                <a:ext cx="9145172" cy="438710"/>
              </a:xfrm>
              <a:prstGeom prst="rect">
                <a:avLst/>
              </a:prstGeom>
              <a:noFill/>
            </p:spPr>
            <p:txBody>
              <a:bodyPr wrap="square">
                <a:spAutoFit/>
              </a:bodyPr>
              <a:lstStyle/>
              <a:p>
                <a:pPr algn="ctr">
                  <a:lnSpc>
                    <a:spcPct val="107000"/>
                  </a:lnSpc>
                  <a:spcAft>
                    <a:spcPts val="800"/>
                  </a:spcAft>
                </a:pPr>
                <a14:m>
                  <m:oMath xmlns:m="http://schemas.openxmlformats.org/officeDocument/2006/math">
                    <m:acc>
                      <m:accPr>
                        <m:chr m:val="⃗"/>
                        <m:ctrlPr>
                          <a:rPr lang="en-US" sz="2000" i="1" kern="100" smtClean="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acc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𝐸</m:t>
                        </m:r>
                      </m:e>
                    </m:acc>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𝐸</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𝑥</m:t>
                            </m:r>
                          </m:sub>
                        </m:s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,0,0</m:t>
                        </m:r>
                      </m:e>
                    </m:d>
                  </m:oMath>
                </a14:m>
                <a:r>
                  <a:rPr lang="ka-GE" sz="20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(1.1)</a:t>
                </a:r>
                <a:endParaRPr lang="en-US" sz="20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7F8F5989-0FF7-9118-55A0-3838C46029A9}"/>
                  </a:ext>
                </a:extLst>
              </p:cNvPr>
              <p:cNvSpPr txBox="1">
                <a:spLocks noRot="1" noChangeAspect="1" noMove="1" noResize="1" noEditPoints="1" noAdjustHandles="1" noChangeArrowheads="1" noChangeShapeType="1" noTextEdit="1"/>
              </p:cNvSpPr>
              <p:nvPr/>
            </p:nvSpPr>
            <p:spPr>
              <a:xfrm>
                <a:off x="1523414" y="2361821"/>
                <a:ext cx="9145172" cy="438710"/>
              </a:xfrm>
              <a:prstGeom prst="rect">
                <a:avLst/>
              </a:prstGeom>
              <a:blipFill>
                <a:blip r:embed="rId3"/>
                <a:stretch>
                  <a:fillRect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7785542-E6BE-91FE-000A-CA3A5F764C6C}"/>
                  </a:ext>
                </a:extLst>
              </p:cNvPr>
              <p:cNvSpPr txBox="1"/>
              <p:nvPr/>
            </p:nvSpPr>
            <p:spPr>
              <a:xfrm>
                <a:off x="1135380" y="2982801"/>
                <a:ext cx="9678572" cy="642805"/>
              </a:xfrm>
              <a:prstGeom prst="rect">
                <a:avLst/>
              </a:prstGeom>
              <a:noFill/>
            </p:spPr>
            <p:txBody>
              <a:bodyPr wrap="square">
                <a:spAutoFit/>
              </a:bodyPr>
              <a:lstStyle/>
              <a:p>
                <a:pPr algn="ctr">
                  <a:lnSpc>
                    <a:spcPct val="107000"/>
                  </a:lnSpc>
                  <a:spcAft>
                    <a:spcPts val="800"/>
                  </a:spcAft>
                </a:pPr>
                <a14:m>
                  <m:oMath xmlns:m="http://schemas.openxmlformats.org/officeDocument/2006/math">
                    <m:r>
                      <a:rPr lang="ka-GE" sz="2000" i="1" kern="100" smtClean="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p>
                        </m:sSup>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𝐸</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𝑥</m:t>
                            </m:r>
                          </m:sub>
                        </m:sSub>
                      </m:num>
                      <m:den>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𝑦</m:t>
                            </m:r>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p>
                        </m:sSup>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𝐸</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𝑥</m:t>
                            </m:r>
                          </m:sub>
                        </m:sSub>
                      </m:num>
                      <m:den>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𝑧</m:t>
                            </m:r>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num>
                      <m:den>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𝑐</m:t>
                            </m:r>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p>
                        </m:sSup>
                      </m:den>
                    </m:f>
                    <m:f>
                      <m:f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p>
                        </m:sSup>
                      </m:num>
                      <m:den>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𝑡</m:t>
                            </m:r>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p>
                        </m:sSup>
                      </m:den>
                    </m:f>
                    <m:d>
                      <m:d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sSubSup>
                          <m:sSub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𝑛</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0</m:t>
                            </m:r>
                          </m:sub>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p>
                        </m:sSubSup>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𝐸</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𝑥</m:t>
                            </m:r>
                          </m:sub>
                        </m:s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𝜒</m:t>
                        </m:r>
                        <m:sSubSup>
                          <m:sSub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𝐸</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𝑥</m:t>
                            </m:r>
                          </m:sub>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3</m:t>
                            </m:r>
                          </m:sup>
                        </m:sSubSup>
                      </m:e>
                    </m:d>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=0</m:t>
                    </m:r>
                  </m:oMath>
                </a14:m>
                <a:r>
                  <a:rPr lang="ka-GE" sz="20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(1.2)</a:t>
                </a:r>
                <a:endParaRPr lang="en-US" sz="20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47785542-E6BE-91FE-000A-CA3A5F764C6C}"/>
                  </a:ext>
                </a:extLst>
              </p:cNvPr>
              <p:cNvSpPr txBox="1">
                <a:spLocks noRot="1" noChangeAspect="1" noMove="1" noResize="1" noEditPoints="1" noAdjustHandles="1" noChangeArrowheads="1" noChangeShapeType="1" noTextEdit="1"/>
              </p:cNvSpPr>
              <p:nvPr/>
            </p:nvSpPr>
            <p:spPr>
              <a:xfrm>
                <a:off x="1135380" y="2982801"/>
                <a:ext cx="9678572" cy="642805"/>
              </a:xfrm>
              <a:prstGeom prst="rect">
                <a:avLst/>
              </a:prstGeom>
              <a:blipFill>
                <a:blip r:embed="rId4"/>
                <a:stretch>
                  <a:fillRect b="-18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A6A20BF-7E97-29E3-149C-45A7CD10448A}"/>
                  </a:ext>
                </a:extLst>
              </p:cNvPr>
              <p:cNvSpPr txBox="1"/>
              <p:nvPr/>
            </p:nvSpPr>
            <p:spPr>
              <a:xfrm>
                <a:off x="3046828" y="3863743"/>
                <a:ext cx="6098344" cy="409856"/>
              </a:xfrm>
              <a:prstGeom prst="rect">
                <a:avLst/>
              </a:prstGeom>
              <a:noFill/>
            </p:spPr>
            <p:txBody>
              <a:bodyPr wrap="square">
                <a:spAutoFit/>
              </a:bodyPr>
              <a:lstStyle/>
              <a:p>
                <a:pPr algn="ctr">
                  <a:lnSpc>
                    <a:spcPct val="107000"/>
                  </a:lnSpc>
                  <a:spcAft>
                    <a:spcPts val="800"/>
                  </a:spcAft>
                </a:pPr>
                <a14:m>
                  <m:oMath xmlns:m="http://schemas.openxmlformats.org/officeDocument/2006/math">
                    <m:sSub>
                      <m:sSubPr>
                        <m:ctrlPr>
                          <a:rPr lang="en-US" sz="2000" i="1" kern="100" smtClean="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𝐸</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𝑥</m:t>
                        </m:r>
                      </m:sub>
                    </m:sSub>
                    <m:d>
                      <m:d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𝑥</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𝑦</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𝑧</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𝑡</m:t>
                        </m:r>
                      </m:e>
                    </m:d>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nary>
                      <m:naryPr>
                        <m:chr m:val="∑"/>
                        <m:limLoc m:val="undOvr"/>
                        <m:grow m:val="on"/>
                        <m:supHide m:val="on"/>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naryPr>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𝑚</m:t>
                        </m:r>
                      </m:sub>
                      <m:sup/>
                      <m:e>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𝐸</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𝑚</m:t>
                            </m:r>
                          </m:sub>
                        </m:sSub>
                        <m:d>
                          <m:d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𝑧</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𝑡</m:t>
                            </m:r>
                          </m:e>
                        </m:d>
                      </m:e>
                    </m:nary>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ka-GE" sz="2000"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Φ</m:t>
                        </m:r>
                      </m:e>
                      <m:sub>
                        <m:r>
                          <m:rPr>
                            <m:sty m:val="p"/>
                          </m:rPr>
                          <a:rPr lang="ka-GE" sz="2000"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m:t>
                        </m:r>
                      </m:sub>
                    </m:sSub>
                    <m:d>
                      <m:d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ka-GE" sz="2000"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x</m:t>
                        </m:r>
                        <m:r>
                          <a:rPr lang="ka-GE" sz="2000"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ka-GE" sz="2000"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y</m:t>
                        </m:r>
                      </m:e>
                    </m:d>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oMath>
                </a14:m>
                <a:r>
                  <a:rPr lang="ka-GE" sz="20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(1.3)</a:t>
                </a:r>
                <a:endParaRPr lang="en-US" sz="20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8A6A20BF-7E97-29E3-149C-45A7CD10448A}"/>
                  </a:ext>
                </a:extLst>
              </p:cNvPr>
              <p:cNvSpPr txBox="1">
                <a:spLocks noRot="1" noChangeAspect="1" noMove="1" noResize="1" noEditPoints="1" noAdjustHandles="1" noChangeArrowheads="1" noChangeShapeType="1" noTextEdit="1"/>
              </p:cNvSpPr>
              <p:nvPr/>
            </p:nvSpPr>
            <p:spPr>
              <a:xfrm>
                <a:off x="3046828" y="3863743"/>
                <a:ext cx="6098344" cy="409856"/>
              </a:xfrm>
              <a:prstGeom prst="rect">
                <a:avLst/>
              </a:prstGeom>
              <a:blipFill>
                <a:blip r:embed="rId5"/>
                <a:stretch>
                  <a:fillRect t="-119403" b="-1791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A72CC8D-AE97-A098-3C06-CAF844C5C8CF}"/>
                  </a:ext>
                </a:extLst>
              </p:cNvPr>
              <p:cNvSpPr txBox="1"/>
              <p:nvPr/>
            </p:nvSpPr>
            <p:spPr>
              <a:xfrm>
                <a:off x="1256714" y="4492265"/>
                <a:ext cx="9678571" cy="613438"/>
              </a:xfrm>
              <a:prstGeom prst="rect">
                <a:avLst/>
              </a:prstGeom>
              <a:noFill/>
            </p:spPr>
            <p:txBody>
              <a:bodyPr wrap="square">
                <a:spAutoFit/>
              </a:bodyPr>
              <a:lstStyle/>
              <a:p>
                <a:pPr algn="ctr">
                  <a:lnSpc>
                    <a:spcPct val="107000"/>
                  </a:lnSpc>
                  <a:spcAft>
                    <a:spcPts val="800"/>
                  </a:spcAft>
                </a:pPr>
                <a14:m>
                  <m:oMath xmlns:m="http://schemas.openxmlformats.org/officeDocument/2006/math">
                    <m:f>
                      <m:fPr>
                        <m:ctrlPr>
                          <a:rPr lang="en-US" sz="2000" i="1" kern="100" smtClean="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p>
                        </m:sSup>
                      </m:num>
                      <m:den>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𝑧</m:t>
                            </m:r>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p>
                        </m:sSup>
                      </m:den>
                    </m:f>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𝐸</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𝑛</m:t>
                        </m:r>
                      </m:sub>
                    </m:s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 </m:t>
                    </m:r>
                    <m:r>
                      <m:rPr>
                        <m:sty m:val="p"/>
                      </m:rPr>
                      <a:rPr lang="ka-GE" sz="2000"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β</m:t>
                    </m:r>
                    <m:sSup>
                      <m:sSupPr>
                        <m:ctrlPr>
                          <a:rPr lang="en-US"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𝜀</m:t>
                        </m:r>
                      </m:e>
                      <m:sup>
                        <m:r>
                          <a:rPr lang="ka-GE" sz="2000"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2</m:t>
                        </m:r>
                      </m:sup>
                    </m:sSup>
                    <m:r>
                      <a:rPr lang="ka-GE"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 ( </m:t>
                    </m:r>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𝐸</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𝑛</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ub>
                    </m:s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𝐸</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𝑛</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ub>
                    </m:s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r>
                      <a:rPr lang="ka-GE"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 +</m:t>
                    </m:r>
                    <m:sSup>
                      <m:sSupPr>
                        <m:ctrlPr>
                          <a:rPr lang="en-US"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ctrlPr>
                      </m:sSupPr>
                      <m:e>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𝛽</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𝑛</m:t>
                            </m:r>
                          </m:sub>
                        </m:sSub>
                        <m:r>
                          <a:rPr lang="ka-GE"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𝜀</m:t>
                        </m:r>
                      </m:e>
                      <m:sup>
                        <m:r>
                          <a:rPr lang="ka-GE" sz="2000"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2</m:t>
                        </m:r>
                      </m:sup>
                    </m:sSup>
                    <m:r>
                      <a:rPr lang="en-US"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 </m:t>
                    </m:r>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𝐸</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𝑛</m:t>
                        </m:r>
                      </m:sub>
                    </m:s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r>
                      <a:rPr lang="ka-GE"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 </m:t>
                    </m:r>
                    <m:f>
                      <m:f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sSubSup>
                          <m:sSub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𝑛</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0</m:t>
                            </m:r>
                          </m:sub>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p>
                        </m:sSubSup>
                      </m:num>
                      <m:den>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𝑐</m:t>
                            </m:r>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f>
                          <m:f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p>
                            </m:sSup>
                          </m:num>
                          <m:den>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𝑡</m:t>
                                </m:r>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𝐸</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𝑛</m:t>
                        </m:r>
                      </m:sub>
                    </m:s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 </m:t>
                    </m:r>
                    <m:f>
                      <m:f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en-US" sz="2000" kern="100">
                            <a:solidFill>
                              <a:srgbClr val="000000"/>
                            </a:solidFill>
                            <a:effectLst/>
                            <a:highlight>
                              <a:srgbClr val="EFEFEF"/>
                            </a:highlight>
                            <a:latin typeface="Cambria Math" panose="02040503050406030204" pitchFamily="18" charset="0"/>
                            <a:ea typeface="Calibri" panose="020F0502020204030204" pitchFamily="34" charset="0"/>
                            <a:cs typeface="Times New Roman" panose="02020603050405020304" pitchFamily="18" charset="0"/>
                          </a:rPr>
                          <m:t>χ</m:t>
                        </m:r>
                      </m:num>
                      <m:den>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𝑐</m:t>
                            </m:r>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p>
                        </m:sSup>
                      </m:num>
                      <m:den>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𝑡</m:t>
                            </m:r>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p>
                        </m:sSup>
                      </m:den>
                    </m:f>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𝐸</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𝑛</m:t>
                            </m:r>
                          </m:sub>
                        </m:sSub>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3</m:t>
                        </m:r>
                      </m:sup>
                    </m:s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 0</m:t>
                    </m:r>
                  </m:oMath>
                </a14:m>
                <a:r>
                  <a:rPr lang="ka-GE" sz="20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(1.4)</a:t>
                </a:r>
                <a:endParaRPr lang="en-US" sz="20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AA72CC8D-AE97-A098-3C06-CAF844C5C8CF}"/>
                  </a:ext>
                </a:extLst>
              </p:cNvPr>
              <p:cNvSpPr txBox="1">
                <a:spLocks noRot="1" noChangeAspect="1" noMove="1" noResize="1" noEditPoints="1" noAdjustHandles="1" noChangeArrowheads="1" noChangeShapeType="1" noTextEdit="1"/>
              </p:cNvSpPr>
              <p:nvPr/>
            </p:nvSpPr>
            <p:spPr>
              <a:xfrm>
                <a:off x="1256714" y="4492265"/>
                <a:ext cx="9678571" cy="613438"/>
              </a:xfrm>
              <a:prstGeom prst="rect">
                <a:avLst/>
              </a:prstGeom>
              <a:blipFill>
                <a:blip r:embed="rId6"/>
                <a:stretch>
                  <a:fillRect b="-6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83A7205-7D29-DCD8-727B-4B78A801F8DA}"/>
                  </a:ext>
                </a:extLst>
              </p:cNvPr>
              <p:cNvSpPr txBox="1"/>
              <p:nvPr/>
            </p:nvSpPr>
            <p:spPr>
              <a:xfrm>
                <a:off x="2925494" y="5324369"/>
                <a:ext cx="6098344" cy="481927"/>
              </a:xfrm>
              <a:prstGeom prst="rect">
                <a:avLst/>
              </a:prstGeom>
              <a:noFill/>
            </p:spPr>
            <p:txBody>
              <a:bodyPr wrap="square">
                <a:spAutoFit/>
              </a:bodyPr>
              <a:lstStyle/>
              <a:p>
                <a:pPr algn="ctr">
                  <a:lnSpc>
                    <a:spcPct val="107000"/>
                  </a:lnSpc>
                  <a:spcAft>
                    <a:spcPts val="800"/>
                  </a:spcAft>
                </a:pPr>
                <a14:m>
                  <m:oMath xmlns:m="http://schemas.openxmlformats.org/officeDocument/2006/math">
                    <m:sSub>
                      <m:sSubPr>
                        <m:ctrlPr>
                          <a:rPr lang="en-US" sz="2000" i="1" kern="100" smtClean="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𝐸</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𝑛</m:t>
                        </m:r>
                      </m:sub>
                    </m:s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𝜀</m:t>
                    </m:r>
                    <m:sSub>
                      <m:sSubPr>
                        <m:ctrlPr>
                          <a:rPr lang="en-US"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ka-GE" sz="2000"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Ψ</m:t>
                        </m:r>
                      </m:e>
                      <m:sub>
                        <m:r>
                          <m:rPr>
                            <m:sty m:val="p"/>
                          </m:rPr>
                          <a:rPr lang="ka-GE" sz="2000"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n</m:t>
                        </m:r>
                      </m:sub>
                    </m:sSub>
                    <m:d>
                      <m:dPr>
                        <m:ctrlPr>
                          <a:rPr lang="en-US"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𝜀</m:t>
                            </m:r>
                          </m:e>
                          <m:sup>
                            <m:r>
                              <a:rPr lang="ka-GE" sz="2000"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2</m:t>
                            </m:r>
                          </m:sup>
                        </m:sSup>
                        <m:r>
                          <a:rPr lang="ka-GE"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𝑧</m:t>
                        </m:r>
                      </m:e>
                    </m:d>
                    <m:sSup>
                      <m:sSupPr>
                        <m:ctrlPr>
                          <a:rPr lang="en-US"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𝑒</m:t>
                        </m:r>
                      </m:e>
                      <m:sup>
                        <m:r>
                          <a:rPr lang="ka-GE"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𝑖</m:t>
                        </m:r>
                        <m:d>
                          <m:dPr>
                            <m:ctrlPr>
                              <a:rPr lang="en-US"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ka-GE" sz="2000"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ω</m:t>
                            </m:r>
                            <m:r>
                              <a:rPr lang="ka-GE"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𝑡</m:t>
                            </m:r>
                            <m:r>
                              <a:rPr lang="ka-GE"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𝑘</m:t>
                                </m:r>
                              </m:e>
                              <m:sub>
                                <m:r>
                                  <a:rPr lang="ka-GE"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0</m:t>
                                </m:r>
                              </m:sub>
                            </m:sSub>
                            <m:r>
                              <a:rPr lang="ka-GE"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𝑧</m:t>
                            </m:r>
                          </m:e>
                        </m:d>
                      </m:sup>
                    </m:sSup>
                    <m:r>
                      <a:rPr lang="ka-GE"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lang="en-US"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ctrlPr>
                          </m:dPr>
                          <m:e>
                            <m:r>
                              <a:rPr lang="ka-GE"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𝜀</m:t>
                            </m:r>
                            <m:sSub>
                              <m:sSubPr>
                                <m:ctrlPr>
                                  <a:rPr lang="en-US"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ka-GE" sz="2000"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Ψ</m:t>
                                </m:r>
                              </m:e>
                              <m:sub>
                                <m:r>
                                  <a:rPr lang="ka-GE"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𝑛</m:t>
                                </m:r>
                              </m:sub>
                            </m:sSub>
                            <m:d>
                              <m:dPr>
                                <m:ctrlPr>
                                  <a:rPr lang="en-US"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𝜀</m:t>
                                    </m:r>
                                  </m:e>
                                  <m:sup>
                                    <m:r>
                                      <a:rPr lang="ka-GE" sz="2000"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2</m:t>
                                    </m:r>
                                  </m:sup>
                                </m:sSup>
                                <m:r>
                                  <a:rPr lang="ka-GE"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𝑧</m:t>
                                </m:r>
                              </m:e>
                            </m:d>
                            <m:sSup>
                              <m:sSupPr>
                                <m:ctrlPr>
                                  <a:rPr lang="en-US"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𝑒</m:t>
                                </m:r>
                              </m:e>
                              <m:sup>
                                <m:r>
                                  <a:rPr lang="ka-GE"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𝑖</m:t>
                                </m:r>
                                <m:d>
                                  <m:dPr>
                                    <m:ctrlPr>
                                      <a:rPr lang="en-US"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ctrlPr>
                                  </m:dPr>
                                  <m:e>
                                    <m:r>
                                      <a:rPr lang="ka-GE"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𝜔</m:t>
                                    </m:r>
                                    <m:r>
                                      <a:rPr lang="ka-GE"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𝑡</m:t>
                                    </m:r>
                                    <m:r>
                                      <a:rPr lang="ka-GE"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m:t>
                                    </m:r>
                                    <m:r>
                                      <a:rPr lang="ka-GE"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𝑘𝑧</m:t>
                                    </m:r>
                                  </m:e>
                                </m:d>
                              </m:sup>
                            </m:sSup>
                          </m:e>
                        </m:d>
                      </m:e>
                      <m:sup>
                        <m:r>
                          <a:rPr lang="ka-GE"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m:t>
                        </m:r>
                      </m:sup>
                    </m:sSup>
                  </m:oMath>
                </a14:m>
                <a:r>
                  <a:rPr lang="en-US" sz="20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a:t>
                </a:r>
                <a:r>
                  <a:rPr lang="ka-GE" sz="20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(1.5)</a:t>
                </a:r>
                <a:endParaRPr lang="en-US" sz="20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883A7205-7D29-DCD8-727B-4B78A801F8DA}"/>
                  </a:ext>
                </a:extLst>
              </p:cNvPr>
              <p:cNvSpPr txBox="1">
                <a:spLocks noRot="1" noChangeAspect="1" noMove="1" noResize="1" noEditPoints="1" noAdjustHandles="1" noChangeArrowheads="1" noChangeShapeType="1" noTextEdit="1"/>
              </p:cNvSpPr>
              <p:nvPr/>
            </p:nvSpPr>
            <p:spPr>
              <a:xfrm>
                <a:off x="2925494" y="5324369"/>
                <a:ext cx="6098344" cy="481927"/>
              </a:xfrm>
              <a:prstGeom prst="rect">
                <a:avLst/>
              </a:prstGeom>
              <a:blipFill>
                <a:blip r:embed="rId7"/>
                <a:stretch>
                  <a:fillRect r="-100" b="-202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691C21D-CABD-06AC-F94B-52376D969EF9}"/>
                  </a:ext>
                </a:extLst>
              </p:cNvPr>
              <p:cNvSpPr txBox="1"/>
              <p:nvPr/>
            </p:nvSpPr>
            <p:spPr>
              <a:xfrm>
                <a:off x="2608238" y="6024962"/>
                <a:ext cx="6732855" cy="605807"/>
              </a:xfrm>
              <a:prstGeom prst="rect">
                <a:avLst/>
              </a:prstGeom>
              <a:noFill/>
            </p:spPr>
            <p:txBody>
              <a:bodyPr wrap="square">
                <a:spAutoFit/>
              </a:bodyPr>
              <a:lstStyle/>
              <a:p>
                <a:pPr algn="ctr">
                  <a:lnSpc>
                    <a:spcPct val="107000"/>
                  </a:lnSpc>
                  <a:spcAft>
                    <a:spcPts val="800"/>
                  </a:spcAft>
                </a:pPr>
                <a14:m>
                  <m:oMath xmlns:m="http://schemas.openxmlformats.org/officeDocument/2006/math">
                    <m:r>
                      <a:rPr lang="ka-GE" sz="2000" i="1" kern="100" smtClean="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f>
                      <m:f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ctrlPr>
                          </m:sSubPr>
                          <m:e>
                            <m:r>
                              <a:rPr lang="ka-GE" sz="2000"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 </m:t>
                            </m:r>
                            <m:r>
                              <m:rPr>
                                <m:sty m:val="p"/>
                              </m:rPr>
                              <a:rPr lang="ka-GE" sz="2000"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Ψ</m:t>
                            </m:r>
                          </m:e>
                          <m:sub>
                            <m:r>
                              <a:rPr lang="ka-GE"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𝑛</m:t>
                            </m:r>
                          </m:sub>
                        </m:s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num>
                      <m:den>
                        <m:r>
                          <a:rPr lang="ka-GE" sz="2000"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𝑧</m:t>
                        </m:r>
                      </m:den>
                    </m:f>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𝛽</m:t>
                            </m:r>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up>
                        </m:sSup>
                      </m:num>
                      <m:den>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𝑘</m:t>
                        </m:r>
                      </m:den>
                    </m:f>
                    <m:sSub>
                      <m:sSubPr>
                        <m:ctrlPr>
                          <a:rPr lang="en-US"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ctrlPr>
                      </m:sSubPr>
                      <m:e>
                        <m:r>
                          <a:rPr lang="ka-GE" sz="2000"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 </m:t>
                        </m:r>
                        <m:r>
                          <m:rPr>
                            <m:sty m:val="p"/>
                          </m:rPr>
                          <a:rPr lang="ka-GE" sz="2000"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Ψ</m:t>
                        </m:r>
                      </m:e>
                      <m:sub>
                        <m:r>
                          <a:rPr lang="ka-GE"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𝑛</m:t>
                        </m:r>
                      </m:sub>
                    </m:s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𝛽</m:t>
                        </m:r>
                      </m:num>
                      <m:den>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𝑘</m:t>
                        </m:r>
                      </m:den>
                    </m:f>
                    <m:d>
                      <m:d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ctrlPr>
                          </m:sSubPr>
                          <m:e>
                            <m:r>
                              <a:rPr lang="ka-GE" sz="2000"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 </m:t>
                            </m:r>
                            <m:r>
                              <m:rPr>
                                <m:sty m:val="p"/>
                              </m:rPr>
                              <a:rPr lang="ka-GE" sz="2000"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Ψ</m:t>
                            </m:r>
                          </m:e>
                          <m:sub>
                            <m:r>
                              <a:rPr lang="ka-GE"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𝑛</m:t>
                            </m:r>
                            <m:r>
                              <a:rPr lang="ka-GE"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−1</m:t>
                            </m:r>
                          </m:sub>
                        </m:s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ctrlPr>
                          </m:sSubPr>
                          <m:e>
                            <m:r>
                              <a:rPr lang="ka-GE" sz="2000"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 </m:t>
                            </m:r>
                            <m:r>
                              <m:rPr>
                                <m:sty m:val="p"/>
                              </m:rPr>
                              <a:rPr lang="ka-GE" sz="2000"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Ψ</m:t>
                            </m:r>
                          </m:e>
                          <m:sub>
                            <m:r>
                              <a:rPr lang="ka-GE"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𝑛</m:t>
                            </m:r>
                            <m:r>
                              <a:rPr lang="ka-GE"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+1</m:t>
                            </m:r>
                          </m:sub>
                        </m:sSub>
                      </m:e>
                    </m:d>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𝑛</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b>
                    </m:sSub>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d>
                          <m:dPr>
                            <m:begChr m:val="|"/>
                            <m:endChr m:val="|"/>
                            <m:ctrlPr>
                              <a:rPr lang="en-US"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ka-GE" sz="2000"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Ψ</m:t>
                                </m:r>
                              </m:e>
                              <m:sub>
                                <m:r>
                                  <a:rPr lang="ka-GE"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𝑛</m:t>
                                </m:r>
                              </m:sub>
                            </m:sSub>
                          </m:e>
                        </m:d>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p>
                    </m:sSup>
                    <m:sSub>
                      <m:sSubPr>
                        <m:ctrlPr>
                          <a:rPr lang="en-US"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ka-GE" sz="2000"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Ψ</m:t>
                        </m:r>
                      </m:e>
                      <m:sub>
                        <m:r>
                          <a:rPr lang="ka-GE"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𝑛</m:t>
                        </m:r>
                      </m:sub>
                    </m:sSub>
                    <m:r>
                      <a:rPr lang="ka-GE"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=0</m:t>
                    </m:r>
                  </m:oMath>
                </a14:m>
                <a:r>
                  <a:rPr lang="ka-GE" sz="20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(1.6)</a:t>
                </a:r>
                <a:endParaRPr lang="en-US" sz="20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3691C21D-CABD-06AC-F94B-52376D969EF9}"/>
                  </a:ext>
                </a:extLst>
              </p:cNvPr>
              <p:cNvSpPr txBox="1">
                <a:spLocks noRot="1" noChangeAspect="1" noMove="1" noResize="1" noEditPoints="1" noAdjustHandles="1" noChangeArrowheads="1" noChangeShapeType="1" noTextEdit="1"/>
              </p:cNvSpPr>
              <p:nvPr/>
            </p:nvSpPr>
            <p:spPr>
              <a:xfrm>
                <a:off x="2608238" y="6024962"/>
                <a:ext cx="6732855" cy="605807"/>
              </a:xfrm>
              <a:prstGeom prst="rect">
                <a:avLst/>
              </a:prstGeom>
              <a:blipFill>
                <a:blip r:embed="rId8"/>
                <a:stretch>
                  <a:fillRect b="-7000"/>
                </a:stretch>
              </a:blipFill>
            </p:spPr>
            <p:txBody>
              <a:bodyPr/>
              <a:lstStyle/>
              <a:p>
                <a:r>
                  <a:rPr lang="en-US">
                    <a:noFill/>
                  </a:rPr>
                  <a:t> </a:t>
                </a:r>
              </a:p>
            </p:txBody>
          </p:sp>
        </mc:Fallback>
      </mc:AlternateContent>
    </p:spTree>
    <p:extLst>
      <p:ext uri="{BB962C8B-B14F-4D97-AF65-F5344CB8AC3E}">
        <p14:creationId xmlns:p14="http://schemas.microsoft.com/office/powerpoint/2010/main" val="38980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37DBDD-91BC-8CE2-4771-9CED9F09E9E6}"/>
              </a:ext>
            </a:extLst>
          </p:cNvPr>
          <p:cNvSpPr txBox="1"/>
          <p:nvPr/>
        </p:nvSpPr>
        <p:spPr>
          <a:xfrm>
            <a:off x="3046828" y="267276"/>
            <a:ext cx="6098344" cy="379848"/>
          </a:xfrm>
          <a:prstGeom prst="rect">
            <a:avLst/>
          </a:prstGeom>
          <a:noFill/>
        </p:spPr>
        <p:txBody>
          <a:bodyPr wrap="square">
            <a:spAutoFit/>
          </a:bodyPr>
          <a:lstStyle/>
          <a:p>
            <a:pPr algn="ctr">
              <a:lnSpc>
                <a:spcPct val="107000"/>
              </a:lnSpc>
              <a:spcAft>
                <a:spcPts val="800"/>
              </a:spcAft>
            </a:pPr>
            <a:r>
              <a:rPr lang="ka-GE" sz="1800" b="1"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2. </a:t>
            </a:r>
            <a:r>
              <a:rPr lang="en-US" b="1" kern="100" dirty="0">
                <a:solidFill>
                  <a:srgbClr val="000000"/>
                </a:solidFill>
                <a:latin typeface="Sylfaen" panose="010A0502050306030303" pitchFamily="18" charset="0"/>
                <a:ea typeface="Calibri" panose="020F0502020204030204" pitchFamily="34" charset="0"/>
                <a:cs typeface="Times New Roman" panose="02020603050405020304" pitchFamily="18" charset="0"/>
              </a:rPr>
              <a:t>Solving the equation </a:t>
            </a:r>
            <a:endParaRPr lang="en-US" sz="16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57D9618-83A3-07DA-9B19-A4BC1C6EE56A}"/>
                  </a:ext>
                </a:extLst>
              </p:cNvPr>
              <p:cNvSpPr txBox="1"/>
              <p:nvPr/>
            </p:nvSpPr>
            <p:spPr>
              <a:xfrm>
                <a:off x="3046828" y="944000"/>
                <a:ext cx="6098344" cy="408445"/>
              </a:xfrm>
              <a:prstGeom prst="rect">
                <a:avLst/>
              </a:prstGeom>
              <a:noFill/>
            </p:spPr>
            <p:txBody>
              <a:bodyPr wrap="square">
                <a:spAutoFit/>
              </a:bodyPr>
              <a:lstStyle/>
              <a:p>
                <a:pPr algn="ctr">
                  <a:lnSpc>
                    <a:spcPct val="107000"/>
                  </a:lnSpc>
                  <a:spcAft>
                    <a:spcPts val="800"/>
                  </a:spcAft>
                </a:pPr>
                <a14:m>
                  <m:oMath xmlns:m="http://schemas.openxmlformats.org/officeDocument/2006/math">
                    <m:d>
                      <m:dPr>
                        <m:begChr m:val="|"/>
                        <m:endChr m:val="⟩"/>
                        <m:ctrlPr>
                          <a:rPr lang="en-US" sz="2000" i="1" kern="100" smtClean="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ka-GE" sz="2000"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Ψ</m:t>
                        </m:r>
                      </m:e>
                    </m:d>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𝑎</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ub>
                            </m:s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𝑎</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b>
                            </m:s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𝑎</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m:t>
                                </m:r>
                              </m:sub>
                            </m:sSub>
                          </m:e>
                        </m:d>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𝑇</m:t>
                        </m:r>
                      </m:sup>
                    </m:sSup>
                  </m:oMath>
                </a14:m>
                <a:r>
                  <a:rPr lang="ka-GE" sz="20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a:t>
                </a:r>
                <a:endParaRPr lang="en-US" sz="20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457D9618-83A3-07DA-9B19-A4BC1C6EE56A}"/>
                  </a:ext>
                </a:extLst>
              </p:cNvPr>
              <p:cNvSpPr txBox="1">
                <a:spLocks noRot="1" noChangeAspect="1" noMove="1" noResize="1" noEditPoints="1" noAdjustHandles="1" noChangeArrowheads="1" noChangeShapeType="1" noTextEdit="1"/>
              </p:cNvSpPr>
              <p:nvPr/>
            </p:nvSpPr>
            <p:spPr>
              <a:xfrm>
                <a:off x="3046828" y="944000"/>
                <a:ext cx="6098344" cy="408445"/>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29041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37DBDD-91BC-8CE2-4771-9CED9F09E9E6}"/>
              </a:ext>
            </a:extLst>
          </p:cNvPr>
          <p:cNvSpPr txBox="1"/>
          <p:nvPr/>
        </p:nvSpPr>
        <p:spPr>
          <a:xfrm>
            <a:off x="3046828" y="267276"/>
            <a:ext cx="6098344" cy="379848"/>
          </a:xfrm>
          <a:prstGeom prst="rect">
            <a:avLst/>
          </a:prstGeom>
          <a:noFill/>
        </p:spPr>
        <p:txBody>
          <a:bodyPr wrap="square">
            <a:spAutoFit/>
          </a:bodyPr>
          <a:lstStyle/>
          <a:p>
            <a:pPr algn="ctr">
              <a:lnSpc>
                <a:spcPct val="107000"/>
              </a:lnSpc>
              <a:spcAft>
                <a:spcPts val="800"/>
              </a:spcAft>
            </a:pPr>
            <a:r>
              <a:rPr lang="ka-GE" sz="1800" b="1"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2. </a:t>
            </a:r>
            <a:r>
              <a:rPr lang="en-US" b="1" kern="100" dirty="0">
                <a:solidFill>
                  <a:srgbClr val="000000"/>
                </a:solidFill>
                <a:latin typeface="Sylfaen" panose="010A0502050306030303" pitchFamily="18" charset="0"/>
                <a:ea typeface="Calibri" panose="020F0502020204030204" pitchFamily="34" charset="0"/>
                <a:cs typeface="Times New Roman" panose="02020603050405020304" pitchFamily="18" charset="0"/>
              </a:rPr>
              <a:t>Solving the equation </a:t>
            </a:r>
            <a:endParaRPr lang="en-US" sz="16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57D9618-83A3-07DA-9B19-A4BC1C6EE56A}"/>
                  </a:ext>
                </a:extLst>
              </p:cNvPr>
              <p:cNvSpPr txBox="1"/>
              <p:nvPr/>
            </p:nvSpPr>
            <p:spPr>
              <a:xfrm>
                <a:off x="3046828" y="944000"/>
                <a:ext cx="6098344" cy="408445"/>
              </a:xfrm>
              <a:prstGeom prst="rect">
                <a:avLst/>
              </a:prstGeom>
              <a:noFill/>
            </p:spPr>
            <p:txBody>
              <a:bodyPr wrap="square">
                <a:spAutoFit/>
              </a:bodyPr>
              <a:lstStyle/>
              <a:p>
                <a:pPr algn="ctr">
                  <a:lnSpc>
                    <a:spcPct val="107000"/>
                  </a:lnSpc>
                  <a:spcAft>
                    <a:spcPts val="800"/>
                  </a:spcAft>
                </a:pPr>
                <a14:m>
                  <m:oMath xmlns:m="http://schemas.openxmlformats.org/officeDocument/2006/math">
                    <m:d>
                      <m:dPr>
                        <m:begChr m:val="|"/>
                        <m:endChr m:val="⟩"/>
                        <m:ctrlPr>
                          <a:rPr lang="en-US" sz="2000" i="1" kern="100" smtClean="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ka-GE" sz="2000"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Ψ</m:t>
                        </m:r>
                      </m:e>
                    </m:d>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𝑎</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ub>
                            </m:s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𝑎</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b>
                            </m:s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𝑎</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m:t>
                                </m:r>
                              </m:sub>
                            </m:sSub>
                          </m:e>
                        </m:d>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𝑇</m:t>
                        </m:r>
                      </m:sup>
                    </m:sSup>
                  </m:oMath>
                </a14:m>
                <a:r>
                  <a:rPr lang="ka-GE" sz="20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a:t>
                </a:r>
                <a:endParaRPr lang="en-US" sz="20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457D9618-83A3-07DA-9B19-A4BC1C6EE56A}"/>
                  </a:ext>
                </a:extLst>
              </p:cNvPr>
              <p:cNvSpPr txBox="1">
                <a:spLocks noRot="1" noChangeAspect="1" noMove="1" noResize="1" noEditPoints="1" noAdjustHandles="1" noChangeArrowheads="1" noChangeShapeType="1" noTextEdit="1"/>
              </p:cNvSpPr>
              <p:nvPr/>
            </p:nvSpPr>
            <p:spPr>
              <a:xfrm>
                <a:off x="3046828" y="944000"/>
                <a:ext cx="6098344" cy="40844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7C80699-283E-32C6-4090-D526F1C02803}"/>
                  </a:ext>
                </a:extLst>
              </p:cNvPr>
              <p:cNvSpPr txBox="1"/>
              <p:nvPr/>
            </p:nvSpPr>
            <p:spPr>
              <a:xfrm>
                <a:off x="3046828" y="1649321"/>
                <a:ext cx="6098344" cy="1013867"/>
              </a:xfrm>
              <a:prstGeom prst="rect">
                <a:avLst/>
              </a:prstGeom>
              <a:noFill/>
            </p:spPr>
            <p:txBody>
              <a:bodyPr wrap="square">
                <a:spAutoFit/>
              </a:bodyPr>
              <a:lstStyle/>
              <a:p>
                <a:pPr algn="ctr">
                  <a:lnSpc>
                    <a:spcPct val="107000"/>
                  </a:lnSpc>
                  <a:spcAft>
                    <a:spcPts val="800"/>
                  </a:spcAft>
                </a:pPr>
                <a:r>
                  <a:rPr lang="en-US" sz="2000" kern="100" dirty="0">
                    <a:solidFill>
                      <a:srgbClr val="000000"/>
                    </a:solidFill>
                    <a:highlight>
                      <a:srgbClr val="FFFFFF"/>
                    </a:highlight>
                    <a:latin typeface="Sylfaen" panose="010A0502050306030303" pitchFamily="18" charset="0"/>
                    <a:ea typeface="Times New Roman" panose="02020603050405020304" pitchFamily="18" charset="0"/>
                    <a:cs typeface="Times New Roman" panose="02020603050405020304" pitchFamily="18" charset="0"/>
                  </a:rPr>
                  <a:t>If we ignore the nonlinear part -</a:t>
                </a:r>
              </a:p>
              <a:p>
                <a:pPr algn="ctr">
                  <a:lnSpc>
                    <a:spcPct val="107000"/>
                  </a:lnSpc>
                  <a:spcAft>
                    <a:spcPts val="800"/>
                  </a:spcAft>
                </a:pPr>
                <a:r>
                  <a:rPr lang="ka-GE" sz="20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(1.6) </a:t>
                </a:r>
                <a14:m>
                  <m:oMath xmlns:m="http://schemas.openxmlformats.org/officeDocument/2006/math">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oMath>
                </a14:m>
                <a:r>
                  <a:rPr lang="ka-GE" sz="20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a:t>
                </a:r>
                <a14:m>
                  <m:oMath xmlns:m="http://schemas.openxmlformats.org/officeDocument/2006/math">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f>
                      <m:f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r>
                          <a:rPr lang="ka-GE" sz="2000"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ka-GE" sz="2000"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Ψ</m:t>
                            </m:r>
                          </m:e>
                        </m:d>
                      </m:num>
                      <m:den>
                        <m:r>
                          <a:rPr lang="ka-GE" sz="2000"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𝑧</m:t>
                        </m:r>
                      </m:den>
                    </m:f>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acc>
                      <m:accPr>
                        <m:chr m:val="̂"/>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acc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𝐻</m:t>
                        </m:r>
                      </m:e>
                    </m:acc>
                    <m:d>
                      <m:dPr>
                        <m:begChr m:val="|"/>
                        <m:endChr m:val="⟩"/>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ka-GE" sz="2000"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Ψ</m:t>
                        </m:r>
                      </m:e>
                    </m:d>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=0   </m:t>
                    </m:r>
                  </m:oMath>
                </a14:m>
                <a:r>
                  <a:rPr lang="ka-GE" sz="20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(2.1)</a:t>
                </a:r>
                <a:endParaRPr lang="en-US" sz="20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87C80699-283E-32C6-4090-D526F1C02803}"/>
                  </a:ext>
                </a:extLst>
              </p:cNvPr>
              <p:cNvSpPr txBox="1">
                <a:spLocks noRot="1" noChangeAspect="1" noMove="1" noResize="1" noEditPoints="1" noAdjustHandles="1" noChangeArrowheads="1" noChangeShapeType="1" noTextEdit="1"/>
              </p:cNvSpPr>
              <p:nvPr/>
            </p:nvSpPr>
            <p:spPr>
              <a:xfrm>
                <a:off x="3046828" y="1649321"/>
                <a:ext cx="6098344" cy="1013867"/>
              </a:xfrm>
              <a:prstGeom prst="rect">
                <a:avLst/>
              </a:prstGeom>
              <a:blipFill>
                <a:blip r:embed="rId3"/>
                <a:stretch>
                  <a:fillRect t="-2410" b="-4217"/>
                </a:stretch>
              </a:blipFill>
            </p:spPr>
            <p:txBody>
              <a:bodyPr/>
              <a:lstStyle/>
              <a:p>
                <a:r>
                  <a:rPr lang="en-US">
                    <a:noFill/>
                  </a:rPr>
                  <a:t> </a:t>
                </a:r>
              </a:p>
            </p:txBody>
          </p:sp>
        </mc:Fallback>
      </mc:AlternateContent>
    </p:spTree>
    <p:extLst>
      <p:ext uri="{BB962C8B-B14F-4D97-AF65-F5344CB8AC3E}">
        <p14:creationId xmlns:p14="http://schemas.microsoft.com/office/powerpoint/2010/main" val="2631232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37DBDD-91BC-8CE2-4771-9CED9F09E9E6}"/>
              </a:ext>
            </a:extLst>
          </p:cNvPr>
          <p:cNvSpPr txBox="1"/>
          <p:nvPr/>
        </p:nvSpPr>
        <p:spPr>
          <a:xfrm>
            <a:off x="3046828" y="267276"/>
            <a:ext cx="6098344" cy="379848"/>
          </a:xfrm>
          <a:prstGeom prst="rect">
            <a:avLst/>
          </a:prstGeom>
          <a:noFill/>
        </p:spPr>
        <p:txBody>
          <a:bodyPr wrap="square">
            <a:spAutoFit/>
          </a:bodyPr>
          <a:lstStyle/>
          <a:p>
            <a:pPr algn="ctr">
              <a:lnSpc>
                <a:spcPct val="107000"/>
              </a:lnSpc>
              <a:spcAft>
                <a:spcPts val="800"/>
              </a:spcAft>
            </a:pPr>
            <a:r>
              <a:rPr lang="ka-GE" sz="1800" b="1"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2. </a:t>
            </a:r>
            <a:r>
              <a:rPr lang="en-US" b="1" kern="100" dirty="0">
                <a:solidFill>
                  <a:srgbClr val="000000"/>
                </a:solidFill>
                <a:latin typeface="Sylfaen" panose="010A0502050306030303" pitchFamily="18" charset="0"/>
                <a:ea typeface="Calibri" panose="020F0502020204030204" pitchFamily="34" charset="0"/>
                <a:cs typeface="Times New Roman" panose="02020603050405020304" pitchFamily="18" charset="0"/>
              </a:rPr>
              <a:t>Solving the equation </a:t>
            </a:r>
            <a:endParaRPr lang="en-US" sz="16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57D9618-83A3-07DA-9B19-A4BC1C6EE56A}"/>
                  </a:ext>
                </a:extLst>
              </p:cNvPr>
              <p:cNvSpPr txBox="1"/>
              <p:nvPr/>
            </p:nvSpPr>
            <p:spPr>
              <a:xfrm>
                <a:off x="3046828" y="944000"/>
                <a:ext cx="6098344" cy="408445"/>
              </a:xfrm>
              <a:prstGeom prst="rect">
                <a:avLst/>
              </a:prstGeom>
              <a:noFill/>
            </p:spPr>
            <p:txBody>
              <a:bodyPr wrap="square">
                <a:spAutoFit/>
              </a:bodyPr>
              <a:lstStyle/>
              <a:p>
                <a:pPr algn="ctr">
                  <a:lnSpc>
                    <a:spcPct val="107000"/>
                  </a:lnSpc>
                  <a:spcAft>
                    <a:spcPts val="800"/>
                  </a:spcAft>
                </a:pPr>
                <a14:m>
                  <m:oMath xmlns:m="http://schemas.openxmlformats.org/officeDocument/2006/math">
                    <m:d>
                      <m:dPr>
                        <m:begChr m:val="|"/>
                        <m:endChr m:val="⟩"/>
                        <m:ctrlPr>
                          <a:rPr lang="en-US" sz="2000" i="1" kern="100" smtClean="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ka-GE" sz="2000"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Ψ</m:t>
                        </m:r>
                      </m:e>
                    </m:d>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𝑎</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ub>
                            </m:s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𝑎</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b>
                            </m:s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𝑎</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m:t>
                                </m:r>
                              </m:sub>
                            </m:sSub>
                          </m:e>
                        </m:d>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𝑇</m:t>
                        </m:r>
                      </m:sup>
                    </m:sSup>
                  </m:oMath>
                </a14:m>
                <a:r>
                  <a:rPr lang="ka-GE" sz="20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a:t>
                </a:r>
                <a:endParaRPr lang="en-US" sz="20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457D9618-83A3-07DA-9B19-A4BC1C6EE56A}"/>
                  </a:ext>
                </a:extLst>
              </p:cNvPr>
              <p:cNvSpPr txBox="1">
                <a:spLocks noRot="1" noChangeAspect="1" noMove="1" noResize="1" noEditPoints="1" noAdjustHandles="1" noChangeArrowheads="1" noChangeShapeType="1" noTextEdit="1"/>
              </p:cNvSpPr>
              <p:nvPr/>
            </p:nvSpPr>
            <p:spPr>
              <a:xfrm>
                <a:off x="3046828" y="944000"/>
                <a:ext cx="6098344" cy="40844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7C80699-283E-32C6-4090-D526F1C02803}"/>
                  </a:ext>
                </a:extLst>
              </p:cNvPr>
              <p:cNvSpPr txBox="1"/>
              <p:nvPr/>
            </p:nvSpPr>
            <p:spPr>
              <a:xfrm>
                <a:off x="3046828" y="1649321"/>
                <a:ext cx="6098344" cy="1013867"/>
              </a:xfrm>
              <a:prstGeom prst="rect">
                <a:avLst/>
              </a:prstGeom>
              <a:noFill/>
            </p:spPr>
            <p:txBody>
              <a:bodyPr wrap="square">
                <a:spAutoFit/>
              </a:bodyPr>
              <a:lstStyle/>
              <a:p>
                <a:pPr algn="ctr">
                  <a:lnSpc>
                    <a:spcPct val="107000"/>
                  </a:lnSpc>
                  <a:spcAft>
                    <a:spcPts val="800"/>
                  </a:spcAft>
                </a:pPr>
                <a:r>
                  <a:rPr lang="en-US" sz="2000" kern="100" dirty="0">
                    <a:solidFill>
                      <a:srgbClr val="000000"/>
                    </a:solidFill>
                    <a:highlight>
                      <a:srgbClr val="FFFFFF"/>
                    </a:highlight>
                    <a:latin typeface="Sylfaen" panose="010A0502050306030303" pitchFamily="18" charset="0"/>
                    <a:ea typeface="Times New Roman" panose="02020603050405020304" pitchFamily="18" charset="0"/>
                    <a:cs typeface="Times New Roman" panose="02020603050405020304" pitchFamily="18" charset="0"/>
                  </a:rPr>
                  <a:t>If we ignore the nonlinear part -</a:t>
                </a:r>
              </a:p>
              <a:p>
                <a:pPr algn="ctr">
                  <a:lnSpc>
                    <a:spcPct val="107000"/>
                  </a:lnSpc>
                  <a:spcAft>
                    <a:spcPts val="800"/>
                  </a:spcAft>
                </a:pPr>
                <a:r>
                  <a:rPr lang="ka-GE" sz="20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(1.6) </a:t>
                </a:r>
                <a14:m>
                  <m:oMath xmlns:m="http://schemas.openxmlformats.org/officeDocument/2006/math">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oMath>
                </a14:m>
                <a:r>
                  <a:rPr lang="ka-GE" sz="20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a:t>
                </a:r>
                <a14:m>
                  <m:oMath xmlns:m="http://schemas.openxmlformats.org/officeDocument/2006/math">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f>
                      <m:f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r>
                          <a:rPr lang="ka-GE" sz="2000"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ka-GE" sz="2000"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Ψ</m:t>
                            </m:r>
                          </m:e>
                        </m:d>
                      </m:num>
                      <m:den>
                        <m:r>
                          <a:rPr lang="ka-GE" sz="2000"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𝑧</m:t>
                        </m:r>
                      </m:den>
                    </m:f>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acc>
                      <m:accPr>
                        <m:chr m:val="̂"/>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acc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𝐻</m:t>
                        </m:r>
                      </m:e>
                    </m:acc>
                    <m:d>
                      <m:dPr>
                        <m:begChr m:val="|"/>
                        <m:endChr m:val="⟩"/>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ka-GE" sz="2000"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Ψ</m:t>
                        </m:r>
                      </m:e>
                    </m:d>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=0   </m:t>
                    </m:r>
                  </m:oMath>
                </a14:m>
                <a:r>
                  <a:rPr lang="ka-GE" sz="20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(2.1)</a:t>
                </a:r>
                <a:endParaRPr lang="en-US" sz="20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87C80699-283E-32C6-4090-D526F1C02803}"/>
                  </a:ext>
                </a:extLst>
              </p:cNvPr>
              <p:cNvSpPr txBox="1">
                <a:spLocks noRot="1" noChangeAspect="1" noMove="1" noResize="1" noEditPoints="1" noAdjustHandles="1" noChangeArrowheads="1" noChangeShapeType="1" noTextEdit="1"/>
              </p:cNvSpPr>
              <p:nvPr/>
            </p:nvSpPr>
            <p:spPr>
              <a:xfrm>
                <a:off x="3046828" y="1649321"/>
                <a:ext cx="6098344" cy="1013867"/>
              </a:xfrm>
              <a:prstGeom prst="rect">
                <a:avLst/>
              </a:prstGeom>
              <a:blipFill>
                <a:blip r:embed="rId3"/>
                <a:stretch>
                  <a:fillRect t="-2410" b="-4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5B35DAB-B25F-21B2-6376-C03759A2C3A1}"/>
                  </a:ext>
                </a:extLst>
              </p:cNvPr>
              <p:cNvSpPr txBox="1"/>
              <p:nvPr/>
            </p:nvSpPr>
            <p:spPr>
              <a:xfrm>
                <a:off x="2669345" y="2375684"/>
                <a:ext cx="6098344" cy="2837315"/>
              </a:xfrm>
              <a:prstGeom prst="rect">
                <a:avLst/>
              </a:prstGeom>
              <a:noFill/>
            </p:spPr>
            <p:txBody>
              <a:bodyPr wrap="square">
                <a:spAutoFit/>
              </a:bodyPr>
              <a:lstStyle/>
              <a:p>
                <a:pPr algn="ctr">
                  <a:lnSpc>
                    <a:spcPct val="107000"/>
                  </a:lnSpc>
                  <a:spcAft>
                    <a:spcPts val="800"/>
                  </a:spcAft>
                </a:pPr>
                <a:r>
                  <a:rPr lang="en-US" sz="20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a:t>
                </a:r>
                <a:endParaRPr lang="en-US" sz="20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algn="ctr">
                  <a:lnSpc>
                    <a:spcPct val="107000"/>
                  </a:lnSpc>
                  <a:spcAft>
                    <a:spcPts val="800"/>
                  </a:spcAft>
                </a:pPr>
                <a14:m>
                  <m:oMath xmlns:m="http://schemas.openxmlformats.org/officeDocument/2006/math">
                    <m:acc>
                      <m:accPr>
                        <m:chr m:val="̂"/>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acc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𝐻</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e>
                    </m:acc>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𝑀𝑥𝑀</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num>
                      <m:den>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𝑘</m:t>
                        </m:r>
                      </m:den>
                    </m:f>
                    <m:d>
                      <m:dPr>
                        <m:begChr m:val="["/>
                        <m:endChr m:val="]"/>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3"/>
                                  <m:mcJc m:val="center"/>
                                </m:mcPr>
                              </m:mc>
                            </m:mcs>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mPr>
                          <m:mr>
                            <m:e>
                              <m:m>
                                <m:mPr>
                                  <m:mcs>
                                    <m:mc>
                                      <m:mcPr>
                                        <m:count m:val="3"/>
                                        <m:mcJc m:val="center"/>
                                      </m:mcPr>
                                    </m:mc>
                                  </m:mcs>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mPr>
                                <m:mr>
                                  <m:e>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𝛽</m:t>
                                        </m:r>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up>
                                    </m:sSup>
                                  </m:e>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𝛽</m:t>
                                    </m:r>
                                  </m:e>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0</m:t>
                                    </m:r>
                                  </m:e>
                                </m:mr>
                                <m:m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𝛽</m:t>
                                    </m:r>
                                  </m:e>
                                  <m:e>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𝛽</m:t>
                                        </m:r>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up>
                                    </m:sSup>
                                  </m:e>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𝛽</m:t>
                                    </m:r>
                                  </m:e>
                                </m:mr>
                                <m:m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0</m:t>
                                    </m:r>
                                  </m:e>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𝛽</m:t>
                                    </m:r>
                                  </m:e>
                                  <m:e>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𝛽</m:t>
                                        </m:r>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up>
                                    </m:sSup>
                                  </m:e>
                                </m:mr>
                              </m:m>
                            </m:e>
                            <m:e>
                              <m:r>
                                <a:rPr lang="ka-GE"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m:t>
                              </m:r>
                            </m:e>
                            <m:e>
                              <m:m>
                                <m:mPr>
                                  <m:mcs>
                                    <m:mc>
                                      <m:mcPr>
                                        <m:count m:val="3"/>
                                        <m:mcJc m:val="center"/>
                                      </m:mcPr>
                                    </m:mc>
                                  </m:mcs>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mPr>
                                <m:m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0</m:t>
                                    </m:r>
                                  </m:e>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0</m:t>
                                    </m:r>
                                  </m:e>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𝛽</m:t>
                                    </m:r>
                                  </m:e>
                                </m:mr>
                                <m:m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0</m:t>
                                    </m:r>
                                  </m:e>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0</m:t>
                                    </m:r>
                                  </m:e>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0</m:t>
                                    </m:r>
                                  </m:e>
                                </m:mr>
                                <m:m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0</m:t>
                                    </m:r>
                                  </m:e>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0</m:t>
                                    </m:r>
                                  </m:e>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0</m:t>
                                    </m:r>
                                  </m:e>
                                </m:mr>
                              </m:m>
                            </m:e>
                          </m:mr>
                          <m:mr>
                            <m:e>
                              <m:r>
                                <a:rPr lang="ka-GE"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m:t>
                              </m:r>
                            </m:e>
                            <m:e>
                              <m:r>
                                <a:rPr lang="ka-GE"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m:t>
                              </m:r>
                            </m:e>
                            <m:e>
                              <m:r>
                                <a:rPr lang="ka-GE"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m:t>
                              </m:r>
                            </m:e>
                          </m:mr>
                          <m:mr>
                            <m:e>
                              <m:m>
                                <m:mPr>
                                  <m:mcs>
                                    <m:mc>
                                      <m:mcPr>
                                        <m:count m:val="3"/>
                                        <m:mcJc m:val="center"/>
                                      </m:mcPr>
                                    </m:mc>
                                  </m:mcs>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mPr>
                                <m:m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0</m:t>
                                    </m:r>
                                  </m:e>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0</m:t>
                                    </m:r>
                                  </m:e>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0</m:t>
                                    </m:r>
                                  </m:e>
                                </m:mr>
                                <m:m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0</m:t>
                                    </m:r>
                                  </m:e>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0</m:t>
                                    </m:r>
                                  </m:e>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0</m:t>
                                    </m:r>
                                  </m:e>
                                </m:mr>
                                <m:m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𝛽</m:t>
                                    </m:r>
                                  </m:e>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0</m:t>
                                    </m:r>
                                  </m:e>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0</m:t>
                                    </m:r>
                                  </m:e>
                                </m:mr>
                              </m:m>
                            </m:e>
                            <m:e>
                              <m:r>
                                <a:rPr lang="ka-GE"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m:t>
                              </m:r>
                            </m:e>
                            <m:e>
                              <m:m>
                                <m:mPr>
                                  <m:mcs>
                                    <m:mc>
                                      <m:mcPr>
                                        <m:count m:val="3"/>
                                        <m:mcJc m:val="center"/>
                                      </m:mcPr>
                                    </m:mc>
                                  </m:mcs>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mPr>
                                <m:mr>
                                  <m:e>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𝛽</m:t>
                                        </m:r>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up>
                                    </m:sSup>
                                  </m:e>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𝛽</m:t>
                                    </m:r>
                                  </m:e>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0</m:t>
                                    </m:r>
                                  </m:e>
                                </m:mr>
                                <m:m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𝛽</m:t>
                                    </m:r>
                                  </m:e>
                                  <m:e>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𝛽</m:t>
                                        </m:r>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up>
                                    </m:sSup>
                                  </m:e>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𝛽</m:t>
                                    </m:r>
                                  </m:e>
                                </m:mr>
                                <m:m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0</m:t>
                                    </m:r>
                                  </m:e>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𝛽</m:t>
                                    </m:r>
                                  </m:e>
                                  <m:e>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𝛽</m:t>
                                        </m:r>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up>
                                    </m:sSup>
                                  </m:e>
                                </m:mr>
                              </m:m>
                            </m:e>
                          </m:mr>
                        </m:m>
                      </m:e>
                    </m:d>
                  </m:oMath>
                </a14:m>
                <a:r>
                  <a:rPr lang="ka-GE" sz="20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(2.2)</a:t>
                </a:r>
                <a:endParaRPr lang="en-US" sz="20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85B35DAB-B25F-21B2-6376-C03759A2C3A1}"/>
                  </a:ext>
                </a:extLst>
              </p:cNvPr>
              <p:cNvSpPr txBox="1">
                <a:spLocks noRot="1" noChangeAspect="1" noMove="1" noResize="1" noEditPoints="1" noAdjustHandles="1" noChangeArrowheads="1" noChangeShapeType="1" noTextEdit="1"/>
              </p:cNvSpPr>
              <p:nvPr/>
            </p:nvSpPr>
            <p:spPr>
              <a:xfrm>
                <a:off x="2669345" y="2375684"/>
                <a:ext cx="6098344" cy="2837315"/>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59014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37DBDD-91BC-8CE2-4771-9CED9F09E9E6}"/>
              </a:ext>
            </a:extLst>
          </p:cNvPr>
          <p:cNvSpPr txBox="1"/>
          <p:nvPr/>
        </p:nvSpPr>
        <p:spPr>
          <a:xfrm>
            <a:off x="3046828" y="267276"/>
            <a:ext cx="6098344" cy="379848"/>
          </a:xfrm>
          <a:prstGeom prst="rect">
            <a:avLst/>
          </a:prstGeom>
          <a:noFill/>
        </p:spPr>
        <p:txBody>
          <a:bodyPr wrap="square">
            <a:spAutoFit/>
          </a:bodyPr>
          <a:lstStyle/>
          <a:p>
            <a:pPr algn="ctr">
              <a:lnSpc>
                <a:spcPct val="107000"/>
              </a:lnSpc>
              <a:spcAft>
                <a:spcPts val="800"/>
              </a:spcAft>
            </a:pPr>
            <a:r>
              <a:rPr lang="ka-GE" sz="1800" b="1"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2. </a:t>
            </a:r>
            <a:r>
              <a:rPr lang="en-US" b="1" kern="100" dirty="0">
                <a:solidFill>
                  <a:srgbClr val="000000"/>
                </a:solidFill>
                <a:latin typeface="Sylfaen" panose="010A0502050306030303" pitchFamily="18" charset="0"/>
                <a:ea typeface="Calibri" panose="020F0502020204030204" pitchFamily="34" charset="0"/>
                <a:cs typeface="Times New Roman" panose="02020603050405020304" pitchFamily="18" charset="0"/>
              </a:rPr>
              <a:t>Solving the equation </a:t>
            </a:r>
            <a:endParaRPr lang="en-US" sz="16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57D9618-83A3-07DA-9B19-A4BC1C6EE56A}"/>
                  </a:ext>
                </a:extLst>
              </p:cNvPr>
              <p:cNvSpPr txBox="1"/>
              <p:nvPr/>
            </p:nvSpPr>
            <p:spPr>
              <a:xfrm>
                <a:off x="3046828" y="944000"/>
                <a:ext cx="6098344" cy="408445"/>
              </a:xfrm>
              <a:prstGeom prst="rect">
                <a:avLst/>
              </a:prstGeom>
              <a:noFill/>
            </p:spPr>
            <p:txBody>
              <a:bodyPr wrap="square">
                <a:spAutoFit/>
              </a:bodyPr>
              <a:lstStyle/>
              <a:p>
                <a:pPr algn="ctr">
                  <a:lnSpc>
                    <a:spcPct val="107000"/>
                  </a:lnSpc>
                  <a:spcAft>
                    <a:spcPts val="800"/>
                  </a:spcAft>
                </a:pPr>
                <a14:m>
                  <m:oMath xmlns:m="http://schemas.openxmlformats.org/officeDocument/2006/math">
                    <m:d>
                      <m:dPr>
                        <m:begChr m:val="|"/>
                        <m:endChr m:val="⟩"/>
                        <m:ctrlPr>
                          <a:rPr lang="en-US" sz="2000" i="1" kern="100" smtClean="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ka-GE" sz="2000"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Ψ</m:t>
                        </m:r>
                      </m:e>
                    </m:d>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𝑎</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ub>
                            </m:s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𝑎</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b>
                            </m:s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𝑎</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m:t>
                                </m:r>
                              </m:sub>
                            </m:sSub>
                          </m:e>
                        </m:d>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𝑇</m:t>
                        </m:r>
                      </m:sup>
                    </m:sSup>
                  </m:oMath>
                </a14:m>
                <a:r>
                  <a:rPr lang="ka-GE" sz="20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a:t>
                </a:r>
                <a:endParaRPr lang="en-US" sz="20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457D9618-83A3-07DA-9B19-A4BC1C6EE56A}"/>
                  </a:ext>
                </a:extLst>
              </p:cNvPr>
              <p:cNvSpPr txBox="1">
                <a:spLocks noRot="1" noChangeAspect="1" noMove="1" noResize="1" noEditPoints="1" noAdjustHandles="1" noChangeArrowheads="1" noChangeShapeType="1" noTextEdit="1"/>
              </p:cNvSpPr>
              <p:nvPr/>
            </p:nvSpPr>
            <p:spPr>
              <a:xfrm>
                <a:off x="3046828" y="944000"/>
                <a:ext cx="6098344" cy="40844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7C80699-283E-32C6-4090-D526F1C02803}"/>
                  </a:ext>
                </a:extLst>
              </p:cNvPr>
              <p:cNvSpPr txBox="1"/>
              <p:nvPr/>
            </p:nvSpPr>
            <p:spPr>
              <a:xfrm>
                <a:off x="3046828" y="1649321"/>
                <a:ext cx="6098344" cy="1013867"/>
              </a:xfrm>
              <a:prstGeom prst="rect">
                <a:avLst/>
              </a:prstGeom>
              <a:noFill/>
            </p:spPr>
            <p:txBody>
              <a:bodyPr wrap="square">
                <a:spAutoFit/>
              </a:bodyPr>
              <a:lstStyle/>
              <a:p>
                <a:pPr algn="ctr">
                  <a:lnSpc>
                    <a:spcPct val="107000"/>
                  </a:lnSpc>
                  <a:spcAft>
                    <a:spcPts val="800"/>
                  </a:spcAft>
                </a:pPr>
                <a:r>
                  <a:rPr lang="en-US" sz="2000" kern="100" dirty="0">
                    <a:solidFill>
                      <a:srgbClr val="000000"/>
                    </a:solidFill>
                    <a:highlight>
                      <a:srgbClr val="FFFFFF"/>
                    </a:highlight>
                    <a:latin typeface="Sylfaen" panose="010A0502050306030303" pitchFamily="18" charset="0"/>
                    <a:ea typeface="Times New Roman" panose="02020603050405020304" pitchFamily="18" charset="0"/>
                    <a:cs typeface="Times New Roman" panose="02020603050405020304" pitchFamily="18" charset="0"/>
                  </a:rPr>
                  <a:t>If we ignore the nonlinear part -</a:t>
                </a:r>
              </a:p>
              <a:p>
                <a:pPr algn="ctr">
                  <a:lnSpc>
                    <a:spcPct val="107000"/>
                  </a:lnSpc>
                  <a:spcAft>
                    <a:spcPts val="800"/>
                  </a:spcAft>
                </a:pPr>
                <a:r>
                  <a:rPr lang="ka-GE" sz="20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(1.6) </a:t>
                </a:r>
                <a14:m>
                  <m:oMath xmlns:m="http://schemas.openxmlformats.org/officeDocument/2006/math">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oMath>
                </a14:m>
                <a:r>
                  <a:rPr lang="ka-GE" sz="20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a:t>
                </a:r>
                <a14:m>
                  <m:oMath xmlns:m="http://schemas.openxmlformats.org/officeDocument/2006/math">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f>
                      <m:f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r>
                          <a:rPr lang="ka-GE" sz="2000"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ka-GE" sz="2000"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Ψ</m:t>
                            </m:r>
                          </m:e>
                        </m:d>
                      </m:num>
                      <m:den>
                        <m:r>
                          <a:rPr lang="ka-GE" sz="2000"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𝑧</m:t>
                        </m:r>
                      </m:den>
                    </m:f>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acc>
                      <m:accPr>
                        <m:chr m:val="̂"/>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acc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𝐻</m:t>
                        </m:r>
                      </m:e>
                    </m:acc>
                    <m:d>
                      <m:dPr>
                        <m:begChr m:val="|"/>
                        <m:endChr m:val="⟩"/>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ka-GE" sz="2000"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Ψ</m:t>
                        </m:r>
                      </m:e>
                    </m:d>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=0   </m:t>
                    </m:r>
                  </m:oMath>
                </a14:m>
                <a:r>
                  <a:rPr lang="ka-GE" sz="20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(2.1)</a:t>
                </a:r>
                <a:endParaRPr lang="en-US" sz="20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87C80699-283E-32C6-4090-D526F1C02803}"/>
                  </a:ext>
                </a:extLst>
              </p:cNvPr>
              <p:cNvSpPr txBox="1">
                <a:spLocks noRot="1" noChangeAspect="1" noMove="1" noResize="1" noEditPoints="1" noAdjustHandles="1" noChangeArrowheads="1" noChangeShapeType="1" noTextEdit="1"/>
              </p:cNvSpPr>
              <p:nvPr/>
            </p:nvSpPr>
            <p:spPr>
              <a:xfrm>
                <a:off x="3046828" y="1649321"/>
                <a:ext cx="6098344" cy="1013867"/>
              </a:xfrm>
              <a:prstGeom prst="rect">
                <a:avLst/>
              </a:prstGeom>
              <a:blipFill>
                <a:blip r:embed="rId3"/>
                <a:stretch>
                  <a:fillRect t="-2410" b="-4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5B35DAB-B25F-21B2-6376-C03759A2C3A1}"/>
                  </a:ext>
                </a:extLst>
              </p:cNvPr>
              <p:cNvSpPr txBox="1"/>
              <p:nvPr/>
            </p:nvSpPr>
            <p:spPr>
              <a:xfrm>
                <a:off x="2669345" y="2375684"/>
                <a:ext cx="6098344" cy="2837315"/>
              </a:xfrm>
              <a:prstGeom prst="rect">
                <a:avLst/>
              </a:prstGeom>
              <a:noFill/>
            </p:spPr>
            <p:txBody>
              <a:bodyPr wrap="square">
                <a:spAutoFit/>
              </a:bodyPr>
              <a:lstStyle/>
              <a:p>
                <a:pPr algn="ctr">
                  <a:lnSpc>
                    <a:spcPct val="107000"/>
                  </a:lnSpc>
                  <a:spcAft>
                    <a:spcPts val="800"/>
                  </a:spcAft>
                </a:pPr>
                <a:r>
                  <a:rPr lang="en-US" sz="20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a:t>
                </a:r>
                <a:endParaRPr lang="en-US" sz="20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algn="ctr">
                  <a:lnSpc>
                    <a:spcPct val="107000"/>
                  </a:lnSpc>
                  <a:spcAft>
                    <a:spcPts val="800"/>
                  </a:spcAft>
                </a:pPr>
                <a14:m>
                  <m:oMath xmlns:m="http://schemas.openxmlformats.org/officeDocument/2006/math">
                    <m:acc>
                      <m:accPr>
                        <m:chr m:val="̂"/>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acc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𝐻</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e>
                    </m:acc>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𝑀𝑥𝑀</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num>
                      <m:den>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𝑘</m:t>
                        </m:r>
                      </m:den>
                    </m:f>
                    <m:d>
                      <m:dPr>
                        <m:begChr m:val="["/>
                        <m:endChr m:val="]"/>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3"/>
                                  <m:mcJc m:val="center"/>
                                </m:mcPr>
                              </m:mc>
                            </m:mcs>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mPr>
                          <m:mr>
                            <m:e>
                              <m:m>
                                <m:mPr>
                                  <m:mcs>
                                    <m:mc>
                                      <m:mcPr>
                                        <m:count m:val="3"/>
                                        <m:mcJc m:val="center"/>
                                      </m:mcPr>
                                    </m:mc>
                                  </m:mcs>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mPr>
                                <m:mr>
                                  <m:e>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𝛽</m:t>
                                        </m:r>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up>
                                    </m:sSup>
                                  </m:e>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𝛽</m:t>
                                    </m:r>
                                  </m:e>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0</m:t>
                                    </m:r>
                                  </m:e>
                                </m:mr>
                                <m:m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𝛽</m:t>
                                    </m:r>
                                  </m:e>
                                  <m:e>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𝛽</m:t>
                                        </m:r>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up>
                                    </m:sSup>
                                  </m:e>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𝛽</m:t>
                                    </m:r>
                                  </m:e>
                                </m:mr>
                                <m:m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0</m:t>
                                    </m:r>
                                  </m:e>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𝛽</m:t>
                                    </m:r>
                                  </m:e>
                                  <m:e>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𝛽</m:t>
                                        </m:r>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up>
                                    </m:sSup>
                                  </m:e>
                                </m:mr>
                              </m:m>
                            </m:e>
                            <m:e>
                              <m:r>
                                <a:rPr lang="ka-GE"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m:t>
                              </m:r>
                            </m:e>
                            <m:e>
                              <m:m>
                                <m:mPr>
                                  <m:mcs>
                                    <m:mc>
                                      <m:mcPr>
                                        <m:count m:val="3"/>
                                        <m:mcJc m:val="center"/>
                                      </m:mcPr>
                                    </m:mc>
                                  </m:mcs>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mPr>
                                <m:m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0</m:t>
                                    </m:r>
                                  </m:e>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0</m:t>
                                    </m:r>
                                  </m:e>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𝛽</m:t>
                                    </m:r>
                                  </m:e>
                                </m:mr>
                                <m:m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0</m:t>
                                    </m:r>
                                  </m:e>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0</m:t>
                                    </m:r>
                                  </m:e>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0</m:t>
                                    </m:r>
                                  </m:e>
                                </m:mr>
                                <m:m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0</m:t>
                                    </m:r>
                                  </m:e>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0</m:t>
                                    </m:r>
                                  </m:e>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0</m:t>
                                    </m:r>
                                  </m:e>
                                </m:mr>
                              </m:m>
                            </m:e>
                          </m:mr>
                          <m:mr>
                            <m:e>
                              <m:r>
                                <a:rPr lang="ka-GE"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m:t>
                              </m:r>
                            </m:e>
                            <m:e>
                              <m:r>
                                <a:rPr lang="ka-GE"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m:t>
                              </m:r>
                            </m:e>
                            <m:e>
                              <m:r>
                                <a:rPr lang="ka-GE"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m:t>
                              </m:r>
                            </m:e>
                          </m:mr>
                          <m:mr>
                            <m:e>
                              <m:m>
                                <m:mPr>
                                  <m:mcs>
                                    <m:mc>
                                      <m:mcPr>
                                        <m:count m:val="3"/>
                                        <m:mcJc m:val="center"/>
                                      </m:mcPr>
                                    </m:mc>
                                  </m:mcs>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mPr>
                                <m:m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0</m:t>
                                    </m:r>
                                  </m:e>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0</m:t>
                                    </m:r>
                                  </m:e>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0</m:t>
                                    </m:r>
                                  </m:e>
                                </m:mr>
                                <m:m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0</m:t>
                                    </m:r>
                                  </m:e>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0</m:t>
                                    </m:r>
                                  </m:e>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0</m:t>
                                    </m:r>
                                  </m:e>
                                </m:mr>
                                <m:m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𝛽</m:t>
                                    </m:r>
                                  </m:e>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0</m:t>
                                    </m:r>
                                  </m:e>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0</m:t>
                                    </m:r>
                                  </m:e>
                                </m:mr>
                              </m:m>
                            </m:e>
                            <m:e>
                              <m:r>
                                <a:rPr lang="ka-GE"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m:t>
                              </m:r>
                            </m:e>
                            <m:e>
                              <m:m>
                                <m:mPr>
                                  <m:mcs>
                                    <m:mc>
                                      <m:mcPr>
                                        <m:count m:val="3"/>
                                        <m:mcJc m:val="center"/>
                                      </m:mcPr>
                                    </m:mc>
                                  </m:mcs>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mPr>
                                <m:mr>
                                  <m:e>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𝛽</m:t>
                                        </m:r>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up>
                                    </m:sSup>
                                  </m:e>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𝛽</m:t>
                                    </m:r>
                                  </m:e>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0</m:t>
                                    </m:r>
                                  </m:e>
                                </m:mr>
                                <m:m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𝛽</m:t>
                                    </m:r>
                                  </m:e>
                                  <m:e>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𝛽</m:t>
                                        </m:r>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up>
                                    </m:sSup>
                                  </m:e>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𝛽</m:t>
                                    </m:r>
                                  </m:e>
                                </m:mr>
                                <m:m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0</m:t>
                                    </m:r>
                                  </m:e>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𝛽</m:t>
                                    </m:r>
                                  </m:e>
                                  <m:e>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𝛽</m:t>
                                        </m:r>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up>
                                    </m:sSup>
                                  </m:e>
                                </m:mr>
                              </m:m>
                            </m:e>
                          </m:mr>
                        </m:m>
                      </m:e>
                    </m:d>
                  </m:oMath>
                </a14:m>
                <a:r>
                  <a:rPr lang="ka-GE" sz="20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(2.2)</a:t>
                </a:r>
                <a:endParaRPr lang="en-US" sz="20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85B35DAB-B25F-21B2-6376-C03759A2C3A1}"/>
                  </a:ext>
                </a:extLst>
              </p:cNvPr>
              <p:cNvSpPr txBox="1">
                <a:spLocks noRot="1" noChangeAspect="1" noMove="1" noResize="1" noEditPoints="1" noAdjustHandles="1" noChangeArrowheads="1" noChangeShapeType="1" noTextEdit="1"/>
              </p:cNvSpPr>
              <p:nvPr/>
            </p:nvSpPr>
            <p:spPr>
              <a:xfrm>
                <a:off x="2669345" y="2375684"/>
                <a:ext cx="6098344" cy="283731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F6CCFF5-984A-A144-65D8-D53B44A960F5}"/>
                  </a:ext>
                </a:extLst>
              </p:cNvPr>
              <p:cNvSpPr txBox="1"/>
              <p:nvPr/>
            </p:nvSpPr>
            <p:spPr>
              <a:xfrm>
                <a:off x="1643576" y="5516810"/>
                <a:ext cx="8904848" cy="606576"/>
              </a:xfrm>
              <a:prstGeom prst="rect">
                <a:avLst/>
              </a:prstGeom>
              <a:noFill/>
            </p:spPr>
            <p:txBody>
              <a:bodyPr wrap="square">
                <a:spAutoFit/>
              </a:bodyPr>
              <a:lstStyle/>
              <a:p>
                <a:r>
                  <a:rPr lang="en-US" sz="2000" dirty="0">
                    <a:latin typeface="Sylfaen" panose="010A0502050306030303" pitchFamily="18" charset="0"/>
                  </a:rPr>
                  <a:t>Eigenfunction</a:t>
                </a:r>
                <a:r>
                  <a:rPr lang="en-US" sz="2000" dirty="0"/>
                  <a:t> -</a:t>
                </a:r>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m:rPr>
                                <m:sty m:val="p"/>
                              </m:rPr>
                              <a:rPr lang="ka-GE" sz="2000">
                                <a:latin typeface="Cambria Math" panose="02040503050406030204" pitchFamily="18" charset="0"/>
                              </a:rPr>
                              <m:t>Ψ</m:t>
                            </m:r>
                          </m:e>
                          <m:sub>
                            <m:r>
                              <a:rPr lang="ka-GE" sz="2000" i="1">
                                <a:latin typeface="Cambria Math" panose="02040503050406030204" pitchFamily="18" charset="0"/>
                              </a:rPr>
                              <m:t>𝑗</m:t>
                            </m:r>
                          </m:sub>
                        </m:sSub>
                      </m:e>
                    </m:d>
                    <m:r>
                      <a:rPr lang="en-US" sz="2000" b="0" i="1" smtClean="0">
                        <a:latin typeface="Cambria Math" panose="02040503050406030204" pitchFamily="18" charset="0"/>
                      </a:rPr>
                      <m:t>=</m:t>
                    </m:r>
                    <m:sSup>
                      <m:sSupPr>
                        <m:ctrlPr>
                          <a:rPr lang="en-US" sz="2000" i="1" smtClean="0">
                            <a:solidFill>
                              <a:srgbClr val="836967"/>
                            </a:solidFill>
                            <a:latin typeface="Cambria Math" panose="02040503050406030204" pitchFamily="18" charset="0"/>
                          </a:rPr>
                        </m:ctrlPr>
                      </m:sSupPr>
                      <m:e>
                        <m:f>
                          <m:fPr>
                            <m:ctrlPr>
                              <a:rPr lang="en-US" sz="2000" i="1">
                                <a:solidFill>
                                  <a:srgbClr val="836967"/>
                                </a:solidFill>
                                <a:latin typeface="Cambria Math" panose="02040503050406030204" pitchFamily="18" charset="0"/>
                              </a:rPr>
                            </m:ctrlPr>
                          </m:fPr>
                          <m:num>
                            <m:r>
                              <a:rPr lang="en-US" sz="2000">
                                <a:latin typeface="Cambria Math" panose="02040503050406030204" pitchFamily="18" charset="0"/>
                              </a:rPr>
                              <m:t>1</m:t>
                            </m:r>
                          </m:num>
                          <m:den>
                            <m:rad>
                              <m:radPr>
                                <m:degHide m:val="on"/>
                                <m:ctrlPr>
                                  <a:rPr lang="en-US" sz="2000" i="1">
                                    <a:solidFill>
                                      <a:srgbClr val="836967"/>
                                    </a:solidFill>
                                    <a:latin typeface="Cambria Math" panose="02040503050406030204" pitchFamily="18" charset="0"/>
                                  </a:rPr>
                                </m:ctrlPr>
                              </m:radPr>
                              <m:deg/>
                              <m:e>
                                <m:r>
                                  <a:rPr lang="en-US" sz="2000" i="1">
                                    <a:latin typeface="Cambria Math" panose="02040503050406030204" pitchFamily="18" charset="0"/>
                                  </a:rPr>
                                  <m:t>𝑀</m:t>
                                </m:r>
                              </m:e>
                            </m:rad>
                          </m:den>
                        </m:f>
                        <m:d>
                          <m:dPr>
                            <m:ctrlPr>
                              <a:rPr lang="en-US" sz="2000" i="1">
                                <a:solidFill>
                                  <a:srgbClr val="836967"/>
                                </a:solidFill>
                                <a:latin typeface="Cambria Math" panose="02040503050406030204" pitchFamily="18" charset="0"/>
                              </a:rPr>
                            </m:ctrlPr>
                          </m:dPr>
                          <m:e>
                            <m:sSup>
                              <m:sSupPr>
                                <m:ctrlPr>
                                  <a:rPr lang="en-US" sz="2000" i="1">
                                    <a:solidFill>
                                      <a:srgbClr val="836967"/>
                                    </a:solidFill>
                                    <a:latin typeface="Cambria Math" panose="02040503050406030204" pitchFamily="18" charset="0"/>
                                  </a:rPr>
                                </m:ctrlPr>
                              </m:sSupPr>
                              <m:e>
                                <m:r>
                                  <a:rPr lang="en-US" sz="2000" i="1">
                                    <a:latin typeface="Cambria Math" panose="02040503050406030204" pitchFamily="18" charset="0"/>
                                  </a:rPr>
                                  <m:t>𝑒</m:t>
                                </m:r>
                              </m:e>
                              <m:sup>
                                <m:r>
                                  <a:rPr lang="en-US" sz="2000" i="1">
                                    <a:latin typeface="Cambria Math" panose="02040503050406030204" pitchFamily="18" charset="0"/>
                                  </a:rPr>
                                  <m:t>𝑖</m:t>
                                </m:r>
                                <m:sSub>
                                  <m:sSubPr>
                                    <m:ctrlPr>
                                      <a:rPr lang="en-US" sz="2000" i="1">
                                        <a:solidFill>
                                          <a:srgbClr val="836967"/>
                                        </a:solidFill>
                                        <a:latin typeface="Cambria Math" panose="02040503050406030204" pitchFamily="18" charset="0"/>
                                      </a:rPr>
                                    </m:ctrlPr>
                                  </m:sSubPr>
                                  <m:e>
                                    <m:r>
                                      <a:rPr lang="en-US" sz="2000" i="1">
                                        <a:latin typeface="Cambria Math" panose="02040503050406030204" pitchFamily="18" charset="0"/>
                                      </a:rPr>
                                      <m:t>𝑘</m:t>
                                    </m:r>
                                  </m:e>
                                  <m:sub>
                                    <m:r>
                                      <a:rPr lang="en-US" sz="2000" i="1">
                                        <a:latin typeface="Cambria Math" panose="02040503050406030204" pitchFamily="18" charset="0"/>
                                      </a:rPr>
                                      <m:t>𝑗</m:t>
                                    </m:r>
                                  </m:sub>
                                </m:sSub>
                              </m:sup>
                            </m:sSup>
                            <m:r>
                              <a:rPr lang="en-US" sz="2000" i="0">
                                <a:latin typeface="Cambria Math" panose="02040503050406030204" pitchFamily="18" charset="0"/>
                              </a:rPr>
                              <m:t>,</m:t>
                            </m:r>
                            <m:sSup>
                              <m:sSupPr>
                                <m:ctrlPr>
                                  <a:rPr lang="en-US" sz="2000" i="1">
                                    <a:solidFill>
                                      <a:srgbClr val="836967"/>
                                    </a:solidFill>
                                    <a:latin typeface="Cambria Math" panose="02040503050406030204" pitchFamily="18" charset="0"/>
                                  </a:rPr>
                                </m:ctrlPr>
                              </m:sSupPr>
                              <m:e>
                                <m:r>
                                  <a:rPr lang="en-US" sz="2000" i="1">
                                    <a:latin typeface="Cambria Math" panose="02040503050406030204" pitchFamily="18" charset="0"/>
                                  </a:rPr>
                                  <m:t>𝑒</m:t>
                                </m:r>
                              </m:e>
                              <m:sup>
                                <m:r>
                                  <a:rPr lang="en-US" sz="2000" i="0">
                                    <a:latin typeface="Cambria Math" panose="02040503050406030204" pitchFamily="18" charset="0"/>
                                  </a:rPr>
                                  <m:t>2</m:t>
                                </m:r>
                                <m:r>
                                  <a:rPr lang="en-US" sz="2000" i="1">
                                    <a:latin typeface="Cambria Math" panose="02040503050406030204" pitchFamily="18" charset="0"/>
                                  </a:rPr>
                                  <m:t>𝑖</m:t>
                                </m:r>
                                <m:sSub>
                                  <m:sSubPr>
                                    <m:ctrlPr>
                                      <a:rPr lang="en-US" sz="2000" i="1">
                                        <a:solidFill>
                                          <a:srgbClr val="836967"/>
                                        </a:solidFill>
                                        <a:latin typeface="Cambria Math" panose="02040503050406030204" pitchFamily="18" charset="0"/>
                                      </a:rPr>
                                    </m:ctrlPr>
                                  </m:sSubPr>
                                  <m:e>
                                    <m:r>
                                      <a:rPr lang="en-US" sz="2000" i="1">
                                        <a:latin typeface="Cambria Math" panose="02040503050406030204" pitchFamily="18" charset="0"/>
                                      </a:rPr>
                                      <m:t>𝑘</m:t>
                                    </m:r>
                                  </m:e>
                                  <m:sub>
                                    <m:r>
                                      <a:rPr lang="en-US" sz="2000" i="1">
                                        <a:latin typeface="Cambria Math" panose="02040503050406030204" pitchFamily="18" charset="0"/>
                                      </a:rPr>
                                      <m:t>𝑗</m:t>
                                    </m:r>
                                  </m:sub>
                                </m:sSub>
                              </m:sup>
                            </m:sSup>
                            <m:r>
                              <a:rPr lang="en-US" sz="2000" i="0">
                                <a:latin typeface="Cambria Math" panose="02040503050406030204" pitchFamily="18" charset="0"/>
                              </a:rPr>
                              <m:t>,….,</m:t>
                            </m:r>
                            <m:sSup>
                              <m:sSupPr>
                                <m:ctrlPr>
                                  <a:rPr lang="en-US" sz="2000" i="1">
                                    <a:solidFill>
                                      <a:srgbClr val="836967"/>
                                    </a:solidFill>
                                    <a:latin typeface="Cambria Math" panose="02040503050406030204" pitchFamily="18" charset="0"/>
                                  </a:rPr>
                                </m:ctrlPr>
                              </m:sSupPr>
                              <m:e>
                                <m:r>
                                  <a:rPr lang="en-US" sz="2000" i="1">
                                    <a:latin typeface="Cambria Math" panose="02040503050406030204" pitchFamily="18" charset="0"/>
                                  </a:rPr>
                                  <m:t>𝑒</m:t>
                                </m:r>
                              </m:e>
                              <m:sup>
                                <m:r>
                                  <a:rPr lang="en-US" sz="2000" i="1">
                                    <a:latin typeface="Cambria Math" panose="02040503050406030204" pitchFamily="18" charset="0"/>
                                  </a:rPr>
                                  <m:t>𝑖𝑀</m:t>
                                </m:r>
                                <m:sSub>
                                  <m:sSubPr>
                                    <m:ctrlPr>
                                      <a:rPr lang="en-US" sz="2000" i="1">
                                        <a:solidFill>
                                          <a:srgbClr val="836967"/>
                                        </a:solidFill>
                                        <a:latin typeface="Cambria Math" panose="02040503050406030204" pitchFamily="18" charset="0"/>
                                      </a:rPr>
                                    </m:ctrlPr>
                                  </m:sSubPr>
                                  <m:e>
                                    <m:r>
                                      <a:rPr lang="en-US" sz="2000" i="1">
                                        <a:latin typeface="Cambria Math" panose="02040503050406030204" pitchFamily="18" charset="0"/>
                                      </a:rPr>
                                      <m:t>𝑘</m:t>
                                    </m:r>
                                  </m:e>
                                  <m:sub>
                                    <m:r>
                                      <a:rPr lang="en-US" sz="2000" i="1">
                                        <a:latin typeface="Cambria Math" panose="02040503050406030204" pitchFamily="18" charset="0"/>
                                      </a:rPr>
                                      <m:t>𝑗</m:t>
                                    </m:r>
                                  </m:sub>
                                </m:sSub>
                              </m:sup>
                            </m:sSup>
                          </m:e>
                        </m:d>
                      </m:e>
                      <m:sup>
                        <m:r>
                          <a:rPr lang="en-US" sz="2000" i="1">
                            <a:latin typeface="Cambria Math" panose="02040503050406030204" pitchFamily="18" charset="0"/>
                          </a:rPr>
                          <m:t>𝑇</m:t>
                        </m:r>
                      </m:sup>
                    </m:sSup>
                    <m:sSub>
                      <m:sSubPr>
                        <m:ctrlPr>
                          <a:rPr lang="en-US" sz="2000" i="1">
                            <a:latin typeface="Cambria Math" panose="02040503050406030204" pitchFamily="18" charset="0"/>
                          </a:rPr>
                        </m:ctrlPr>
                      </m:sSubPr>
                      <m:e>
                        <m:r>
                          <a:rPr lang="ka-GE" sz="2000" i="1">
                            <a:latin typeface="Cambria Math" panose="02040503050406030204" pitchFamily="18" charset="0"/>
                          </a:rPr>
                          <m:t>     </m:t>
                        </m:r>
                        <m:r>
                          <a:rPr lang="ka-GE" sz="2000" i="1">
                            <a:latin typeface="Cambria Math" panose="02040503050406030204" pitchFamily="18" charset="0"/>
                          </a:rPr>
                          <m:t>𝑘</m:t>
                        </m:r>
                      </m:e>
                      <m:sub>
                        <m:r>
                          <a:rPr lang="ka-GE" sz="2000" i="1">
                            <a:latin typeface="Cambria Math" panose="02040503050406030204" pitchFamily="18" charset="0"/>
                          </a:rPr>
                          <m:t>𝑗</m:t>
                        </m:r>
                      </m:sub>
                    </m:sSub>
                    <m:r>
                      <a:rPr lang="ka-GE" sz="2000" i="1">
                        <a:latin typeface="Cambria Math" panose="02040503050406030204" pitchFamily="18" charset="0"/>
                      </a:rPr>
                      <m:t>= </m:t>
                    </m:r>
                    <m:f>
                      <m:fPr>
                        <m:ctrlPr>
                          <a:rPr lang="en-US" sz="2000" i="1">
                            <a:latin typeface="Cambria Math" panose="02040503050406030204" pitchFamily="18" charset="0"/>
                          </a:rPr>
                        </m:ctrlPr>
                      </m:fPr>
                      <m:num>
                        <m:r>
                          <a:rPr lang="ka-GE" sz="2000" i="1">
                            <a:latin typeface="Cambria Math" panose="02040503050406030204" pitchFamily="18" charset="0"/>
                          </a:rPr>
                          <m:t>2</m:t>
                        </m:r>
                        <m:r>
                          <a:rPr lang="ka-GE" sz="2000" i="1">
                            <a:latin typeface="Cambria Math" panose="02040503050406030204" pitchFamily="18" charset="0"/>
                          </a:rPr>
                          <m:t>𝜋</m:t>
                        </m:r>
                      </m:num>
                      <m:den>
                        <m:r>
                          <a:rPr lang="ka-GE" sz="2000" i="1">
                            <a:latin typeface="Cambria Math" panose="02040503050406030204" pitchFamily="18" charset="0"/>
                          </a:rPr>
                          <m:t>𝑀</m:t>
                        </m:r>
                      </m:den>
                    </m:f>
                    <m:r>
                      <a:rPr lang="ka-GE" sz="2000" i="1">
                        <a:latin typeface="Cambria Math" panose="02040503050406030204" pitchFamily="18" charset="0"/>
                      </a:rPr>
                      <m:t>𝑗</m:t>
                    </m:r>
                    <m:r>
                      <a:rPr lang="ka-GE" sz="2000" i="1">
                        <a:latin typeface="Cambria Math" panose="02040503050406030204" pitchFamily="18" charset="0"/>
                      </a:rPr>
                      <m:t>,  </m:t>
                    </m:r>
                    <m:r>
                      <a:rPr lang="ka-GE" sz="2000" i="1">
                        <a:latin typeface="Cambria Math" panose="02040503050406030204" pitchFamily="18" charset="0"/>
                      </a:rPr>
                      <m:t>𝑗</m:t>
                    </m:r>
                    <m:r>
                      <a:rPr lang="ka-GE" sz="2000" i="1">
                        <a:latin typeface="Cambria Math" panose="02040503050406030204" pitchFamily="18" charset="0"/>
                      </a:rPr>
                      <m:t>=1,..., </m:t>
                    </m:r>
                    <m:r>
                      <a:rPr lang="ka-GE" sz="2000" i="1">
                        <a:latin typeface="Cambria Math" panose="02040503050406030204" pitchFamily="18" charset="0"/>
                      </a:rPr>
                      <m:t>𝑀</m:t>
                    </m:r>
                    <m:r>
                      <m:rPr>
                        <m:nor/>
                      </m:rPr>
                      <a:rPr lang="en-US" sz="2000" b="0" i="0" smtClean="0"/>
                      <m:t>  </m:t>
                    </m:r>
                    <m:r>
                      <m:rPr>
                        <m:nor/>
                      </m:rPr>
                      <a:rPr lang="ka-GE" sz="2000"/>
                      <m:t> (2.3)</m:t>
                    </m:r>
                  </m:oMath>
                </a14:m>
                <a:endParaRPr lang="en-US" sz="2000" dirty="0"/>
              </a:p>
            </p:txBody>
          </p:sp>
        </mc:Choice>
        <mc:Fallback xmlns="">
          <p:sp>
            <p:nvSpPr>
              <p:cNvPr id="6" name="TextBox 5">
                <a:extLst>
                  <a:ext uri="{FF2B5EF4-FFF2-40B4-BE49-F238E27FC236}">
                    <a16:creationId xmlns:a16="http://schemas.microsoft.com/office/drawing/2014/main" id="{9F6CCFF5-984A-A144-65D8-D53B44A960F5}"/>
                  </a:ext>
                </a:extLst>
              </p:cNvPr>
              <p:cNvSpPr txBox="1">
                <a:spLocks noRot="1" noChangeAspect="1" noMove="1" noResize="1" noEditPoints="1" noAdjustHandles="1" noChangeArrowheads="1" noChangeShapeType="1" noTextEdit="1"/>
              </p:cNvSpPr>
              <p:nvPr/>
            </p:nvSpPr>
            <p:spPr>
              <a:xfrm>
                <a:off x="1643576" y="5516810"/>
                <a:ext cx="8904848" cy="606576"/>
              </a:xfrm>
              <a:prstGeom prst="rect">
                <a:avLst/>
              </a:prstGeom>
              <a:blipFill>
                <a:blip r:embed="rId5"/>
                <a:stretch>
                  <a:fillRect l="-753" b="-6061"/>
                </a:stretch>
              </a:blipFill>
            </p:spPr>
            <p:txBody>
              <a:bodyPr/>
              <a:lstStyle/>
              <a:p>
                <a:r>
                  <a:rPr lang="en-US">
                    <a:noFill/>
                  </a:rPr>
                  <a:t> </a:t>
                </a:r>
              </a:p>
            </p:txBody>
          </p:sp>
        </mc:Fallback>
      </mc:AlternateContent>
    </p:spTree>
    <p:extLst>
      <p:ext uri="{BB962C8B-B14F-4D97-AF65-F5344CB8AC3E}">
        <p14:creationId xmlns:p14="http://schemas.microsoft.com/office/powerpoint/2010/main" val="826397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07E8502-CE05-DC76-0BA4-4B650DC44359}"/>
                  </a:ext>
                </a:extLst>
              </p:cNvPr>
              <p:cNvSpPr txBox="1"/>
              <p:nvPr/>
            </p:nvSpPr>
            <p:spPr>
              <a:xfrm>
                <a:off x="3046828" y="365344"/>
                <a:ext cx="6098344" cy="442301"/>
              </a:xfrm>
              <a:prstGeom prst="rect">
                <a:avLst/>
              </a:prstGeom>
              <a:noFill/>
            </p:spPr>
            <p:txBody>
              <a:bodyPr wrap="square">
                <a:spAutoFit/>
              </a:bodyPr>
              <a:lstStyle/>
              <a:p>
                <a:pPr algn="ctr">
                  <a:lnSpc>
                    <a:spcPct val="107000"/>
                  </a:lnSpc>
                  <a:spcAft>
                    <a:spcPts val="800"/>
                  </a:spcAft>
                </a:pPr>
                <a:r>
                  <a:rPr lang="en-US" sz="20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Eigenvalue </a:t>
                </a:r>
                <a:r>
                  <a:rPr lang="ka-GE" sz="20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𝜀</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𝑗</m:t>
                        </m:r>
                      </m:sub>
                    </m:s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𝛽</m:t>
                        </m:r>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up>
                    </m:s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𝛽</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𝑐𝑜𝑠</m:t>
                    </m:r>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𝑘</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𝑗</m:t>
                        </m:r>
                      </m:sub>
                    </m:sSub>
                  </m:oMath>
                </a14:m>
                <a:r>
                  <a:rPr lang="ka-GE" sz="20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(2.4)</a:t>
                </a:r>
                <a:endParaRPr lang="en-US" sz="20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407E8502-CE05-DC76-0BA4-4B650DC44359}"/>
                  </a:ext>
                </a:extLst>
              </p:cNvPr>
              <p:cNvSpPr txBox="1">
                <a:spLocks noRot="1" noChangeAspect="1" noMove="1" noResize="1" noEditPoints="1" noAdjustHandles="1" noChangeArrowheads="1" noChangeShapeType="1" noTextEdit="1"/>
              </p:cNvSpPr>
              <p:nvPr/>
            </p:nvSpPr>
            <p:spPr>
              <a:xfrm>
                <a:off x="3046828" y="365344"/>
                <a:ext cx="6098344" cy="442301"/>
              </a:xfrm>
              <a:prstGeom prst="rect">
                <a:avLst/>
              </a:prstGeom>
              <a:blipFill>
                <a:blip r:embed="rId2"/>
                <a:stretch>
                  <a:fillRect t="-2778" b="-208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2945232-6844-D521-4F45-351403CF1B1B}"/>
                  </a:ext>
                </a:extLst>
              </p:cNvPr>
              <p:cNvSpPr txBox="1"/>
              <p:nvPr/>
            </p:nvSpPr>
            <p:spPr>
              <a:xfrm>
                <a:off x="3046828" y="1068634"/>
                <a:ext cx="6098344" cy="813556"/>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en-US" sz="2000" i="1" kern="100" smtClean="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acc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𝐻</m:t>
                          </m:r>
                        </m:e>
                      </m:acc>
                      <m:d>
                        <m:dPr>
                          <m:begChr m:val="|"/>
                          <m:endChr m:val="⟩"/>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ka-GE" sz="2000"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Ψ</m:t>
                              </m:r>
                            </m:e>
                            <m:sub>
                              <m: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𝑗</m:t>
                              </m:r>
                            </m:sub>
                          </m:sSub>
                        </m:e>
                      </m:d>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num>
                        <m:den>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𝑘</m:t>
                          </m:r>
                        </m:den>
                      </m:f>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𝛽</m:t>
                          </m:r>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up>
                      </m:s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𝛽</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𝑐𝑜𝑠</m:t>
                      </m:r>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𝑘</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𝑗</m:t>
                          </m:r>
                        </m:sub>
                      </m:s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ka-GE" sz="2000"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Ψ</m:t>
                              </m:r>
                            </m:e>
                            <m:sub>
                              <m: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𝑗</m:t>
                              </m:r>
                            </m:sub>
                          </m:sSub>
                        </m:e>
                      </m:d>
                    </m:oMath>
                  </m:oMathPara>
                </a14:m>
                <a:endParaRPr lang="en-US" sz="20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62945232-6844-D521-4F45-351403CF1B1B}"/>
                  </a:ext>
                </a:extLst>
              </p:cNvPr>
              <p:cNvSpPr txBox="1">
                <a:spLocks noRot="1" noChangeAspect="1" noMove="1" noResize="1" noEditPoints="1" noAdjustHandles="1" noChangeArrowheads="1" noChangeShapeType="1" noTextEdit="1"/>
              </p:cNvSpPr>
              <p:nvPr/>
            </p:nvSpPr>
            <p:spPr>
              <a:xfrm>
                <a:off x="3046828" y="1068634"/>
                <a:ext cx="6098344" cy="81355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181A990-40F2-354B-36B6-B3A1368B6B08}"/>
                  </a:ext>
                </a:extLst>
              </p:cNvPr>
              <p:cNvSpPr txBox="1"/>
              <p:nvPr/>
            </p:nvSpPr>
            <p:spPr>
              <a:xfrm>
                <a:off x="3046828" y="2044050"/>
                <a:ext cx="6098344" cy="486608"/>
              </a:xfrm>
              <a:prstGeom prst="rect">
                <a:avLst/>
              </a:prstGeom>
              <a:noFill/>
            </p:spPr>
            <p:txBody>
              <a:bodyPr wrap="square">
                <a:spAutoFit/>
              </a:bodyPr>
              <a:lstStyle/>
              <a:p>
                <a:pPr algn="ctr">
                  <a:lnSpc>
                    <a:spcPct val="107000"/>
                  </a:lnSpc>
                  <a:spcAft>
                    <a:spcPts val="800"/>
                  </a:spcAft>
                </a:pPr>
                <a:r>
                  <a:rPr lang="en-US" sz="2000" kern="100" dirty="0">
                    <a:solidFill>
                      <a:srgbClr val="000000"/>
                    </a:solidFill>
                    <a:highlight>
                      <a:srgbClr val="FFFFFF"/>
                    </a:highlight>
                    <a:latin typeface="Sylfaen" panose="010A0502050306030303" pitchFamily="18" charset="0"/>
                    <a:ea typeface="Times New Roman" panose="02020603050405020304" pitchFamily="18" charset="0"/>
                    <a:cs typeface="Times New Roman" panose="02020603050405020304" pitchFamily="18" charset="0"/>
                  </a:rPr>
                  <a:t>The Solution</a:t>
                </a:r>
                <a:r>
                  <a:rPr lang="ka-GE" sz="20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 </a:t>
                </a:r>
                <a14:m>
                  <m:oMath xmlns:m="http://schemas.openxmlformats.org/officeDocument/2006/math">
                    <m:d>
                      <m:dPr>
                        <m:begChr m:val="|"/>
                        <m:endChr m:val="⟩"/>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ka-GE" sz="2000"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Ψ</m:t>
                        </m:r>
                      </m:e>
                    </m:d>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nary>
                      <m:naryPr>
                        <m:chr m:val="∑"/>
                        <m:limLoc m:val="undOv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naryPr>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𝑗</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ub>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m:t>
                        </m:r>
                      </m:sup>
                      <m:e>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𝑏</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𝑗</m:t>
                            </m:r>
                          </m:sub>
                        </m:sSub>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𝑒</m:t>
                            </m:r>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𝜀</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𝑗</m:t>
                                </m:r>
                              </m:sub>
                            </m:s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𝑍</m:t>
                            </m:r>
                          </m:sup>
                        </m:sSup>
                        <m:d>
                          <m:dPr>
                            <m:begChr m:val="|"/>
                            <m:endChr m:val="⟩"/>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ka-GE" sz="2000"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Ψ</m:t>
                                </m:r>
                              </m:e>
                              <m:sub>
                                <m:r>
                                  <m:rPr>
                                    <m:sty m:val="p"/>
                                  </m:rPr>
                                  <a:rPr lang="ka-GE" sz="2000"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j</m:t>
                                </m:r>
                                <m:r>
                                  <a:rPr lang="ka-GE" sz="2000"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sub>
                            </m:sSub>
                          </m:e>
                        </m:d>
                      </m:e>
                    </m:nary>
                  </m:oMath>
                </a14:m>
                <a:r>
                  <a:rPr lang="ka-GE" sz="20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(2.5)</a:t>
                </a:r>
                <a:endParaRPr lang="en-US" sz="20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5181A990-40F2-354B-36B6-B3A1368B6B08}"/>
                  </a:ext>
                </a:extLst>
              </p:cNvPr>
              <p:cNvSpPr txBox="1">
                <a:spLocks noRot="1" noChangeAspect="1" noMove="1" noResize="1" noEditPoints="1" noAdjustHandles="1" noChangeArrowheads="1" noChangeShapeType="1" noTextEdit="1"/>
              </p:cNvSpPr>
              <p:nvPr/>
            </p:nvSpPr>
            <p:spPr>
              <a:xfrm>
                <a:off x="3046828" y="2044050"/>
                <a:ext cx="6098344" cy="486608"/>
              </a:xfrm>
              <a:prstGeom prst="rect">
                <a:avLst/>
              </a:prstGeom>
              <a:blipFill>
                <a:blip r:embed="rId4"/>
                <a:stretch>
                  <a:fillRect t="-90000" b="-143750"/>
                </a:stretch>
              </a:blipFill>
            </p:spPr>
            <p:txBody>
              <a:bodyPr/>
              <a:lstStyle/>
              <a:p>
                <a:r>
                  <a:rPr lang="en-US">
                    <a:noFill/>
                  </a:rPr>
                  <a:t> </a:t>
                </a:r>
              </a:p>
            </p:txBody>
          </p:sp>
        </mc:Fallback>
      </mc:AlternateContent>
    </p:spTree>
    <p:extLst>
      <p:ext uri="{BB962C8B-B14F-4D97-AF65-F5344CB8AC3E}">
        <p14:creationId xmlns:p14="http://schemas.microsoft.com/office/powerpoint/2010/main" val="997757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F8FAA2-669A-3D46-0EC3-1086603CDAD6}"/>
              </a:ext>
            </a:extLst>
          </p:cNvPr>
          <p:cNvSpPr txBox="1"/>
          <p:nvPr/>
        </p:nvSpPr>
        <p:spPr>
          <a:xfrm>
            <a:off x="3046828" y="239140"/>
            <a:ext cx="6098344" cy="379848"/>
          </a:xfrm>
          <a:prstGeom prst="rect">
            <a:avLst/>
          </a:prstGeom>
          <a:noFill/>
        </p:spPr>
        <p:txBody>
          <a:bodyPr wrap="square">
            <a:spAutoFit/>
          </a:bodyPr>
          <a:lstStyle/>
          <a:p>
            <a:pPr marL="342900" lvl="0" indent="-342900" algn="ctr">
              <a:lnSpc>
                <a:spcPct val="107000"/>
              </a:lnSpc>
              <a:spcAft>
                <a:spcPts val="800"/>
              </a:spcAft>
              <a:buFont typeface="+mj-lt"/>
              <a:buAutoNum type="arabicPeriod" startAt="3"/>
            </a:pPr>
            <a:r>
              <a:rPr lang="en-US" b="1" kern="100" dirty="0">
                <a:solidFill>
                  <a:srgbClr val="000000"/>
                </a:solidFill>
                <a:latin typeface="Sylfaen" panose="010A0502050306030303" pitchFamily="18" charset="0"/>
                <a:ea typeface="Calibri" panose="020F0502020204030204" pitchFamily="34" charset="0"/>
                <a:cs typeface="Times New Roman" panose="02020603050405020304" pitchFamily="18" charset="0"/>
              </a:rPr>
              <a:t>Conserved Quantities</a:t>
            </a:r>
            <a:endParaRPr lang="en-US" sz="16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65DD573-BEFC-525C-92D6-A42311D56972}"/>
                  </a:ext>
                </a:extLst>
              </p:cNvPr>
              <p:cNvSpPr txBox="1"/>
              <p:nvPr/>
            </p:nvSpPr>
            <p:spPr>
              <a:xfrm>
                <a:off x="539261" y="798777"/>
                <a:ext cx="11113477" cy="585225"/>
              </a:xfrm>
              <a:prstGeom prst="rect">
                <a:avLst/>
              </a:prstGeom>
              <a:noFill/>
            </p:spPr>
            <p:txBody>
              <a:bodyPr wrap="square">
                <a:spAutoFit/>
              </a:bodyPr>
              <a:lstStyle/>
              <a:p>
                <a:pPr algn="ctr">
                  <a:lnSpc>
                    <a:spcPct val="107000"/>
                  </a:lnSpc>
                  <a:spcAft>
                    <a:spcPts val="800"/>
                  </a:spcAft>
                </a:pPr>
                <a:r>
                  <a:rPr lang="en-US" sz="2000" kern="100" dirty="0">
                    <a:solidFill>
                      <a:srgbClr val="000000"/>
                    </a:solidFill>
                    <a:latin typeface="Sylfaen" panose="010A0502050306030303" pitchFamily="18" charset="0"/>
                    <a:ea typeface="Times New Roman" panose="02020603050405020304" pitchFamily="18" charset="0"/>
                    <a:cs typeface="Times New Roman" panose="02020603050405020304" pitchFamily="18" charset="0"/>
                  </a:rPr>
                  <a:t>The Hamiltonian</a:t>
                </a:r>
                <a:r>
                  <a:rPr lang="ka-GE" sz="2000" kern="1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 </a:t>
                </a:r>
                <a14:m>
                  <m:oMath xmlns:m="http://schemas.openxmlformats.org/officeDocument/2006/math">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𝐻</m:t>
                    </m:r>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 </m:t>
                    </m:r>
                    <m:nary>
                      <m:naryPr>
                        <m:chr m:val="∑"/>
                        <m:limLoc m:val="undOvr"/>
                        <m:ctrlPr>
                          <a:rPr lang="en-US"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𝑀</m:t>
                        </m:r>
                      </m:sup>
                      <m:e>
                        <m:d>
                          <m:dPr>
                            <m:ctrlPr>
                              <a:rPr lang="en-US"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𝛽</m:t>
                                    </m:r>
                                  </m:e>
                                  <m:sub>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sub>
                                </m:sSub>
                              </m:num>
                              <m:den>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𝑘</m:t>
                                </m:r>
                              </m:den>
                            </m:f>
                            <m:sSup>
                              <m:sSupPr>
                                <m:ctrlPr>
                                  <a:rPr lang="en-US"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d>
                                  <m:dPr>
                                    <m:begChr m:val="|"/>
                                    <m:endChr m:val="|"/>
                                    <m:ctrlPr>
                                      <a:rPr lang="en-US"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𝑎</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𝑚</m:t>
                                        </m:r>
                                      </m:sub>
                                    </m:sSub>
                                  </m:e>
                                </m:d>
                              </m:e>
                              <m:sup>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𝛽</m:t>
                                </m:r>
                              </m:num>
                              <m:den>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𝑘</m:t>
                                </m:r>
                              </m:den>
                            </m:f>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𝑎</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𝑚</m:t>
                                </m:r>
                              </m:sub>
                            </m:sSub>
                            <m:sSubSup>
                              <m:sSub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𝑎</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𝑚</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ub>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up>
                            </m:sSub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𝑎</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𝑚</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sub>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up>
                            </m:sSubSup>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𝑎</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𝑚</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ub>
                            </m:s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num>
                              <m:den>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den>
                            </m:f>
                            <m:sSup>
                              <m:sSupPr>
                                <m:ctrlPr>
                                  <a:rPr lang="en-US"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sSub>
                                  <m:sSubPr>
                                    <m:ctrlPr>
                                      <a:rPr lang="en-US"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e>
                                  <m:sub>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b>
                                </m:sSub>
                                <m:d>
                                  <m:dPr>
                                    <m:begChr m:val="|"/>
                                    <m:endChr m:val="|"/>
                                    <m:ctrlPr>
                                      <a:rPr lang="en-US"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𝑎</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𝑚</m:t>
                                        </m:r>
                                      </m:sub>
                                    </m:sSub>
                                  </m:e>
                                </m:d>
                              </m:e>
                              <m:sup>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4</m:t>
                                </m:r>
                              </m:sup>
                            </m:sSup>
                          </m:e>
                        </m:d>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nary>
                          <m:naryPr>
                            <m:chr m:val="∑"/>
                            <m:limLoc m:val="undOv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naryPr>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ub>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m:t>
                            </m:r>
                          </m:sup>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𝜀</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ub>
                            </m:sSub>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d>
                                  <m:dPr>
                                    <m:begChr m:val="|"/>
                                    <m:endChr m:val="|"/>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𝑏</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ub>
                                    </m:sSub>
                                  </m:e>
                                </m:d>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p>
                            </m:sSup>
                          </m:e>
                        </m:nary>
                      </m:e>
                    </m:nary>
                  </m:oMath>
                </a14:m>
                <a:r>
                  <a:rPr lang="ka-GE" sz="2000" kern="1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 (3.1)</a:t>
                </a:r>
                <a:endParaRPr lang="en-US" sz="20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A65DD573-BEFC-525C-92D6-A42311D56972}"/>
                  </a:ext>
                </a:extLst>
              </p:cNvPr>
              <p:cNvSpPr txBox="1">
                <a:spLocks noRot="1" noChangeAspect="1" noMove="1" noResize="1" noEditPoints="1" noAdjustHandles="1" noChangeArrowheads="1" noChangeShapeType="1" noTextEdit="1"/>
              </p:cNvSpPr>
              <p:nvPr/>
            </p:nvSpPr>
            <p:spPr>
              <a:xfrm>
                <a:off x="539261" y="798777"/>
                <a:ext cx="11113477" cy="585225"/>
              </a:xfrm>
              <a:prstGeom prst="rect">
                <a:avLst/>
              </a:prstGeom>
              <a:blipFill>
                <a:blip r:embed="rId2"/>
                <a:stretch>
                  <a:fillRect l="-274" r="-274" b="-7292"/>
                </a:stretch>
              </a:blipFill>
            </p:spPr>
            <p:txBody>
              <a:bodyPr/>
              <a:lstStyle/>
              <a:p>
                <a:r>
                  <a:rPr lang="en-US">
                    <a:noFill/>
                  </a:rPr>
                  <a:t> </a:t>
                </a:r>
              </a:p>
            </p:txBody>
          </p:sp>
        </mc:Fallback>
      </mc:AlternateContent>
    </p:spTree>
    <p:extLst>
      <p:ext uri="{BB962C8B-B14F-4D97-AF65-F5344CB8AC3E}">
        <p14:creationId xmlns:p14="http://schemas.microsoft.com/office/powerpoint/2010/main" val="3562425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F8FAA2-669A-3D46-0EC3-1086603CDAD6}"/>
              </a:ext>
            </a:extLst>
          </p:cNvPr>
          <p:cNvSpPr txBox="1"/>
          <p:nvPr/>
        </p:nvSpPr>
        <p:spPr>
          <a:xfrm>
            <a:off x="3046828" y="239140"/>
            <a:ext cx="6098344" cy="379848"/>
          </a:xfrm>
          <a:prstGeom prst="rect">
            <a:avLst/>
          </a:prstGeom>
          <a:noFill/>
        </p:spPr>
        <p:txBody>
          <a:bodyPr wrap="square">
            <a:spAutoFit/>
          </a:bodyPr>
          <a:lstStyle/>
          <a:p>
            <a:pPr marL="342900" lvl="0" indent="-342900" algn="ctr">
              <a:lnSpc>
                <a:spcPct val="107000"/>
              </a:lnSpc>
              <a:spcAft>
                <a:spcPts val="800"/>
              </a:spcAft>
              <a:buFont typeface="+mj-lt"/>
              <a:buAutoNum type="arabicPeriod" startAt="3"/>
            </a:pPr>
            <a:r>
              <a:rPr lang="en-US" b="1" kern="100" dirty="0">
                <a:solidFill>
                  <a:srgbClr val="000000"/>
                </a:solidFill>
                <a:latin typeface="Sylfaen" panose="010A0502050306030303" pitchFamily="18" charset="0"/>
                <a:ea typeface="Calibri" panose="020F0502020204030204" pitchFamily="34" charset="0"/>
                <a:cs typeface="Times New Roman" panose="02020603050405020304" pitchFamily="18" charset="0"/>
              </a:rPr>
              <a:t>Conserved Quantities</a:t>
            </a:r>
            <a:endParaRPr lang="en-US" sz="16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65DD573-BEFC-525C-92D6-A42311D56972}"/>
                  </a:ext>
                </a:extLst>
              </p:cNvPr>
              <p:cNvSpPr txBox="1"/>
              <p:nvPr/>
            </p:nvSpPr>
            <p:spPr>
              <a:xfrm>
                <a:off x="539259" y="900742"/>
                <a:ext cx="11113477" cy="585225"/>
              </a:xfrm>
              <a:prstGeom prst="rect">
                <a:avLst/>
              </a:prstGeom>
              <a:noFill/>
            </p:spPr>
            <p:txBody>
              <a:bodyPr wrap="square">
                <a:spAutoFit/>
              </a:bodyPr>
              <a:lstStyle/>
              <a:p>
                <a:pPr algn="ctr">
                  <a:lnSpc>
                    <a:spcPct val="107000"/>
                  </a:lnSpc>
                  <a:spcAft>
                    <a:spcPts val="800"/>
                  </a:spcAft>
                </a:pPr>
                <a:r>
                  <a:rPr lang="en-US" sz="2000" kern="100" dirty="0">
                    <a:solidFill>
                      <a:srgbClr val="000000"/>
                    </a:solidFill>
                    <a:latin typeface="Sylfaen" panose="010A0502050306030303" pitchFamily="18" charset="0"/>
                    <a:ea typeface="Times New Roman" panose="02020603050405020304" pitchFamily="18" charset="0"/>
                    <a:cs typeface="Times New Roman" panose="02020603050405020304" pitchFamily="18" charset="0"/>
                  </a:rPr>
                  <a:t>The Hamiltonian</a:t>
                </a:r>
                <a:r>
                  <a:rPr lang="ka-GE" sz="2000" kern="1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 </a:t>
                </a:r>
                <a14:m>
                  <m:oMath xmlns:m="http://schemas.openxmlformats.org/officeDocument/2006/math">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𝐻</m:t>
                    </m:r>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 </m:t>
                    </m:r>
                    <m:nary>
                      <m:naryPr>
                        <m:chr m:val="∑"/>
                        <m:limLoc m:val="undOvr"/>
                        <m:ctrlPr>
                          <a:rPr lang="en-US"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𝑀</m:t>
                        </m:r>
                      </m:sup>
                      <m:e>
                        <m:d>
                          <m:dPr>
                            <m:ctrlPr>
                              <a:rPr lang="en-US"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𝛽</m:t>
                                    </m:r>
                                  </m:e>
                                  <m:sub>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sub>
                                </m:sSub>
                              </m:num>
                              <m:den>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𝑘</m:t>
                                </m:r>
                              </m:den>
                            </m:f>
                            <m:sSup>
                              <m:sSupPr>
                                <m:ctrlPr>
                                  <a:rPr lang="en-US"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d>
                                  <m:dPr>
                                    <m:begChr m:val="|"/>
                                    <m:endChr m:val="|"/>
                                    <m:ctrlPr>
                                      <a:rPr lang="en-US"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𝑎</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𝑚</m:t>
                                        </m:r>
                                      </m:sub>
                                    </m:sSub>
                                  </m:e>
                                </m:d>
                              </m:e>
                              <m:sup>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𝛽</m:t>
                                </m:r>
                              </m:num>
                              <m:den>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𝑘</m:t>
                                </m:r>
                              </m:den>
                            </m:f>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𝑎</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𝑚</m:t>
                                </m:r>
                              </m:sub>
                            </m:sSub>
                            <m:sSubSup>
                              <m:sSub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𝑎</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𝑚</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ub>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up>
                            </m:sSub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𝑎</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𝑚</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sub>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up>
                            </m:sSubSup>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𝑎</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𝑚</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ub>
                            </m:s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num>
                              <m:den>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den>
                            </m:f>
                            <m:sSup>
                              <m:sSupPr>
                                <m:ctrlPr>
                                  <a:rPr lang="en-US"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sSub>
                                  <m:sSubPr>
                                    <m:ctrlPr>
                                      <a:rPr lang="en-US"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e>
                                  <m:sub>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b>
                                </m:sSub>
                                <m:d>
                                  <m:dPr>
                                    <m:begChr m:val="|"/>
                                    <m:endChr m:val="|"/>
                                    <m:ctrlPr>
                                      <a:rPr lang="en-US"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𝑎</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𝑚</m:t>
                                        </m:r>
                                      </m:sub>
                                    </m:sSub>
                                  </m:e>
                                </m:d>
                              </m:e>
                              <m:sup>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4</m:t>
                                </m:r>
                              </m:sup>
                            </m:sSup>
                          </m:e>
                        </m:d>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nary>
                          <m:naryPr>
                            <m:chr m:val="∑"/>
                            <m:limLoc m:val="undOv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naryPr>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ub>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m:t>
                            </m:r>
                          </m:sup>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𝜀</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ub>
                            </m:sSub>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d>
                                  <m:dPr>
                                    <m:begChr m:val="|"/>
                                    <m:endChr m:val="|"/>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𝑏</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ub>
                                    </m:sSub>
                                  </m:e>
                                </m:d>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p>
                            </m:sSup>
                          </m:e>
                        </m:nary>
                      </m:e>
                    </m:nary>
                  </m:oMath>
                </a14:m>
                <a:r>
                  <a:rPr lang="ka-GE" sz="2000" kern="1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 (3.1)</a:t>
                </a:r>
                <a:endParaRPr lang="en-US" sz="20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A65DD573-BEFC-525C-92D6-A42311D56972}"/>
                  </a:ext>
                </a:extLst>
              </p:cNvPr>
              <p:cNvSpPr txBox="1">
                <a:spLocks noRot="1" noChangeAspect="1" noMove="1" noResize="1" noEditPoints="1" noAdjustHandles="1" noChangeArrowheads="1" noChangeShapeType="1" noTextEdit="1"/>
              </p:cNvSpPr>
              <p:nvPr/>
            </p:nvSpPr>
            <p:spPr>
              <a:xfrm>
                <a:off x="539259" y="900742"/>
                <a:ext cx="11113477" cy="585225"/>
              </a:xfrm>
              <a:prstGeom prst="rect">
                <a:avLst/>
              </a:prstGeom>
              <a:blipFill>
                <a:blip r:embed="rId2"/>
                <a:stretch>
                  <a:fillRect l="-274" r="-274" b="-72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441362D-DD6E-5771-D6F7-25640C39F46C}"/>
                  </a:ext>
                </a:extLst>
              </p:cNvPr>
              <p:cNvSpPr txBox="1"/>
              <p:nvPr/>
            </p:nvSpPr>
            <p:spPr>
              <a:xfrm>
                <a:off x="1599613" y="1773883"/>
                <a:ext cx="8992771" cy="2650919"/>
              </a:xfrm>
              <a:prstGeom prst="rect">
                <a:avLst/>
              </a:prstGeom>
              <a:noFill/>
            </p:spPr>
            <p:txBody>
              <a:bodyPr wrap="square">
                <a:spAutoFit/>
              </a:bodyPr>
              <a:lstStyle/>
              <a:p>
                <a:pPr algn="ctr">
                  <a:lnSpc>
                    <a:spcPct val="107000"/>
                  </a:lnSpc>
                  <a:spcAft>
                    <a:spcPts val="800"/>
                  </a:spcAft>
                </a:pPr>
                <a:r>
                  <a:rPr lang="en-US" sz="2000" kern="100" dirty="0">
                    <a:solidFill>
                      <a:srgbClr val="000000"/>
                    </a:solidFill>
                    <a:highlight>
                      <a:srgbClr val="FFFFFF"/>
                    </a:highlight>
                    <a:latin typeface="Sylfaen" panose="010A0502050306030303" pitchFamily="18" charset="0"/>
                    <a:ea typeface="Times New Roman" panose="02020603050405020304" pitchFamily="18" charset="0"/>
                    <a:cs typeface="Times New Roman" panose="02020603050405020304" pitchFamily="18" charset="0"/>
                  </a:rPr>
                  <a:t>Hamilton’s equations</a:t>
                </a:r>
                <a:r>
                  <a:rPr lang="ka-GE" sz="20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 </a:t>
                </a:r>
                <a:endParaRPr lang="en-US" sz="20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ka-GE" sz="22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2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r>
                          <a:rPr lang="ka-GE" sz="22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2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2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𝑎</m:t>
                            </m:r>
                          </m:e>
                          <m:sub>
                            <m:r>
                              <a:rPr lang="ka-GE" sz="22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𝑛</m:t>
                            </m:r>
                          </m:sub>
                        </m:sSub>
                      </m:num>
                      <m:den>
                        <m:r>
                          <a:rPr lang="ka-GE" sz="22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sz="22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𝑧</m:t>
                        </m:r>
                      </m:den>
                    </m:f>
                    <m:r>
                      <a:rPr lang="ka-GE" sz="22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ka-GE" sz="22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ka-GE" sz="22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𝐻</m:t>
                        </m:r>
                      </m:num>
                      <m:den>
                        <m:r>
                          <a:rPr lang="ka-GE" sz="22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2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ka-GE" sz="22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SubSup>
                              <m:sSubSupPr>
                                <m:ctrlPr>
                                  <a:rPr lang="en-US" sz="22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SupPr>
                              <m:e>
                                <m:r>
                                  <a:rPr lang="ka-GE" sz="22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𝑎</m:t>
                                </m:r>
                              </m:e>
                              <m:sub>
                                <m:r>
                                  <a:rPr lang="ka-GE" sz="22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𝑛</m:t>
                                </m:r>
                                <m:r>
                                  <a:rPr lang="ka-GE" sz="22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sub>
                              <m:sup>
                                <m:r>
                                  <a:rPr lang="ka-GE" sz="22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up>
                            </m:sSubSup>
                          </m:e>
                        </m:d>
                      </m:den>
                    </m:f>
                    <m:r>
                      <a:rPr lang="ka-GE" sz="22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 </m:t>
                    </m:r>
                  </m:oMath>
                </a14:m>
                <a:r>
                  <a:rPr lang="ka-GE" sz="2200" kern="1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(1.6)</a:t>
                </a:r>
                <a:endParaRPr lang="en-US" sz="22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algn="ctr">
                  <a:lnSpc>
                    <a:spcPct val="107000"/>
                  </a:lnSpc>
                  <a:spcAft>
                    <a:spcPts val="800"/>
                  </a:spcAft>
                </a:pPr>
                <a14:m>
                  <m:oMath xmlns:m="http://schemas.openxmlformats.org/officeDocument/2006/math">
                    <m:f>
                      <m:fPr>
                        <m:ctrlPr>
                          <a:rPr lang="en-US" sz="22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r>
                          <a:rPr lang="ka-GE" sz="22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sz="22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SubSup>
                          <m:sSubSupPr>
                            <m:ctrlPr>
                              <a:rPr lang="en-US" sz="22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SupPr>
                          <m:e>
                            <m:r>
                              <a:rPr lang="ka-GE" sz="22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𝑎</m:t>
                            </m:r>
                          </m:e>
                          <m:sub>
                            <m:r>
                              <a:rPr lang="ka-GE" sz="22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𝑛</m:t>
                            </m:r>
                            <m:r>
                              <a:rPr lang="ka-GE" sz="22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sub>
                          <m:sup>
                            <m:r>
                              <a:rPr lang="ka-GE" sz="22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up>
                        </m:sSubSup>
                      </m:num>
                      <m:den>
                        <m:r>
                          <a:rPr lang="ka-GE" sz="22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sz="22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𝑧</m:t>
                        </m:r>
                      </m:den>
                    </m:f>
                    <m:r>
                      <a:rPr lang="ka-GE" sz="22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ka-GE" sz="22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ka-GE" sz="22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𝐻</m:t>
                        </m:r>
                      </m:num>
                      <m:den>
                        <m:r>
                          <a:rPr lang="ka-GE" sz="22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2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2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2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𝑎</m:t>
                                </m:r>
                              </m:e>
                              <m:sub>
                                <m:r>
                                  <a:rPr lang="ka-GE" sz="22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𝑛</m:t>
                                </m:r>
                              </m:sub>
                            </m:sSub>
                          </m:e>
                        </m:d>
                      </m:den>
                    </m:f>
                    <m:r>
                      <a:rPr lang="ka-GE" sz="22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 </m:t>
                    </m:r>
                  </m:oMath>
                </a14:m>
                <a:r>
                  <a:rPr lang="ka-GE" sz="2200" kern="1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(1.6)*</a:t>
                </a:r>
                <a:endParaRPr lang="en-US" sz="22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ka-GE" sz="20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endParaRPr lang="en-US" sz="20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ka-GE" sz="20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endParaRPr lang="en-US" sz="20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3441362D-DD6E-5771-D6F7-25640C39F46C}"/>
                  </a:ext>
                </a:extLst>
              </p:cNvPr>
              <p:cNvSpPr txBox="1">
                <a:spLocks noRot="1" noChangeAspect="1" noMove="1" noResize="1" noEditPoints="1" noAdjustHandles="1" noChangeArrowheads="1" noChangeShapeType="1" noTextEdit="1"/>
              </p:cNvSpPr>
              <p:nvPr/>
            </p:nvSpPr>
            <p:spPr>
              <a:xfrm>
                <a:off x="1599613" y="1773883"/>
                <a:ext cx="8992771" cy="2650919"/>
              </a:xfrm>
              <a:prstGeom prst="rect">
                <a:avLst/>
              </a:prstGeom>
              <a:blipFill>
                <a:blip r:embed="rId3"/>
                <a:stretch>
                  <a:fillRect t="-920"/>
                </a:stretch>
              </a:blipFill>
            </p:spPr>
            <p:txBody>
              <a:bodyPr/>
              <a:lstStyle/>
              <a:p>
                <a:r>
                  <a:rPr lang="en-US">
                    <a:noFill/>
                  </a:rPr>
                  <a:t> </a:t>
                </a:r>
              </a:p>
            </p:txBody>
          </p:sp>
        </mc:Fallback>
      </mc:AlternateContent>
    </p:spTree>
    <p:extLst>
      <p:ext uri="{BB962C8B-B14F-4D97-AF65-F5344CB8AC3E}">
        <p14:creationId xmlns:p14="http://schemas.microsoft.com/office/powerpoint/2010/main" val="890918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F8FAA2-669A-3D46-0EC3-1086603CDAD6}"/>
              </a:ext>
            </a:extLst>
          </p:cNvPr>
          <p:cNvSpPr txBox="1"/>
          <p:nvPr/>
        </p:nvSpPr>
        <p:spPr>
          <a:xfrm>
            <a:off x="3046828" y="239140"/>
            <a:ext cx="6098344" cy="379848"/>
          </a:xfrm>
          <a:prstGeom prst="rect">
            <a:avLst/>
          </a:prstGeom>
          <a:noFill/>
        </p:spPr>
        <p:txBody>
          <a:bodyPr wrap="square">
            <a:spAutoFit/>
          </a:bodyPr>
          <a:lstStyle/>
          <a:p>
            <a:pPr marL="342900" lvl="0" indent="-342900" algn="ctr">
              <a:lnSpc>
                <a:spcPct val="107000"/>
              </a:lnSpc>
              <a:spcAft>
                <a:spcPts val="800"/>
              </a:spcAft>
              <a:buFont typeface="+mj-lt"/>
              <a:buAutoNum type="arabicPeriod" startAt="3"/>
            </a:pPr>
            <a:r>
              <a:rPr lang="en-US" b="1" kern="100" dirty="0">
                <a:solidFill>
                  <a:srgbClr val="000000"/>
                </a:solidFill>
                <a:latin typeface="Sylfaen" panose="010A0502050306030303" pitchFamily="18" charset="0"/>
                <a:ea typeface="Calibri" panose="020F0502020204030204" pitchFamily="34" charset="0"/>
                <a:cs typeface="Times New Roman" panose="02020603050405020304" pitchFamily="18" charset="0"/>
              </a:rPr>
              <a:t>Conserved Quantities</a:t>
            </a:r>
            <a:endParaRPr lang="en-US" sz="16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65DD573-BEFC-525C-92D6-A42311D56972}"/>
                  </a:ext>
                </a:extLst>
              </p:cNvPr>
              <p:cNvSpPr txBox="1"/>
              <p:nvPr/>
            </p:nvSpPr>
            <p:spPr>
              <a:xfrm>
                <a:off x="539259" y="900742"/>
                <a:ext cx="11113477" cy="585225"/>
              </a:xfrm>
              <a:prstGeom prst="rect">
                <a:avLst/>
              </a:prstGeom>
              <a:noFill/>
            </p:spPr>
            <p:txBody>
              <a:bodyPr wrap="square">
                <a:spAutoFit/>
              </a:bodyPr>
              <a:lstStyle/>
              <a:p>
                <a:pPr algn="ctr">
                  <a:lnSpc>
                    <a:spcPct val="107000"/>
                  </a:lnSpc>
                  <a:spcAft>
                    <a:spcPts val="800"/>
                  </a:spcAft>
                </a:pPr>
                <a:r>
                  <a:rPr lang="en-US" sz="2000" kern="100" dirty="0">
                    <a:solidFill>
                      <a:srgbClr val="000000"/>
                    </a:solidFill>
                    <a:latin typeface="Sylfaen" panose="010A0502050306030303" pitchFamily="18" charset="0"/>
                    <a:ea typeface="Times New Roman" panose="02020603050405020304" pitchFamily="18" charset="0"/>
                    <a:cs typeface="Times New Roman" panose="02020603050405020304" pitchFamily="18" charset="0"/>
                  </a:rPr>
                  <a:t>The Hamiltonian</a:t>
                </a:r>
                <a:r>
                  <a:rPr lang="ka-GE" sz="2000" kern="1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 </a:t>
                </a:r>
                <a14:m>
                  <m:oMath xmlns:m="http://schemas.openxmlformats.org/officeDocument/2006/math">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𝐻</m:t>
                    </m:r>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 </m:t>
                    </m:r>
                    <m:nary>
                      <m:naryPr>
                        <m:chr m:val="∑"/>
                        <m:limLoc m:val="undOvr"/>
                        <m:ctrlPr>
                          <a:rPr lang="en-US"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𝑀</m:t>
                        </m:r>
                      </m:sup>
                      <m:e>
                        <m:d>
                          <m:dPr>
                            <m:ctrlPr>
                              <a:rPr lang="en-US"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𝛽</m:t>
                                    </m:r>
                                  </m:e>
                                  <m:sub>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sub>
                                </m:sSub>
                              </m:num>
                              <m:den>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𝑘</m:t>
                                </m:r>
                              </m:den>
                            </m:f>
                            <m:sSup>
                              <m:sSupPr>
                                <m:ctrlPr>
                                  <a:rPr lang="en-US"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d>
                                  <m:dPr>
                                    <m:begChr m:val="|"/>
                                    <m:endChr m:val="|"/>
                                    <m:ctrlPr>
                                      <a:rPr lang="en-US"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𝑎</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𝑚</m:t>
                                        </m:r>
                                      </m:sub>
                                    </m:sSub>
                                  </m:e>
                                </m:d>
                              </m:e>
                              <m:sup>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𝛽</m:t>
                                </m:r>
                              </m:num>
                              <m:den>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𝑘</m:t>
                                </m:r>
                              </m:den>
                            </m:f>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𝑎</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𝑚</m:t>
                                </m:r>
                              </m:sub>
                            </m:sSub>
                            <m:sSubSup>
                              <m:sSub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𝑎</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𝑚</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ub>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up>
                            </m:sSub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𝑎</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𝑚</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sub>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up>
                            </m:sSubSup>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𝑎</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𝑚</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ub>
                            </m:s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num>
                              <m:den>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den>
                            </m:f>
                            <m:sSup>
                              <m:sSupPr>
                                <m:ctrlPr>
                                  <a:rPr lang="en-US"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sSub>
                                  <m:sSubPr>
                                    <m:ctrlPr>
                                      <a:rPr lang="en-US"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e>
                                  <m:sub>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b>
                                </m:sSub>
                                <m:d>
                                  <m:dPr>
                                    <m:begChr m:val="|"/>
                                    <m:endChr m:val="|"/>
                                    <m:ctrlPr>
                                      <a:rPr lang="en-US"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𝑎</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𝑚</m:t>
                                        </m:r>
                                      </m:sub>
                                    </m:sSub>
                                  </m:e>
                                </m:d>
                              </m:e>
                              <m:sup>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4</m:t>
                                </m:r>
                              </m:sup>
                            </m:sSup>
                          </m:e>
                        </m:d>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nary>
                          <m:naryPr>
                            <m:chr m:val="∑"/>
                            <m:limLoc m:val="undOv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naryPr>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ub>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m:t>
                            </m:r>
                          </m:sup>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𝜀</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ub>
                            </m:sSub>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d>
                                  <m:dPr>
                                    <m:begChr m:val="|"/>
                                    <m:endChr m:val="|"/>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𝑏</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ub>
                                    </m:sSub>
                                  </m:e>
                                </m:d>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p>
                            </m:sSup>
                          </m:e>
                        </m:nary>
                      </m:e>
                    </m:nary>
                  </m:oMath>
                </a14:m>
                <a:r>
                  <a:rPr lang="ka-GE" sz="2000" kern="1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 (3.1)</a:t>
                </a:r>
                <a:endParaRPr lang="en-US" sz="20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A65DD573-BEFC-525C-92D6-A42311D56972}"/>
                  </a:ext>
                </a:extLst>
              </p:cNvPr>
              <p:cNvSpPr txBox="1">
                <a:spLocks noRot="1" noChangeAspect="1" noMove="1" noResize="1" noEditPoints="1" noAdjustHandles="1" noChangeArrowheads="1" noChangeShapeType="1" noTextEdit="1"/>
              </p:cNvSpPr>
              <p:nvPr/>
            </p:nvSpPr>
            <p:spPr>
              <a:xfrm>
                <a:off x="539259" y="900742"/>
                <a:ext cx="11113477" cy="585225"/>
              </a:xfrm>
              <a:prstGeom prst="rect">
                <a:avLst/>
              </a:prstGeom>
              <a:blipFill>
                <a:blip r:embed="rId2"/>
                <a:stretch>
                  <a:fillRect l="-274" r="-274" b="-72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441362D-DD6E-5771-D6F7-25640C39F46C}"/>
                  </a:ext>
                </a:extLst>
              </p:cNvPr>
              <p:cNvSpPr txBox="1"/>
              <p:nvPr/>
            </p:nvSpPr>
            <p:spPr>
              <a:xfrm>
                <a:off x="1599613" y="1773883"/>
                <a:ext cx="8992771" cy="2650919"/>
              </a:xfrm>
              <a:prstGeom prst="rect">
                <a:avLst/>
              </a:prstGeom>
              <a:noFill/>
            </p:spPr>
            <p:txBody>
              <a:bodyPr wrap="square">
                <a:spAutoFit/>
              </a:bodyPr>
              <a:lstStyle/>
              <a:p>
                <a:pPr algn="ctr">
                  <a:lnSpc>
                    <a:spcPct val="107000"/>
                  </a:lnSpc>
                  <a:spcAft>
                    <a:spcPts val="800"/>
                  </a:spcAft>
                </a:pPr>
                <a:r>
                  <a:rPr lang="en-US" sz="2000" kern="100" dirty="0">
                    <a:solidFill>
                      <a:srgbClr val="000000"/>
                    </a:solidFill>
                    <a:highlight>
                      <a:srgbClr val="FFFFFF"/>
                    </a:highlight>
                    <a:latin typeface="Sylfaen" panose="010A0502050306030303" pitchFamily="18" charset="0"/>
                    <a:ea typeface="Times New Roman" panose="02020603050405020304" pitchFamily="18" charset="0"/>
                    <a:cs typeface="Times New Roman" panose="02020603050405020304" pitchFamily="18" charset="0"/>
                  </a:rPr>
                  <a:t>Hamilton’s equations</a:t>
                </a:r>
                <a:r>
                  <a:rPr lang="ka-GE" sz="20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 </a:t>
                </a:r>
                <a:endParaRPr lang="en-US" sz="20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ka-GE" sz="22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2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r>
                          <a:rPr lang="ka-GE" sz="22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2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2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𝑎</m:t>
                            </m:r>
                          </m:e>
                          <m:sub>
                            <m:r>
                              <a:rPr lang="ka-GE" sz="22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𝑛</m:t>
                            </m:r>
                          </m:sub>
                        </m:sSub>
                      </m:num>
                      <m:den>
                        <m:r>
                          <a:rPr lang="ka-GE" sz="22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sz="22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𝑧</m:t>
                        </m:r>
                      </m:den>
                    </m:f>
                    <m:r>
                      <a:rPr lang="ka-GE" sz="22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ka-GE" sz="22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ka-GE" sz="22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𝐻</m:t>
                        </m:r>
                      </m:num>
                      <m:den>
                        <m:r>
                          <a:rPr lang="ka-GE" sz="22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2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ka-GE" sz="22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SubSup>
                              <m:sSubSupPr>
                                <m:ctrlPr>
                                  <a:rPr lang="en-US" sz="22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SupPr>
                              <m:e>
                                <m:r>
                                  <a:rPr lang="ka-GE" sz="22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𝑎</m:t>
                                </m:r>
                              </m:e>
                              <m:sub>
                                <m:r>
                                  <a:rPr lang="ka-GE" sz="22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𝑛</m:t>
                                </m:r>
                                <m:r>
                                  <a:rPr lang="ka-GE" sz="22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sub>
                              <m:sup>
                                <m:r>
                                  <a:rPr lang="ka-GE" sz="22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up>
                            </m:sSubSup>
                          </m:e>
                        </m:d>
                      </m:den>
                    </m:f>
                    <m:r>
                      <a:rPr lang="ka-GE" sz="22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 </m:t>
                    </m:r>
                  </m:oMath>
                </a14:m>
                <a:r>
                  <a:rPr lang="ka-GE" sz="2200" kern="1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(1.6)</a:t>
                </a:r>
                <a:endParaRPr lang="en-US" sz="22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algn="ctr">
                  <a:lnSpc>
                    <a:spcPct val="107000"/>
                  </a:lnSpc>
                  <a:spcAft>
                    <a:spcPts val="800"/>
                  </a:spcAft>
                </a:pPr>
                <a14:m>
                  <m:oMath xmlns:m="http://schemas.openxmlformats.org/officeDocument/2006/math">
                    <m:f>
                      <m:fPr>
                        <m:ctrlPr>
                          <a:rPr lang="en-US" sz="22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r>
                          <a:rPr lang="ka-GE" sz="22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sz="22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SubSup>
                          <m:sSubSupPr>
                            <m:ctrlPr>
                              <a:rPr lang="en-US" sz="22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SupPr>
                          <m:e>
                            <m:r>
                              <a:rPr lang="ka-GE" sz="22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𝑎</m:t>
                            </m:r>
                          </m:e>
                          <m:sub>
                            <m:r>
                              <a:rPr lang="ka-GE" sz="22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𝑛</m:t>
                            </m:r>
                            <m:r>
                              <a:rPr lang="ka-GE" sz="22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sub>
                          <m:sup>
                            <m:r>
                              <a:rPr lang="ka-GE" sz="22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up>
                        </m:sSubSup>
                      </m:num>
                      <m:den>
                        <m:r>
                          <a:rPr lang="ka-GE" sz="22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sz="22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𝑧</m:t>
                        </m:r>
                      </m:den>
                    </m:f>
                    <m:r>
                      <a:rPr lang="ka-GE" sz="22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ka-GE" sz="22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ka-GE" sz="22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𝐻</m:t>
                        </m:r>
                      </m:num>
                      <m:den>
                        <m:r>
                          <a:rPr lang="ka-GE" sz="22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2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2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2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𝑎</m:t>
                                </m:r>
                              </m:e>
                              <m:sub>
                                <m:r>
                                  <a:rPr lang="ka-GE" sz="22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𝑛</m:t>
                                </m:r>
                              </m:sub>
                            </m:sSub>
                          </m:e>
                        </m:d>
                      </m:den>
                    </m:f>
                    <m:r>
                      <a:rPr lang="ka-GE" sz="22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 </m:t>
                    </m:r>
                  </m:oMath>
                </a14:m>
                <a:r>
                  <a:rPr lang="ka-GE" sz="2200" kern="1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(1.6)*</a:t>
                </a:r>
                <a:endParaRPr lang="en-US" sz="22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ka-GE" sz="20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endParaRPr lang="en-US" sz="20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ka-GE" sz="20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endParaRPr lang="en-US" sz="20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3441362D-DD6E-5771-D6F7-25640C39F46C}"/>
                  </a:ext>
                </a:extLst>
              </p:cNvPr>
              <p:cNvSpPr txBox="1">
                <a:spLocks noRot="1" noChangeAspect="1" noMove="1" noResize="1" noEditPoints="1" noAdjustHandles="1" noChangeArrowheads="1" noChangeShapeType="1" noTextEdit="1"/>
              </p:cNvSpPr>
              <p:nvPr/>
            </p:nvSpPr>
            <p:spPr>
              <a:xfrm>
                <a:off x="1599613" y="1773883"/>
                <a:ext cx="8992771" cy="2650919"/>
              </a:xfrm>
              <a:prstGeom prst="rect">
                <a:avLst/>
              </a:prstGeom>
              <a:blipFill>
                <a:blip r:embed="rId3"/>
                <a:stretch>
                  <a:fillRect t="-9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527A43B-CACA-EA99-08B9-688900611D69}"/>
                  </a:ext>
                </a:extLst>
              </p:cNvPr>
              <p:cNvSpPr txBox="1"/>
              <p:nvPr/>
            </p:nvSpPr>
            <p:spPr>
              <a:xfrm>
                <a:off x="3046828" y="3993946"/>
                <a:ext cx="6098344" cy="861711"/>
              </a:xfrm>
              <a:prstGeom prst="rect">
                <a:avLst/>
              </a:prstGeom>
              <a:noFill/>
            </p:spPr>
            <p:txBody>
              <a:bodyPr wrap="square">
                <a:spAutoFit/>
              </a:bodyPr>
              <a:lstStyle/>
              <a:p>
                <a:pPr algn="ctr">
                  <a:lnSpc>
                    <a:spcPct val="107000"/>
                  </a:lnSpc>
                  <a:spcAft>
                    <a:spcPts val="800"/>
                  </a:spcAft>
                </a:pPr>
                <a:r>
                  <a:rPr lang="en-US" sz="2000" kern="100" dirty="0">
                    <a:solidFill>
                      <a:srgbClr val="000000"/>
                    </a:solidFill>
                    <a:latin typeface="Sylfaen" panose="010A0502050306030303" pitchFamily="18" charset="0"/>
                    <a:ea typeface="Times New Roman" panose="02020603050405020304" pitchFamily="18" charset="0"/>
                    <a:cs typeface="Times New Roman" panose="02020603050405020304" pitchFamily="18" charset="0"/>
                  </a:rPr>
                  <a:t>Optical Force</a:t>
                </a:r>
                <a:r>
                  <a:rPr lang="ka-GE" sz="2000" kern="1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 - </a:t>
                </a:r>
                <a14:m>
                  <m:oMath xmlns:m="http://schemas.openxmlformats.org/officeDocument/2006/math">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𝑃</m:t>
                    </m:r>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 </m:t>
                    </m:r>
                    <m:nary>
                      <m:naryPr>
                        <m:chr m:val="∑"/>
                        <m:limLoc m:val="subSup"/>
                        <m:ctrlPr>
                          <a:rPr lang="en-US"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𝑖</m:t>
                        </m:r>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 1</m:t>
                        </m:r>
                      </m:sub>
                      <m:sup>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𝑀</m:t>
                        </m:r>
                      </m:sup>
                      <m:e>
                        <m:sSup>
                          <m:sSupPr>
                            <m:ctrlPr>
                              <a:rPr lang="en-US"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d>
                              <m:dPr>
                                <m:begChr m:val="|"/>
                                <m:endChr m:val="|"/>
                                <m:ctrlPr>
                                  <a:rPr lang="en-US"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𝑎</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𝑛</m:t>
                                    </m:r>
                                  </m:sub>
                                </m:sSub>
                              </m:e>
                            </m:d>
                          </m:e>
                          <m:sup>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e>
                    </m:nary>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nary>
                      <m:naryPr>
                        <m:chr m:val="∑"/>
                        <m:limLoc m:val="subSup"/>
                        <m:ctrlPr>
                          <a:rPr lang="en-US"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𝑖</m:t>
                        </m:r>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 1</m:t>
                        </m:r>
                      </m:sub>
                      <m:sup>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𝑀</m:t>
                        </m:r>
                      </m:sup>
                      <m:e>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d>
                              <m:dPr>
                                <m:begChr m:val="|"/>
                                <m:endChr m:val="|"/>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𝑏</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ub>
                                </m:sSub>
                              </m:e>
                            </m:d>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p>
                        </m:sSup>
                      </m:e>
                    </m:nary>
                  </m:oMath>
                </a14:m>
                <a:r>
                  <a:rPr lang="ka-GE" sz="2000" kern="1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  (3.2)</a:t>
                </a:r>
                <a:endParaRPr lang="en-US" sz="20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algn="ctr">
                  <a:lnSpc>
                    <a:spcPct val="107000"/>
                  </a:lnSpc>
                  <a:spcAft>
                    <a:spcPts val="800"/>
                  </a:spcAft>
                </a:pPr>
                <a:endParaRPr lang="en-US" sz="20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A527A43B-CACA-EA99-08B9-688900611D69}"/>
                  </a:ext>
                </a:extLst>
              </p:cNvPr>
              <p:cNvSpPr txBox="1">
                <a:spLocks noRot="1" noChangeAspect="1" noMove="1" noResize="1" noEditPoints="1" noAdjustHandles="1" noChangeArrowheads="1" noChangeShapeType="1" noTextEdit="1"/>
              </p:cNvSpPr>
              <p:nvPr/>
            </p:nvSpPr>
            <p:spPr>
              <a:xfrm>
                <a:off x="3046828" y="3993946"/>
                <a:ext cx="6098344" cy="861711"/>
              </a:xfrm>
              <a:prstGeom prst="rect">
                <a:avLst/>
              </a:prstGeom>
              <a:blipFill>
                <a:blip r:embed="rId4"/>
                <a:stretch>
                  <a:fillRect t="-54930" b="-33099"/>
                </a:stretch>
              </a:blipFill>
            </p:spPr>
            <p:txBody>
              <a:bodyPr/>
              <a:lstStyle/>
              <a:p>
                <a:r>
                  <a:rPr lang="en-US">
                    <a:noFill/>
                  </a:rPr>
                  <a:t> </a:t>
                </a:r>
              </a:p>
            </p:txBody>
          </p:sp>
        </mc:Fallback>
      </mc:AlternateContent>
    </p:spTree>
    <p:extLst>
      <p:ext uri="{BB962C8B-B14F-4D97-AF65-F5344CB8AC3E}">
        <p14:creationId xmlns:p14="http://schemas.microsoft.com/office/powerpoint/2010/main" val="965996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6D804A8-A8B2-F76C-49BC-9757DF953E04}"/>
              </a:ext>
            </a:extLst>
          </p:cNvPr>
          <p:cNvSpPr txBox="1"/>
          <p:nvPr/>
        </p:nvSpPr>
        <p:spPr>
          <a:xfrm>
            <a:off x="286043" y="1003223"/>
            <a:ext cx="11619913" cy="2862322"/>
          </a:xfrm>
          <a:prstGeom prst="rect">
            <a:avLst/>
          </a:prstGeom>
          <a:noFill/>
        </p:spPr>
        <p:txBody>
          <a:bodyPr wrap="square">
            <a:spAutoFit/>
          </a:bodyPr>
          <a:lstStyle/>
          <a:p>
            <a:r>
              <a:rPr lang="en-US" b="0" i="0" dirty="0">
                <a:solidFill>
                  <a:srgbClr val="555555"/>
                </a:solidFill>
                <a:effectLst/>
                <a:highlight>
                  <a:srgbClr val="FFFFFF"/>
                </a:highlight>
                <a:latin typeface="Liberation Serif"/>
              </a:rPr>
              <a:t>  Lately there has been a renewed interest in studying nonlinear multimoded optical systems, namely optical systems consisting of thousands of optical fibers such as high-speed communication structures. The complexity of interactions in these systems is the reason to numerous exceptional optical effects. This somewhat chaotic process has led to several theoretical challenges which we aren't capable of overcoming by using classical approaches. This work starts by deriving the discrete Schrödinger equation for such systems. Followed by a thermodynamic framework capable of describing the intricate behavior of such photonic configurations. New physical observables like the "Internal Energy" (the mean value of the propagation constant) and the "Optical Entropy" are defined. A new equation of state analogous to that of the conventional thermodynamics is obtained. It is also shown that the optical power together with the "Internal Energy" always flow with respect to the second law of thermodynamics. Lastly, laws of isentropic processes are obtained and the possibility of realizing processes similar to the Carnot Cycle in such photonic systems is presented.</a:t>
            </a:r>
            <a:endParaRPr lang="en-US" dirty="0"/>
          </a:p>
        </p:txBody>
      </p:sp>
      <p:sp>
        <p:nvSpPr>
          <p:cNvPr id="10" name="TextBox 9">
            <a:extLst>
              <a:ext uri="{FF2B5EF4-FFF2-40B4-BE49-F238E27FC236}">
                <a16:creationId xmlns:a16="http://schemas.microsoft.com/office/drawing/2014/main" id="{F7D999CB-73A2-248A-B57A-B3310F0D4895}"/>
              </a:ext>
            </a:extLst>
          </p:cNvPr>
          <p:cNvSpPr txBox="1"/>
          <p:nvPr/>
        </p:nvSpPr>
        <p:spPr>
          <a:xfrm>
            <a:off x="2584938" y="314737"/>
            <a:ext cx="6098344" cy="492443"/>
          </a:xfrm>
          <a:prstGeom prst="rect">
            <a:avLst/>
          </a:prstGeom>
          <a:noFill/>
        </p:spPr>
        <p:txBody>
          <a:bodyPr wrap="square">
            <a:spAutoFit/>
          </a:bodyPr>
          <a:lstStyle/>
          <a:p>
            <a:pPr algn="ctr"/>
            <a:r>
              <a:rPr lang="en-US" sz="2600" dirty="0"/>
              <a:t>Abstract</a:t>
            </a:r>
          </a:p>
        </p:txBody>
      </p:sp>
    </p:spTree>
    <p:extLst>
      <p:ext uri="{BB962C8B-B14F-4D97-AF65-F5344CB8AC3E}">
        <p14:creationId xmlns:p14="http://schemas.microsoft.com/office/powerpoint/2010/main" val="1379936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F8FAA2-669A-3D46-0EC3-1086603CDAD6}"/>
              </a:ext>
            </a:extLst>
          </p:cNvPr>
          <p:cNvSpPr txBox="1"/>
          <p:nvPr/>
        </p:nvSpPr>
        <p:spPr>
          <a:xfrm>
            <a:off x="3046828" y="239140"/>
            <a:ext cx="6098344" cy="379848"/>
          </a:xfrm>
          <a:prstGeom prst="rect">
            <a:avLst/>
          </a:prstGeom>
          <a:noFill/>
        </p:spPr>
        <p:txBody>
          <a:bodyPr wrap="square">
            <a:spAutoFit/>
          </a:bodyPr>
          <a:lstStyle/>
          <a:p>
            <a:pPr marL="342900" lvl="0" indent="-342900" algn="ctr">
              <a:lnSpc>
                <a:spcPct val="107000"/>
              </a:lnSpc>
              <a:spcAft>
                <a:spcPts val="800"/>
              </a:spcAft>
              <a:buFont typeface="+mj-lt"/>
              <a:buAutoNum type="arabicPeriod" startAt="3"/>
            </a:pPr>
            <a:r>
              <a:rPr lang="en-US" b="1" kern="100" dirty="0">
                <a:solidFill>
                  <a:srgbClr val="000000"/>
                </a:solidFill>
                <a:latin typeface="Sylfaen" panose="010A0502050306030303" pitchFamily="18" charset="0"/>
                <a:ea typeface="Calibri" panose="020F0502020204030204" pitchFamily="34" charset="0"/>
                <a:cs typeface="Times New Roman" panose="02020603050405020304" pitchFamily="18" charset="0"/>
              </a:rPr>
              <a:t>Conserved Quantities</a:t>
            </a:r>
            <a:endParaRPr lang="en-US" sz="16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65DD573-BEFC-525C-92D6-A42311D56972}"/>
                  </a:ext>
                </a:extLst>
              </p:cNvPr>
              <p:cNvSpPr txBox="1"/>
              <p:nvPr/>
            </p:nvSpPr>
            <p:spPr>
              <a:xfrm>
                <a:off x="539259" y="900742"/>
                <a:ext cx="11113477" cy="585225"/>
              </a:xfrm>
              <a:prstGeom prst="rect">
                <a:avLst/>
              </a:prstGeom>
              <a:noFill/>
            </p:spPr>
            <p:txBody>
              <a:bodyPr wrap="square">
                <a:spAutoFit/>
              </a:bodyPr>
              <a:lstStyle/>
              <a:p>
                <a:pPr algn="ctr">
                  <a:lnSpc>
                    <a:spcPct val="107000"/>
                  </a:lnSpc>
                  <a:spcAft>
                    <a:spcPts val="800"/>
                  </a:spcAft>
                </a:pPr>
                <a:r>
                  <a:rPr lang="en-US" sz="2000" kern="100" dirty="0">
                    <a:solidFill>
                      <a:srgbClr val="000000"/>
                    </a:solidFill>
                    <a:latin typeface="Sylfaen" panose="010A0502050306030303" pitchFamily="18" charset="0"/>
                    <a:ea typeface="Times New Roman" panose="02020603050405020304" pitchFamily="18" charset="0"/>
                    <a:cs typeface="Times New Roman" panose="02020603050405020304" pitchFamily="18" charset="0"/>
                  </a:rPr>
                  <a:t>The Hamiltonian</a:t>
                </a:r>
                <a:r>
                  <a:rPr lang="ka-GE" sz="2000" kern="1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 </a:t>
                </a:r>
                <a14:m>
                  <m:oMath xmlns:m="http://schemas.openxmlformats.org/officeDocument/2006/math">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𝐻</m:t>
                    </m:r>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 </m:t>
                    </m:r>
                    <m:nary>
                      <m:naryPr>
                        <m:chr m:val="∑"/>
                        <m:limLoc m:val="undOvr"/>
                        <m:ctrlPr>
                          <a:rPr lang="en-US"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𝑀</m:t>
                        </m:r>
                      </m:sup>
                      <m:e>
                        <m:d>
                          <m:dPr>
                            <m:ctrlPr>
                              <a:rPr lang="en-US"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𝛽</m:t>
                                    </m:r>
                                  </m:e>
                                  <m:sub>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sub>
                                </m:sSub>
                              </m:num>
                              <m:den>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𝑘</m:t>
                                </m:r>
                              </m:den>
                            </m:f>
                            <m:sSup>
                              <m:sSupPr>
                                <m:ctrlPr>
                                  <a:rPr lang="en-US"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d>
                                  <m:dPr>
                                    <m:begChr m:val="|"/>
                                    <m:endChr m:val="|"/>
                                    <m:ctrlPr>
                                      <a:rPr lang="en-US"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𝑎</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𝑚</m:t>
                                        </m:r>
                                      </m:sub>
                                    </m:sSub>
                                  </m:e>
                                </m:d>
                              </m:e>
                              <m:sup>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𝛽</m:t>
                                </m:r>
                              </m:num>
                              <m:den>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𝑘</m:t>
                                </m:r>
                              </m:den>
                            </m:f>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𝑎</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𝑚</m:t>
                                </m:r>
                              </m:sub>
                            </m:sSub>
                            <m:sSubSup>
                              <m:sSub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𝑎</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𝑚</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ub>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up>
                            </m:sSub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𝑎</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𝑚</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sub>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up>
                            </m:sSubSup>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𝑎</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𝑚</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ub>
                            </m:s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num>
                              <m:den>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den>
                            </m:f>
                            <m:sSup>
                              <m:sSupPr>
                                <m:ctrlPr>
                                  <a:rPr lang="en-US"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sSub>
                                  <m:sSubPr>
                                    <m:ctrlPr>
                                      <a:rPr lang="en-US"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e>
                                  <m:sub>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b>
                                </m:sSub>
                                <m:d>
                                  <m:dPr>
                                    <m:begChr m:val="|"/>
                                    <m:endChr m:val="|"/>
                                    <m:ctrlPr>
                                      <a:rPr lang="en-US"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𝑎</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𝑚</m:t>
                                        </m:r>
                                      </m:sub>
                                    </m:sSub>
                                  </m:e>
                                </m:d>
                              </m:e>
                              <m:sup>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4</m:t>
                                </m:r>
                              </m:sup>
                            </m:sSup>
                          </m:e>
                        </m:d>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nary>
                          <m:naryPr>
                            <m:chr m:val="∑"/>
                            <m:limLoc m:val="undOv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naryPr>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ub>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m:t>
                            </m:r>
                          </m:sup>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𝜀</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ub>
                            </m:sSub>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d>
                                  <m:dPr>
                                    <m:begChr m:val="|"/>
                                    <m:endChr m:val="|"/>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𝑏</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ub>
                                    </m:sSub>
                                  </m:e>
                                </m:d>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p>
                            </m:sSup>
                          </m:e>
                        </m:nary>
                      </m:e>
                    </m:nary>
                  </m:oMath>
                </a14:m>
                <a:r>
                  <a:rPr lang="ka-GE" sz="2000" kern="1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 (3.1)</a:t>
                </a:r>
                <a:endParaRPr lang="en-US" sz="20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A65DD573-BEFC-525C-92D6-A42311D56972}"/>
                  </a:ext>
                </a:extLst>
              </p:cNvPr>
              <p:cNvSpPr txBox="1">
                <a:spLocks noRot="1" noChangeAspect="1" noMove="1" noResize="1" noEditPoints="1" noAdjustHandles="1" noChangeArrowheads="1" noChangeShapeType="1" noTextEdit="1"/>
              </p:cNvSpPr>
              <p:nvPr/>
            </p:nvSpPr>
            <p:spPr>
              <a:xfrm>
                <a:off x="539259" y="900742"/>
                <a:ext cx="11113477" cy="585225"/>
              </a:xfrm>
              <a:prstGeom prst="rect">
                <a:avLst/>
              </a:prstGeom>
              <a:blipFill>
                <a:blip r:embed="rId2"/>
                <a:stretch>
                  <a:fillRect l="-274" r="-274" b="-72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441362D-DD6E-5771-D6F7-25640C39F46C}"/>
                  </a:ext>
                </a:extLst>
              </p:cNvPr>
              <p:cNvSpPr txBox="1"/>
              <p:nvPr/>
            </p:nvSpPr>
            <p:spPr>
              <a:xfrm>
                <a:off x="1599613" y="1773883"/>
                <a:ext cx="8992771" cy="2650919"/>
              </a:xfrm>
              <a:prstGeom prst="rect">
                <a:avLst/>
              </a:prstGeom>
              <a:noFill/>
            </p:spPr>
            <p:txBody>
              <a:bodyPr wrap="square">
                <a:spAutoFit/>
              </a:bodyPr>
              <a:lstStyle/>
              <a:p>
                <a:pPr algn="ctr">
                  <a:lnSpc>
                    <a:spcPct val="107000"/>
                  </a:lnSpc>
                  <a:spcAft>
                    <a:spcPts val="800"/>
                  </a:spcAft>
                </a:pPr>
                <a:r>
                  <a:rPr lang="en-US" sz="2000" kern="100" dirty="0">
                    <a:solidFill>
                      <a:srgbClr val="000000"/>
                    </a:solidFill>
                    <a:highlight>
                      <a:srgbClr val="FFFFFF"/>
                    </a:highlight>
                    <a:latin typeface="Sylfaen" panose="010A0502050306030303" pitchFamily="18" charset="0"/>
                    <a:ea typeface="Times New Roman" panose="02020603050405020304" pitchFamily="18" charset="0"/>
                    <a:cs typeface="Times New Roman" panose="02020603050405020304" pitchFamily="18" charset="0"/>
                  </a:rPr>
                  <a:t>Hamilton’s equations</a:t>
                </a:r>
                <a:r>
                  <a:rPr lang="ka-GE" sz="20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 </a:t>
                </a:r>
                <a:endParaRPr lang="en-US" sz="20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ka-GE" sz="22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2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r>
                          <a:rPr lang="ka-GE" sz="22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2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2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𝑎</m:t>
                            </m:r>
                          </m:e>
                          <m:sub>
                            <m:r>
                              <a:rPr lang="ka-GE" sz="22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𝑛</m:t>
                            </m:r>
                          </m:sub>
                        </m:sSub>
                      </m:num>
                      <m:den>
                        <m:r>
                          <a:rPr lang="ka-GE" sz="22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sz="22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𝑧</m:t>
                        </m:r>
                      </m:den>
                    </m:f>
                    <m:r>
                      <a:rPr lang="ka-GE" sz="22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ka-GE" sz="22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ka-GE" sz="22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𝐻</m:t>
                        </m:r>
                      </m:num>
                      <m:den>
                        <m:r>
                          <a:rPr lang="ka-GE" sz="22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2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ka-GE" sz="22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SubSup>
                              <m:sSubSupPr>
                                <m:ctrlPr>
                                  <a:rPr lang="en-US" sz="22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SupPr>
                              <m:e>
                                <m:r>
                                  <a:rPr lang="ka-GE" sz="22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𝑎</m:t>
                                </m:r>
                              </m:e>
                              <m:sub>
                                <m:r>
                                  <a:rPr lang="ka-GE" sz="22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𝑛</m:t>
                                </m:r>
                                <m:r>
                                  <a:rPr lang="ka-GE" sz="22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sub>
                              <m:sup>
                                <m:r>
                                  <a:rPr lang="ka-GE" sz="22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up>
                            </m:sSubSup>
                          </m:e>
                        </m:d>
                      </m:den>
                    </m:f>
                    <m:r>
                      <a:rPr lang="ka-GE" sz="22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 </m:t>
                    </m:r>
                  </m:oMath>
                </a14:m>
                <a:r>
                  <a:rPr lang="ka-GE" sz="2200" kern="1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(1.6)</a:t>
                </a:r>
                <a:endParaRPr lang="en-US" sz="22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algn="ctr">
                  <a:lnSpc>
                    <a:spcPct val="107000"/>
                  </a:lnSpc>
                  <a:spcAft>
                    <a:spcPts val="800"/>
                  </a:spcAft>
                </a:pPr>
                <a14:m>
                  <m:oMath xmlns:m="http://schemas.openxmlformats.org/officeDocument/2006/math">
                    <m:f>
                      <m:fPr>
                        <m:ctrlPr>
                          <a:rPr lang="en-US" sz="22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r>
                          <a:rPr lang="ka-GE" sz="22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sz="22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SubSup>
                          <m:sSubSupPr>
                            <m:ctrlPr>
                              <a:rPr lang="en-US" sz="22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SupPr>
                          <m:e>
                            <m:r>
                              <a:rPr lang="ka-GE" sz="22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𝑎</m:t>
                            </m:r>
                          </m:e>
                          <m:sub>
                            <m:r>
                              <a:rPr lang="ka-GE" sz="22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𝑛</m:t>
                            </m:r>
                            <m:r>
                              <a:rPr lang="ka-GE" sz="22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sub>
                          <m:sup>
                            <m:r>
                              <a:rPr lang="ka-GE" sz="22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up>
                        </m:sSubSup>
                      </m:num>
                      <m:den>
                        <m:r>
                          <a:rPr lang="ka-GE" sz="22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sz="22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𝑧</m:t>
                        </m:r>
                      </m:den>
                    </m:f>
                    <m:r>
                      <a:rPr lang="ka-GE" sz="22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ka-GE" sz="22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ka-GE" sz="22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𝐻</m:t>
                        </m:r>
                      </m:num>
                      <m:den>
                        <m:r>
                          <a:rPr lang="ka-GE" sz="22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2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2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2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𝑎</m:t>
                                </m:r>
                              </m:e>
                              <m:sub>
                                <m:r>
                                  <a:rPr lang="ka-GE" sz="22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𝑛</m:t>
                                </m:r>
                              </m:sub>
                            </m:sSub>
                          </m:e>
                        </m:d>
                      </m:den>
                    </m:f>
                    <m:r>
                      <a:rPr lang="ka-GE" sz="22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 </m:t>
                    </m:r>
                  </m:oMath>
                </a14:m>
                <a:r>
                  <a:rPr lang="ka-GE" sz="2200" kern="1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(1.6)*</a:t>
                </a:r>
                <a:endParaRPr lang="en-US" sz="22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ka-GE" sz="20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endParaRPr lang="en-US" sz="20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ka-GE" sz="20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endParaRPr lang="en-US" sz="20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3441362D-DD6E-5771-D6F7-25640C39F46C}"/>
                  </a:ext>
                </a:extLst>
              </p:cNvPr>
              <p:cNvSpPr txBox="1">
                <a:spLocks noRot="1" noChangeAspect="1" noMove="1" noResize="1" noEditPoints="1" noAdjustHandles="1" noChangeArrowheads="1" noChangeShapeType="1" noTextEdit="1"/>
              </p:cNvSpPr>
              <p:nvPr/>
            </p:nvSpPr>
            <p:spPr>
              <a:xfrm>
                <a:off x="1599613" y="1773883"/>
                <a:ext cx="8992771" cy="2650919"/>
              </a:xfrm>
              <a:prstGeom prst="rect">
                <a:avLst/>
              </a:prstGeom>
              <a:blipFill>
                <a:blip r:embed="rId3"/>
                <a:stretch>
                  <a:fillRect t="-9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527A43B-CACA-EA99-08B9-688900611D69}"/>
                  </a:ext>
                </a:extLst>
              </p:cNvPr>
              <p:cNvSpPr txBox="1"/>
              <p:nvPr/>
            </p:nvSpPr>
            <p:spPr>
              <a:xfrm>
                <a:off x="3046828" y="3993946"/>
                <a:ext cx="6098344" cy="861711"/>
              </a:xfrm>
              <a:prstGeom prst="rect">
                <a:avLst/>
              </a:prstGeom>
              <a:noFill/>
            </p:spPr>
            <p:txBody>
              <a:bodyPr wrap="square">
                <a:spAutoFit/>
              </a:bodyPr>
              <a:lstStyle/>
              <a:p>
                <a:pPr algn="ctr">
                  <a:lnSpc>
                    <a:spcPct val="107000"/>
                  </a:lnSpc>
                  <a:spcAft>
                    <a:spcPts val="800"/>
                  </a:spcAft>
                </a:pPr>
                <a:r>
                  <a:rPr lang="en-US" sz="2000" kern="100" dirty="0">
                    <a:solidFill>
                      <a:srgbClr val="000000"/>
                    </a:solidFill>
                    <a:latin typeface="Sylfaen" panose="010A0502050306030303" pitchFamily="18" charset="0"/>
                    <a:ea typeface="Times New Roman" panose="02020603050405020304" pitchFamily="18" charset="0"/>
                    <a:cs typeface="Times New Roman" panose="02020603050405020304" pitchFamily="18" charset="0"/>
                  </a:rPr>
                  <a:t>Optical Force</a:t>
                </a:r>
                <a:r>
                  <a:rPr lang="ka-GE" sz="2000" kern="1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 - </a:t>
                </a:r>
                <a14:m>
                  <m:oMath xmlns:m="http://schemas.openxmlformats.org/officeDocument/2006/math">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𝑃</m:t>
                    </m:r>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 </m:t>
                    </m:r>
                    <m:nary>
                      <m:naryPr>
                        <m:chr m:val="∑"/>
                        <m:limLoc m:val="subSup"/>
                        <m:ctrlPr>
                          <a:rPr lang="en-US"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𝑖</m:t>
                        </m:r>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 1</m:t>
                        </m:r>
                      </m:sub>
                      <m:sup>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𝑀</m:t>
                        </m:r>
                      </m:sup>
                      <m:e>
                        <m:sSup>
                          <m:sSupPr>
                            <m:ctrlPr>
                              <a:rPr lang="en-US"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d>
                              <m:dPr>
                                <m:begChr m:val="|"/>
                                <m:endChr m:val="|"/>
                                <m:ctrlPr>
                                  <a:rPr lang="en-US"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𝑎</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𝑛</m:t>
                                    </m:r>
                                  </m:sub>
                                </m:sSub>
                              </m:e>
                            </m:d>
                          </m:e>
                          <m:sup>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e>
                    </m:nary>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nary>
                      <m:naryPr>
                        <m:chr m:val="∑"/>
                        <m:limLoc m:val="subSup"/>
                        <m:ctrlPr>
                          <a:rPr lang="en-US"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𝑖</m:t>
                        </m:r>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 1</m:t>
                        </m:r>
                      </m:sub>
                      <m:sup>
                        <m:r>
                          <a:rPr lang="ka-GE" sz="20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𝑀</m:t>
                        </m:r>
                      </m:sup>
                      <m:e>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d>
                              <m:dPr>
                                <m:begChr m:val="|"/>
                                <m:endChr m:val="|"/>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𝑏</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ub>
                                </m:sSub>
                              </m:e>
                            </m:d>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p>
                        </m:sSup>
                      </m:e>
                    </m:nary>
                  </m:oMath>
                </a14:m>
                <a:r>
                  <a:rPr lang="ka-GE" sz="2000" kern="1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  (3.2)</a:t>
                </a:r>
                <a:endParaRPr lang="en-US" sz="20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algn="ctr">
                  <a:lnSpc>
                    <a:spcPct val="107000"/>
                  </a:lnSpc>
                  <a:spcAft>
                    <a:spcPts val="800"/>
                  </a:spcAft>
                </a:pPr>
                <a:endParaRPr lang="en-US" sz="20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A527A43B-CACA-EA99-08B9-688900611D69}"/>
                  </a:ext>
                </a:extLst>
              </p:cNvPr>
              <p:cNvSpPr txBox="1">
                <a:spLocks noRot="1" noChangeAspect="1" noMove="1" noResize="1" noEditPoints="1" noAdjustHandles="1" noChangeArrowheads="1" noChangeShapeType="1" noTextEdit="1"/>
              </p:cNvSpPr>
              <p:nvPr/>
            </p:nvSpPr>
            <p:spPr>
              <a:xfrm>
                <a:off x="3046828" y="3993946"/>
                <a:ext cx="6098344" cy="861711"/>
              </a:xfrm>
              <a:prstGeom prst="rect">
                <a:avLst/>
              </a:prstGeom>
              <a:blipFill>
                <a:blip r:embed="rId4"/>
                <a:stretch>
                  <a:fillRect t="-54930" b="-330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0A19E03-ECC3-E7B0-FF52-167B36DAF02A}"/>
                  </a:ext>
                </a:extLst>
              </p:cNvPr>
              <p:cNvSpPr txBox="1"/>
              <p:nvPr/>
            </p:nvSpPr>
            <p:spPr>
              <a:xfrm>
                <a:off x="742066" y="4712718"/>
                <a:ext cx="10707862" cy="482761"/>
              </a:xfrm>
              <a:prstGeom prst="rect">
                <a:avLst/>
              </a:prstGeom>
              <a:noFill/>
            </p:spPr>
            <p:txBody>
              <a:bodyPr wrap="square">
                <a:spAutoFit/>
              </a:bodyPr>
              <a:lstStyle/>
              <a:p>
                <a:pPr algn="ctr">
                  <a:lnSpc>
                    <a:spcPct val="107000"/>
                  </a:lnSpc>
                  <a:spcAft>
                    <a:spcPts val="800"/>
                  </a:spcAft>
                </a:pPr>
                <a:r>
                  <a:rPr lang="en-US" sz="2000" kern="100" dirty="0">
                    <a:solidFill>
                      <a:srgbClr val="000000"/>
                    </a:solidFill>
                    <a:highlight>
                      <a:srgbClr val="FFFFFF"/>
                    </a:highlight>
                    <a:latin typeface="Sylfaen" panose="010A0502050306030303" pitchFamily="18" charset="0"/>
                    <a:ea typeface="Times New Roman" panose="02020603050405020304" pitchFamily="18" charset="0"/>
                    <a:cs typeface="Times New Roman" panose="02020603050405020304" pitchFamily="18" charset="0"/>
                  </a:rPr>
                  <a:t>Internal Energy</a:t>
                </a:r>
                <a:r>
                  <a:rPr lang="ka-GE" sz="20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  </a:t>
                </a:r>
                <a14:m>
                  <m:oMath xmlns:m="http://schemas.openxmlformats.org/officeDocument/2006/math">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𝑈</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𝐻</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ka-GE" sz="2000"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Ψ</m:t>
                        </m:r>
                        <m:d>
                          <m:dPr>
                            <m:begChr m:val="|"/>
                            <m:endChr m:val="|"/>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acc>
                              <m:accPr>
                                <m:chr m:val="̂"/>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acc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𝐻</m:t>
                                </m:r>
                              </m:e>
                            </m:acc>
                          </m:e>
                        </m:d>
                        <m:r>
                          <m:rPr>
                            <m:sty m:val="p"/>
                          </m:rPr>
                          <a:rPr lang="ka-GE" sz="2000"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Ψ</m:t>
                        </m:r>
                      </m:e>
                    </m:d>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nary>
                      <m:naryPr>
                        <m:chr m:val="∑"/>
                        <m:limLoc m:val="undOv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naryPr>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=1</m:t>
                        </m:r>
                      </m:sub>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m:t>
                        </m:r>
                      </m:sup>
                      <m:e>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𝑏</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ub>
                        </m:sSub>
                        <m:d>
                          <m:dPr>
                            <m:begChr m:val="〈"/>
                            <m:endChr m:val="〉"/>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ka-GE" sz="2000"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Ψ</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ub>
                            </m:s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acc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𝐻</m:t>
                                </m:r>
                              </m:e>
                            </m:acc>
                            <m: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nary>
                              <m:naryPr>
                                <m:chr m:val="∑"/>
                                <m:limLoc m:val="undOv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naryPr>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𝑗</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=1</m:t>
                                </m:r>
                              </m:sub>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m:t>
                                </m:r>
                              </m:sup>
                              <m:e>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𝑏</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𝑗</m:t>
                                    </m:r>
                                  </m:sub>
                                </m:s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ka-GE" sz="2000"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Ψ</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𝑗</m:t>
                                    </m:r>
                                  </m:sub>
                                </m:sSub>
                              </m:e>
                            </m:nary>
                          </m:e>
                        </m:d>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e>
                    </m:nary>
                    <m:nary>
                      <m:naryPr>
                        <m:chr m:val="∑"/>
                        <m:limLoc m:val="undOv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naryPr>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ub>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m:t>
                        </m:r>
                      </m:sup>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𝜀</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ub>
                        </m:sSub>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d>
                              <m:dPr>
                                <m:begChr m:val="|"/>
                                <m:endChr m:val="|"/>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𝑏</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ub>
                                </m:sSub>
                              </m:e>
                            </m:d>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p>
                        </m:sSup>
                      </m:e>
                    </m:nary>
                  </m:oMath>
                </a14:m>
                <a:r>
                  <a:rPr lang="ka-GE" sz="20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a:t>
                </a:r>
                <a:r>
                  <a:rPr lang="ka-GE" sz="2000" kern="1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(3.</a:t>
                </a:r>
                <a:r>
                  <a:rPr lang="en-US" sz="2000" kern="1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3</a:t>
                </a:r>
                <a:r>
                  <a:rPr lang="ka-GE" sz="2000" kern="1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a:t>
                </a:r>
                <a:endParaRPr lang="en-US" sz="20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00A19E03-ECC3-E7B0-FF52-167B36DAF02A}"/>
                  </a:ext>
                </a:extLst>
              </p:cNvPr>
              <p:cNvSpPr txBox="1">
                <a:spLocks noRot="1" noChangeAspect="1" noMove="1" noResize="1" noEditPoints="1" noAdjustHandles="1" noChangeArrowheads="1" noChangeShapeType="1" noTextEdit="1"/>
              </p:cNvSpPr>
              <p:nvPr/>
            </p:nvSpPr>
            <p:spPr>
              <a:xfrm>
                <a:off x="742066" y="4712718"/>
                <a:ext cx="10707862" cy="482761"/>
              </a:xfrm>
              <a:prstGeom prst="rect">
                <a:avLst/>
              </a:prstGeom>
              <a:blipFill>
                <a:blip r:embed="rId5"/>
                <a:stretch>
                  <a:fillRect t="-92405" b="-145570"/>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E75F2A4D-8FDD-445F-A0F0-BC8E134A57C6}"/>
              </a:ext>
            </a:extLst>
          </p:cNvPr>
          <p:cNvSpPr txBox="1"/>
          <p:nvPr/>
        </p:nvSpPr>
        <p:spPr>
          <a:xfrm>
            <a:off x="2922563" y="5483395"/>
            <a:ext cx="6098344" cy="411779"/>
          </a:xfrm>
          <a:prstGeom prst="rect">
            <a:avLst/>
          </a:prstGeom>
          <a:noFill/>
        </p:spPr>
        <p:txBody>
          <a:bodyPr wrap="square">
            <a:spAutoFit/>
          </a:bodyPr>
          <a:lstStyle/>
          <a:p>
            <a:pPr algn="ctr">
              <a:lnSpc>
                <a:spcPct val="107000"/>
              </a:lnSpc>
              <a:spcAft>
                <a:spcPts val="800"/>
              </a:spcAft>
            </a:pPr>
            <a:r>
              <a:rPr lang="en-US" sz="20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These quantities are all conserved </a:t>
            </a:r>
            <a:r>
              <a:rPr lang="ka-GE" sz="20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a:t>
            </a:r>
            <a:r>
              <a:rPr lang="en-US" sz="2000" kern="100" dirty="0">
                <a:solidFill>
                  <a:srgbClr val="000000"/>
                </a:solidFill>
                <a:latin typeface="Sylfaen" panose="010A0502050306030303" pitchFamily="18" charset="0"/>
                <a:ea typeface="Calibri" panose="020F0502020204030204" pitchFamily="34" charset="0"/>
                <a:cs typeface="Times New Roman" panose="02020603050405020304" pitchFamily="18" charset="0"/>
              </a:rPr>
              <a:t>with respect to </a:t>
            </a:r>
            <a:r>
              <a:rPr lang="en-US" sz="20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z )</a:t>
            </a:r>
          </a:p>
        </p:txBody>
      </p:sp>
    </p:spTree>
    <p:extLst>
      <p:ext uri="{BB962C8B-B14F-4D97-AF65-F5344CB8AC3E}">
        <p14:creationId xmlns:p14="http://schemas.microsoft.com/office/powerpoint/2010/main" val="1854071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6FAB17-C469-531E-E25B-239FEECEB399}"/>
              </a:ext>
            </a:extLst>
          </p:cNvPr>
          <p:cNvSpPr txBox="1"/>
          <p:nvPr/>
        </p:nvSpPr>
        <p:spPr>
          <a:xfrm>
            <a:off x="3046828" y="323547"/>
            <a:ext cx="6098344" cy="379848"/>
          </a:xfrm>
          <a:prstGeom prst="rect">
            <a:avLst/>
          </a:prstGeom>
          <a:noFill/>
        </p:spPr>
        <p:txBody>
          <a:bodyPr wrap="square">
            <a:spAutoFit/>
          </a:bodyPr>
          <a:lstStyle/>
          <a:p>
            <a:pPr lvl="0" algn="ctr">
              <a:lnSpc>
                <a:spcPct val="107000"/>
              </a:lnSpc>
              <a:spcAft>
                <a:spcPts val="800"/>
              </a:spcAft>
            </a:pPr>
            <a:r>
              <a:rPr lang="en-US" b="1" kern="100" dirty="0">
                <a:solidFill>
                  <a:srgbClr val="000000"/>
                </a:solidFill>
                <a:latin typeface="Sylfaen" panose="010A0502050306030303" pitchFamily="18" charset="0"/>
                <a:ea typeface="Calibri" panose="020F0502020204030204" pitchFamily="34" charset="0"/>
                <a:cs typeface="Times New Roman" panose="02020603050405020304" pitchFamily="18" charset="0"/>
              </a:rPr>
              <a:t>4</a:t>
            </a:r>
            <a:r>
              <a:rPr lang="en-US" sz="1800" b="1"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r>
              <a:rPr lang="en-US" b="1" kern="100" dirty="0">
                <a:solidFill>
                  <a:srgbClr val="000000"/>
                </a:solidFill>
                <a:latin typeface="Sylfaen" panose="010A0502050306030303" pitchFamily="18" charset="0"/>
                <a:ea typeface="Calibri" panose="020F0502020204030204" pitchFamily="34" charset="0"/>
                <a:cs typeface="Times New Roman" panose="02020603050405020304" pitchFamily="18" charset="0"/>
              </a:rPr>
              <a:t>The distribution</a:t>
            </a:r>
            <a:endParaRPr lang="en-US" sz="16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D36749A-6A25-5B98-C2A4-B5C322928676}"/>
                  </a:ext>
                </a:extLst>
              </p:cNvPr>
              <p:cNvSpPr txBox="1"/>
              <p:nvPr/>
            </p:nvSpPr>
            <p:spPr>
              <a:xfrm>
                <a:off x="422031" y="703395"/>
                <a:ext cx="11394831" cy="2159566"/>
              </a:xfrm>
              <a:prstGeom prst="rect">
                <a:avLst/>
              </a:prstGeom>
              <a:noFill/>
            </p:spPr>
            <p:txBody>
              <a:bodyPr wrap="square">
                <a:spAutoFit/>
              </a:bodyPr>
              <a:lstStyle/>
              <a:p>
                <a:pPr algn="ctr">
                  <a:lnSpc>
                    <a:spcPct val="107000"/>
                  </a:lnSpc>
                  <a:spcAft>
                    <a:spcPts val="800"/>
                  </a:spcAft>
                </a:pPr>
                <a:r>
                  <a:rPr lang="en-US" sz="18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The number of ways photons can be distributed throughout the energy clusters</a:t>
                </a:r>
                <a:r>
                  <a:rPr lang="ka-GE" sz="18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a:t>
                </a:r>
                <a:endPar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algn="ctr">
                  <a:lnSpc>
                    <a:spcPct val="107000"/>
                  </a:lnSpc>
                  <a:spcAft>
                    <a:spcPts val="800"/>
                  </a:spcAft>
                </a:pPr>
                <a14:m>
                  <m:oMath xmlns:m="http://schemas.openxmlformats.org/officeDocument/2006/math">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𝑊</m:t>
                    </m:r>
                    <m:d>
                      <m:d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𝑁</m:t>
                            </m:r>
                          </m:e>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ub>
                        </m:s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𝑁</m:t>
                            </m:r>
                          </m:e>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b>
                        </m:s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𝑁</m:t>
                            </m:r>
                          </m:e>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ub>
                        </m:sSub>
                      </m:e>
                    </m:d>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nary>
                      <m:naryPr>
                        <m:chr m:val="∏"/>
                        <m:limLoc m:val="undOv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naryPr>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ub>
                      <m:sup>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up>
                      <m:e>
                        <m:f>
                          <m:f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d>
                              <m:d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𝑁</m:t>
                                    </m:r>
                                  </m:e>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ub>
                                </m:s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𝑔</m:t>
                                    </m:r>
                                  </m:e>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ub>
                                </m:s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e>
                            </m:d>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num>
                          <m:den>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𝑁</m:t>
                                </m:r>
                              </m:e>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ub>
                            </m:s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𝑔</m:t>
                                    </m:r>
                                  </m:e>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ub>
                                </m:s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e>
                            </m:d>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den>
                        </m:f>
                      </m:e>
                    </m:nary>
                  </m:oMath>
                </a14:m>
                <a:r>
                  <a:rPr lang="ka-GE" sz="18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(4.1)</a:t>
                </a:r>
                <a:endPar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ka-GE" sz="18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a:t>
                </a:r>
                <a:endParaRPr lang="en-US" sz="18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endParaRPr>
              </a:p>
              <a:p>
                <a:pPr algn="ctr">
                  <a:lnSpc>
                    <a:spcPct val="107000"/>
                  </a:lnSpc>
                  <a:spcAft>
                    <a:spcPts val="800"/>
                  </a:spcAft>
                </a:pPr>
                <a:r>
                  <a:rPr lang="en-US" kern="100" dirty="0">
                    <a:solidFill>
                      <a:srgbClr val="000000"/>
                    </a:solidFill>
                    <a:highlight>
                      <a:srgbClr val="FFFFFF"/>
                    </a:highlight>
                    <a:latin typeface="Sylfaen" panose="010A0502050306030303" pitchFamily="18" charset="0"/>
                    <a:ea typeface="Times New Roman" panose="02020603050405020304" pitchFamily="18" charset="0"/>
                    <a:cs typeface="Times New Roman" panose="02020603050405020304" pitchFamily="18" charset="0"/>
                  </a:rPr>
                  <a:t>Entropy of the corresponding distribution </a:t>
                </a:r>
                <a:r>
                  <a:rPr lang="ka-GE" sz="18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a:t>
                </a:r>
                <a14:m>
                  <m:oMath xmlns:m="http://schemas.openxmlformats.org/officeDocument/2006/math">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𝑆</m:t>
                        </m:r>
                      </m:e>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ub>
                    </m:s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𝑙𝑛𝑊</m:t>
                    </m:r>
                  </m:oMath>
                </a14:m>
                <a:r>
                  <a:rPr lang="ka-GE" sz="18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(4.2)</a:t>
                </a:r>
                <a:endPar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ka-GE" sz="18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a:t>
                </a:r>
                <a:endPar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9D36749A-6A25-5B98-C2A4-B5C322928676}"/>
                  </a:ext>
                </a:extLst>
              </p:cNvPr>
              <p:cNvSpPr txBox="1">
                <a:spLocks noRot="1" noChangeAspect="1" noMove="1" noResize="1" noEditPoints="1" noAdjustHandles="1" noChangeArrowheads="1" noChangeShapeType="1" noTextEdit="1"/>
              </p:cNvSpPr>
              <p:nvPr/>
            </p:nvSpPr>
            <p:spPr>
              <a:xfrm>
                <a:off x="422031" y="703395"/>
                <a:ext cx="11394831" cy="2159566"/>
              </a:xfrm>
              <a:prstGeom prst="rect">
                <a:avLst/>
              </a:prstGeom>
              <a:blipFill>
                <a:blip r:embed="rId2"/>
                <a:stretch>
                  <a:fillRect t="-845"/>
                </a:stretch>
              </a:blipFill>
            </p:spPr>
            <p:txBody>
              <a:bodyPr/>
              <a:lstStyle/>
              <a:p>
                <a:r>
                  <a:rPr lang="en-US">
                    <a:noFill/>
                  </a:rPr>
                  <a:t> </a:t>
                </a:r>
              </a:p>
            </p:txBody>
          </p:sp>
        </mc:Fallback>
      </mc:AlternateContent>
    </p:spTree>
    <p:extLst>
      <p:ext uri="{BB962C8B-B14F-4D97-AF65-F5344CB8AC3E}">
        <p14:creationId xmlns:p14="http://schemas.microsoft.com/office/powerpoint/2010/main" val="956597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6FAB17-C469-531E-E25B-239FEECEB399}"/>
              </a:ext>
            </a:extLst>
          </p:cNvPr>
          <p:cNvSpPr txBox="1"/>
          <p:nvPr/>
        </p:nvSpPr>
        <p:spPr>
          <a:xfrm>
            <a:off x="3046828" y="323547"/>
            <a:ext cx="6098344" cy="379848"/>
          </a:xfrm>
          <a:prstGeom prst="rect">
            <a:avLst/>
          </a:prstGeom>
          <a:noFill/>
        </p:spPr>
        <p:txBody>
          <a:bodyPr wrap="square">
            <a:spAutoFit/>
          </a:bodyPr>
          <a:lstStyle/>
          <a:p>
            <a:pPr lvl="0" algn="ctr">
              <a:lnSpc>
                <a:spcPct val="107000"/>
              </a:lnSpc>
              <a:spcAft>
                <a:spcPts val="800"/>
              </a:spcAft>
            </a:pPr>
            <a:r>
              <a:rPr lang="en-US" b="1" kern="100" dirty="0">
                <a:solidFill>
                  <a:srgbClr val="000000"/>
                </a:solidFill>
                <a:latin typeface="Sylfaen" panose="010A0502050306030303" pitchFamily="18" charset="0"/>
                <a:ea typeface="Calibri" panose="020F0502020204030204" pitchFamily="34" charset="0"/>
                <a:cs typeface="Times New Roman" panose="02020603050405020304" pitchFamily="18" charset="0"/>
              </a:rPr>
              <a:t>4</a:t>
            </a:r>
            <a:r>
              <a:rPr lang="en-US" sz="1800" b="1"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r>
              <a:rPr lang="en-US" b="1" kern="100" dirty="0">
                <a:solidFill>
                  <a:srgbClr val="000000"/>
                </a:solidFill>
                <a:latin typeface="Sylfaen" panose="010A0502050306030303" pitchFamily="18" charset="0"/>
                <a:ea typeface="Calibri" panose="020F0502020204030204" pitchFamily="34" charset="0"/>
                <a:cs typeface="Times New Roman" panose="02020603050405020304" pitchFamily="18" charset="0"/>
              </a:rPr>
              <a:t>The distribution</a:t>
            </a:r>
            <a:endParaRPr lang="en-US" sz="16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D36749A-6A25-5B98-C2A4-B5C322928676}"/>
                  </a:ext>
                </a:extLst>
              </p:cNvPr>
              <p:cNvSpPr txBox="1"/>
              <p:nvPr/>
            </p:nvSpPr>
            <p:spPr>
              <a:xfrm>
                <a:off x="422031" y="703395"/>
                <a:ext cx="11394831" cy="2159566"/>
              </a:xfrm>
              <a:prstGeom prst="rect">
                <a:avLst/>
              </a:prstGeom>
              <a:noFill/>
            </p:spPr>
            <p:txBody>
              <a:bodyPr wrap="square">
                <a:spAutoFit/>
              </a:bodyPr>
              <a:lstStyle/>
              <a:p>
                <a:pPr algn="ctr">
                  <a:lnSpc>
                    <a:spcPct val="107000"/>
                  </a:lnSpc>
                  <a:spcAft>
                    <a:spcPts val="800"/>
                  </a:spcAft>
                </a:pPr>
                <a:r>
                  <a:rPr lang="en-US" sz="18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The number of ways photons can be distributed throughout the energy clusters</a:t>
                </a:r>
                <a:r>
                  <a:rPr lang="ka-GE" sz="18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a:t>
                </a:r>
                <a:endPar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algn="ctr">
                  <a:lnSpc>
                    <a:spcPct val="107000"/>
                  </a:lnSpc>
                  <a:spcAft>
                    <a:spcPts val="800"/>
                  </a:spcAft>
                </a:pPr>
                <a14:m>
                  <m:oMath xmlns:m="http://schemas.openxmlformats.org/officeDocument/2006/math">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𝑊</m:t>
                    </m:r>
                    <m:d>
                      <m:d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𝑁</m:t>
                            </m:r>
                          </m:e>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ub>
                        </m:s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𝑁</m:t>
                            </m:r>
                          </m:e>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b>
                        </m:s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𝑁</m:t>
                            </m:r>
                          </m:e>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ub>
                        </m:sSub>
                      </m:e>
                    </m:d>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nary>
                      <m:naryPr>
                        <m:chr m:val="∏"/>
                        <m:limLoc m:val="undOv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naryPr>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ub>
                      <m:sup>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up>
                      <m:e>
                        <m:f>
                          <m:f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d>
                              <m:d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𝑁</m:t>
                                    </m:r>
                                  </m:e>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ub>
                                </m:s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𝑔</m:t>
                                    </m:r>
                                  </m:e>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ub>
                                </m:s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e>
                            </m:d>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num>
                          <m:den>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𝑁</m:t>
                                </m:r>
                              </m:e>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ub>
                            </m:s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𝑔</m:t>
                                    </m:r>
                                  </m:e>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ub>
                                </m:s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e>
                            </m:d>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den>
                        </m:f>
                      </m:e>
                    </m:nary>
                  </m:oMath>
                </a14:m>
                <a:r>
                  <a:rPr lang="ka-GE" sz="18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(4.1)</a:t>
                </a:r>
                <a:endPar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ka-GE" sz="18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a:t>
                </a:r>
                <a:endParaRPr lang="en-US" sz="18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endParaRPr>
              </a:p>
              <a:p>
                <a:pPr algn="ctr">
                  <a:lnSpc>
                    <a:spcPct val="107000"/>
                  </a:lnSpc>
                  <a:spcAft>
                    <a:spcPts val="800"/>
                  </a:spcAft>
                </a:pPr>
                <a:r>
                  <a:rPr lang="en-US" kern="100" dirty="0">
                    <a:solidFill>
                      <a:srgbClr val="000000"/>
                    </a:solidFill>
                    <a:highlight>
                      <a:srgbClr val="FFFFFF"/>
                    </a:highlight>
                    <a:latin typeface="Sylfaen" panose="010A0502050306030303" pitchFamily="18" charset="0"/>
                    <a:ea typeface="Times New Roman" panose="02020603050405020304" pitchFamily="18" charset="0"/>
                    <a:cs typeface="Times New Roman" panose="02020603050405020304" pitchFamily="18" charset="0"/>
                  </a:rPr>
                  <a:t>Entropy of the corresponding distribution </a:t>
                </a:r>
                <a:r>
                  <a:rPr lang="ka-GE" sz="18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a:t>
                </a:r>
                <a14:m>
                  <m:oMath xmlns:m="http://schemas.openxmlformats.org/officeDocument/2006/math">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𝑆</m:t>
                        </m:r>
                      </m:e>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ub>
                    </m:s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𝑙𝑛𝑊</m:t>
                    </m:r>
                  </m:oMath>
                </a14:m>
                <a:r>
                  <a:rPr lang="ka-GE" sz="18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(4.2)</a:t>
                </a:r>
                <a:endPar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ka-GE" sz="18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a:t>
                </a:r>
                <a:endPar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9D36749A-6A25-5B98-C2A4-B5C322928676}"/>
                  </a:ext>
                </a:extLst>
              </p:cNvPr>
              <p:cNvSpPr txBox="1">
                <a:spLocks noRot="1" noChangeAspect="1" noMove="1" noResize="1" noEditPoints="1" noAdjustHandles="1" noChangeArrowheads="1" noChangeShapeType="1" noTextEdit="1"/>
              </p:cNvSpPr>
              <p:nvPr/>
            </p:nvSpPr>
            <p:spPr>
              <a:xfrm>
                <a:off x="422031" y="703395"/>
                <a:ext cx="11394831" cy="2159566"/>
              </a:xfrm>
              <a:prstGeom prst="rect">
                <a:avLst/>
              </a:prstGeom>
              <a:blipFill>
                <a:blip r:embed="rId2"/>
                <a:stretch>
                  <a:fillRect t="-8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F3ADD5A-520B-8A17-0855-BF9833A1B056}"/>
                  </a:ext>
                </a:extLst>
              </p:cNvPr>
              <p:cNvSpPr txBox="1"/>
              <p:nvPr/>
            </p:nvSpPr>
            <p:spPr>
              <a:xfrm>
                <a:off x="1468315" y="2862961"/>
                <a:ext cx="9302262" cy="1235018"/>
              </a:xfrm>
              <a:prstGeom prst="rect">
                <a:avLst/>
              </a:prstGeom>
              <a:noFill/>
            </p:spPr>
            <p:txBody>
              <a:bodyPr wrap="square">
                <a:spAutoFit/>
              </a:bodyPr>
              <a:lstStyle/>
              <a:p>
                <a:pPr algn="ctr">
                  <a:lnSpc>
                    <a:spcPct val="107000"/>
                  </a:lnSpc>
                  <a:spcAft>
                    <a:spcPts val="800"/>
                  </a:spcAft>
                </a:pPr>
                <a:r>
                  <a:rPr lang="en-US" sz="18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We search for the maximum of entropy under the following conditions</a:t>
                </a:r>
                <a:r>
                  <a:rPr lang="ka-GE" sz="18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a:t>
                </a:r>
                <a:endPar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algn="ctr">
                  <a:lnSpc>
                    <a:spcPct val="107000"/>
                  </a:lnSpc>
                  <a:spcAft>
                    <a:spcPts val="800"/>
                  </a:spcAft>
                </a:pPr>
                <a14:m>
                  <m:oMath xmlns:m="http://schemas.openxmlformats.org/officeDocument/2006/math">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𝐸</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 −</m:t>
                    </m:r>
                    <m:nary>
                      <m:naryPr>
                        <m:chr m:val="∑"/>
                        <m:limLoc m:val="undOv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naryPr>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ub>
                      <m:sup>
                        <m:sSup>
                          <m:sSup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m:t>
                            </m:r>
                          </m:e>
                          <m:sup>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up>
                        </m:sSup>
                      </m:sup>
                      <m:e>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𝜀</m:t>
                            </m:r>
                          </m:e>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ub>
                        </m:sSub>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𝑁</m:t>
                            </m:r>
                          </m:e>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sub>
                        </m:s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𝑐𝑜𝑛𝑠𝑡</m:t>
                        </m:r>
                      </m:e>
                    </m:nary>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𝑁</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nary>
                      <m:naryPr>
                        <m:chr m:val="∑"/>
                        <m:limLoc m:val="subSup"/>
                        <m:ctrlPr>
                          <a:rPr lang="en-US"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𝑖</m:t>
                        </m:r>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 1</m:t>
                        </m:r>
                      </m:sub>
                      <m:sup>
                        <m:sSup>
                          <m:sSupPr>
                            <m:ctrlPr>
                              <a:rPr lang="en-US"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𝑀</m:t>
                            </m:r>
                          </m:e>
                          <m:sup>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sup>
                      <m:e>
                        <m:sSub>
                          <m:sSubPr>
                            <m:ctrlPr>
                              <a:rPr lang="en-US"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m:t>
                            </m:r>
                          </m:e>
                          <m:sub>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𝑐𝑜𝑛𝑠𝑡</m:t>
                        </m:r>
                      </m:e>
                    </m:nary>
                  </m:oMath>
                </a14:m>
                <a:r>
                  <a:rPr lang="ka-GE" sz="1800" kern="1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  (4.3)</a:t>
                </a:r>
                <a:endPar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ka-GE" sz="1800" kern="1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 </a:t>
                </a:r>
                <a:endPar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7F3ADD5A-520B-8A17-0855-BF9833A1B056}"/>
                  </a:ext>
                </a:extLst>
              </p:cNvPr>
              <p:cNvSpPr txBox="1">
                <a:spLocks noRot="1" noChangeAspect="1" noMove="1" noResize="1" noEditPoints="1" noAdjustHandles="1" noChangeArrowheads="1" noChangeShapeType="1" noTextEdit="1"/>
              </p:cNvSpPr>
              <p:nvPr/>
            </p:nvSpPr>
            <p:spPr>
              <a:xfrm>
                <a:off x="1468315" y="2862961"/>
                <a:ext cx="9302262" cy="1235018"/>
              </a:xfrm>
              <a:prstGeom prst="rect">
                <a:avLst/>
              </a:prstGeom>
              <a:blipFill>
                <a:blip r:embed="rId3"/>
                <a:stretch>
                  <a:fillRect t="-1980" b="-21782"/>
                </a:stretch>
              </a:blipFill>
            </p:spPr>
            <p:txBody>
              <a:bodyPr/>
              <a:lstStyle/>
              <a:p>
                <a:r>
                  <a:rPr lang="en-US">
                    <a:noFill/>
                  </a:rPr>
                  <a:t> </a:t>
                </a:r>
              </a:p>
            </p:txBody>
          </p:sp>
        </mc:Fallback>
      </mc:AlternateContent>
    </p:spTree>
    <p:extLst>
      <p:ext uri="{BB962C8B-B14F-4D97-AF65-F5344CB8AC3E}">
        <p14:creationId xmlns:p14="http://schemas.microsoft.com/office/powerpoint/2010/main" val="21715190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6FAB17-C469-531E-E25B-239FEECEB399}"/>
              </a:ext>
            </a:extLst>
          </p:cNvPr>
          <p:cNvSpPr txBox="1"/>
          <p:nvPr/>
        </p:nvSpPr>
        <p:spPr>
          <a:xfrm>
            <a:off x="3046828" y="323547"/>
            <a:ext cx="6098344" cy="379848"/>
          </a:xfrm>
          <a:prstGeom prst="rect">
            <a:avLst/>
          </a:prstGeom>
          <a:noFill/>
        </p:spPr>
        <p:txBody>
          <a:bodyPr wrap="square">
            <a:spAutoFit/>
          </a:bodyPr>
          <a:lstStyle/>
          <a:p>
            <a:pPr lvl="0" algn="ctr">
              <a:lnSpc>
                <a:spcPct val="107000"/>
              </a:lnSpc>
              <a:spcAft>
                <a:spcPts val="800"/>
              </a:spcAft>
            </a:pPr>
            <a:r>
              <a:rPr lang="en-US" b="1" kern="100" dirty="0">
                <a:solidFill>
                  <a:srgbClr val="000000"/>
                </a:solidFill>
                <a:latin typeface="Sylfaen" panose="010A0502050306030303" pitchFamily="18" charset="0"/>
                <a:ea typeface="Calibri" panose="020F0502020204030204" pitchFamily="34" charset="0"/>
                <a:cs typeface="Times New Roman" panose="02020603050405020304" pitchFamily="18" charset="0"/>
              </a:rPr>
              <a:t>4</a:t>
            </a:r>
            <a:r>
              <a:rPr lang="en-US" sz="1800" b="1"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r>
              <a:rPr lang="en-US" b="1" kern="100" dirty="0">
                <a:solidFill>
                  <a:srgbClr val="000000"/>
                </a:solidFill>
                <a:latin typeface="Sylfaen" panose="010A0502050306030303" pitchFamily="18" charset="0"/>
                <a:ea typeface="Calibri" panose="020F0502020204030204" pitchFamily="34" charset="0"/>
                <a:cs typeface="Times New Roman" panose="02020603050405020304" pitchFamily="18" charset="0"/>
              </a:rPr>
              <a:t>The distribution</a:t>
            </a:r>
            <a:endParaRPr lang="en-US" sz="16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D36749A-6A25-5B98-C2A4-B5C322928676}"/>
                  </a:ext>
                </a:extLst>
              </p:cNvPr>
              <p:cNvSpPr txBox="1"/>
              <p:nvPr/>
            </p:nvSpPr>
            <p:spPr>
              <a:xfrm>
                <a:off x="422031" y="703395"/>
                <a:ext cx="11394831" cy="2159566"/>
              </a:xfrm>
              <a:prstGeom prst="rect">
                <a:avLst/>
              </a:prstGeom>
              <a:noFill/>
            </p:spPr>
            <p:txBody>
              <a:bodyPr wrap="square">
                <a:spAutoFit/>
              </a:bodyPr>
              <a:lstStyle/>
              <a:p>
                <a:pPr algn="ctr">
                  <a:lnSpc>
                    <a:spcPct val="107000"/>
                  </a:lnSpc>
                  <a:spcAft>
                    <a:spcPts val="800"/>
                  </a:spcAft>
                </a:pPr>
                <a:r>
                  <a:rPr lang="en-US" sz="18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The number of ways photons can be distributed throughout the energy clusters</a:t>
                </a:r>
                <a:r>
                  <a:rPr lang="ka-GE" sz="18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a:t>
                </a:r>
                <a:endPar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algn="ctr">
                  <a:lnSpc>
                    <a:spcPct val="107000"/>
                  </a:lnSpc>
                  <a:spcAft>
                    <a:spcPts val="800"/>
                  </a:spcAft>
                </a:pPr>
                <a14:m>
                  <m:oMath xmlns:m="http://schemas.openxmlformats.org/officeDocument/2006/math">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𝑊</m:t>
                    </m:r>
                    <m:d>
                      <m:d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𝑁</m:t>
                            </m:r>
                          </m:e>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ub>
                        </m:s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𝑁</m:t>
                            </m:r>
                          </m:e>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b>
                        </m:s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𝑁</m:t>
                            </m:r>
                          </m:e>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ub>
                        </m:sSub>
                      </m:e>
                    </m:d>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nary>
                      <m:naryPr>
                        <m:chr m:val="∏"/>
                        <m:limLoc m:val="undOv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naryPr>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ub>
                      <m:sup>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up>
                      <m:e>
                        <m:f>
                          <m:f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d>
                              <m:d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𝑁</m:t>
                                    </m:r>
                                  </m:e>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ub>
                                </m:s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𝑔</m:t>
                                    </m:r>
                                  </m:e>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ub>
                                </m:s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e>
                            </m:d>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num>
                          <m:den>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𝑁</m:t>
                                </m:r>
                              </m:e>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ub>
                            </m:s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𝑔</m:t>
                                    </m:r>
                                  </m:e>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ub>
                                </m:s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e>
                            </m:d>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den>
                        </m:f>
                      </m:e>
                    </m:nary>
                  </m:oMath>
                </a14:m>
                <a:r>
                  <a:rPr lang="ka-GE" sz="18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(4.1)</a:t>
                </a:r>
                <a:endPar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ka-GE" sz="18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a:t>
                </a:r>
                <a:endParaRPr lang="en-US" sz="18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endParaRPr>
              </a:p>
              <a:p>
                <a:pPr algn="ctr">
                  <a:lnSpc>
                    <a:spcPct val="107000"/>
                  </a:lnSpc>
                  <a:spcAft>
                    <a:spcPts val="800"/>
                  </a:spcAft>
                </a:pPr>
                <a:r>
                  <a:rPr lang="en-US" kern="100" dirty="0">
                    <a:solidFill>
                      <a:srgbClr val="000000"/>
                    </a:solidFill>
                    <a:highlight>
                      <a:srgbClr val="FFFFFF"/>
                    </a:highlight>
                    <a:latin typeface="Sylfaen" panose="010A0502050306030303" pitchFamily="18" charset="0"/>
                    <a:ea typeface="Times New Roman" panose="02020603050405020304" pitchFamily="18" charset="0"/>
                    <a:cs typeface="Times New Roman" panose="02020603050405020304" pitchFamily="18" charset="0"/>
                  </a:rPr>
                  <a:t>Entropy of the corresponding distribution </a:t>
                </a:r>
                <a:r>
                  <a:rPr lang="ka-GE" sz="18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a:t>
                </a:r>
                <a14:m>
                  <m:oMath xmlns:m="http://schemas.openxmlformats.org/officeDocument/2006/math">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𝑆</m:t>
                        </m:r>
                      </m:e>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ub>
                    </m:s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𝑙𝑛𝑊</m:t>
                    </m:r>
                  </m:oMath>
                </a14:m>
                <a:r>
                  <a:rPr lang="ka-GE" sz="18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(4.2)</a:t>
                </a:r>
                <a:endPar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ka-GE" sz="18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a:t>
                </a:r>
                <a:endPar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9D36749A-6A25-5B98-C2A4-B5C322928676}"/>
                  </a:ext>
                </a:extLst>
              </p:cNvPr>
              <p:cNvSpPr txBox="1">
                <a:spLocks noRot="1" noChangeAspect="1" noMove="1" noResize="1" noEditPoints="1" noAdjustHandles="1" noChangeArrowheads="1" noChangeShapeType="1" noTextEdit="1"/>
              </p:cNvSpPr>
              <p:nvPr/>
            </p:nvSpPr>
            <p:spPr>
              <a:xfrm>
                <a:off x="422031" y="703395"/>
                <a:ext cx="11394831" cy="2159566"/>
              </a:xfrm>
              <a:prstGeom prst="rect">
                <a:avLst/>
              </a:prstGeom>
              <a:blipFill>
                <a:blip r:embed="rId2"/>
                <a:stretch>
                  <a:fillRect t="-8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F3ADD5A-520B-8A17-0855-BF9833A1B056}"/>
                  </a:ext>
                </a:extLst>
              </p:cNvPr>
              <p:cNvSpPr txBox="1"/>
              <p:nvPr/>
            </p:nvSpPr>
            <p:spPr>
              <a:xfrm>
                <a:off x="1468315" y="2862961"/>
                <a:ext cx="9302262" cy="1235018"/>
              </a:xfrm>
              <a:prstGeom prst="rect">
                <a:avLst/>
              </a:prstGeom>
              <a:noFill/>
            </p:spPr>
            <p:txBody>
              <a:bodyPr wrap="square">
                <a:spAutoFit/>
              </a:bodyPr>
              <a:lstStyle/>
              <a:p>
                <a:pPr algn="ctr">
                  <a:lnSpc>
                    <a:spcPct val="107000"/>
                  </a:lnSpc>
                  <a:spcAft>
                    <a:spcPts val="800"/>
                  </a:spcAft>
                </a:pPr>
                <a:r>
                  <a:rPr lang="en-US" sz="18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We search for the maximum of entropy under the following conditions</a:t>
                </a:r>
                <a:r>
                  <a:rPr lang="ka-GE" sz="18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a:t>
                </a:r>
                <a:endPar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algn="ctr">
                  <a:lnSpc>
                    <a:spcPct val="107000"/>
                  </a:lnSpc>
                  <a:spcAft>
                    <a:spcPts val="800"/>
                  </a:spcAft>
                </a:pPr>
                <a14:m>
                  <m:oMath xmlns:m="http://schemas.openxmlformats.org/officeDocument/2006/math">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𝐸</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 −</m:t>
                    </m:r>
                    <m:nary>
                      <m:naryPr>
                        <m:chr m:val="∑"/>
                        <m:limLoc m:val="undOv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naryPr>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ub>
                      <m:sup>
                        <m:sSup>
                          <m:sSup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m:t>
                            </m:r>
                          </m:e>
                          <m:sup>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up>
                        </m:sSup>
                      </m:sup>
                      <m:e>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𝜀</m:t>
                            </m:r>
                          </m:e>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ub>
                        </m:sSub>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𝑁</m:t>
                            </m:r>
                          </m:e>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sub>
                        </m:s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𝑐𝑜𝑛𝑠𝑡</m:t>
                        </m:r>
                      </m:e>
                    </m:nary>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𝑁</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nary>
                      <m:naryPr>
                        <m:chr m:val="∑"/>
                        <m:limLoc m:val="subSup"/>
                        <m:ctrlPr>
                          <a:rPr lang="en-US"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𝑖</m:t>
                        </m:r>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 1</m:t>
                        </m:r>
                      </m:sub>
                      <m:sup>
                        <m:sSup>
                          <m:sSupPr>
                            <m:ctrlPr>
                              <a:rPr lang="en-US"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𝑀</m:t>
                            </m:r>
                          </m:e>
                          <m:sup>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sup>
                      <m:e>
                        <m:sSub>
                          <m:sSubPr>
                            <m:ctrlPr>
                              <a:rPr lang="en-US"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m:t>
                            </m:r>
                          </m:e>
                          <m:sub>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𝑐𝑜𝑛𝑠𝑡</m:t>
                        </m:r>
                      </m:e>
                    </m:nary>
                  </m:oMath>
                </a14:m>
                <a:r>
                  <a:rPr lang="ka-GE" sz="1800" kern="1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  (4.3)</a:t>
                </a:r>
                <a:endPar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ka-GE" sz="1800" kern="1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 </a:t>
                </a:r>
                <a:endPar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7F3ADD5A-520B-8A17-0855-BF9833A1B056}"/>
                  </a:ext>
                </a:extLst>
              </p:cNvPr>
              <p:cNvSpPr txBox="1">
                <a:spLocks noRot="1" noChangeAspect="1" noMove="1" noResize="1" noEditPoints="1" noAdjustHandles="1" noChangeArrowheads="1" noChangeShapeType="1" noTextEdit="1"/>
              </p:cNvSpPr>
              <p:nvPr/>
            </p:nvSpPr>
            <p:spPr>
              <a:xfrm>
                <a:off x="1468315" y="2862961"/>
                <a:ext cx="9302262" cy="1235018"/>
              </a:xfrm>
              <a:prstGeom prst="rect">
                <a:avLst/>
              </a:prstGeom>
              <a:blipFill>
                <a:blip r:embed="rId3"/>
                <a:stretch>
                  <a:fillRect t="-1980" b="-217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F092B39-0F2A-A8CD-71CE-31E517CE57E2}"/>
                  </a:ext>
                </a:extLst>
              </p:cNvPr>
              <p:cNvSpPr txBox="1"/>
              <p:nvPr/>
            </p:nvSpPr>
            <p:spPr>
              <a:xfrm>
                <a:off x="2168183" y="4097979"/>
                <a:ext cx="7902526" cy="1202702"/>
              </a:xfrm>
              <a:prstGeom prst="rect">
                <a:avLst/>
              </a:prstGeom>
              <a:noFill/>
            </p:spPr>
            <p:txBody>
              <a:bodyPr wrap="square">
                <a:spAutoFit/>
              </a:bodyPr>
              <a:lstStyle/>
              <a:p>
                <a:pPr algn="ctr">
                  <a:lnSpc>
                    <a:spcPct val="107000"/>
                  </a:lnSpc>
                  <a:spcAft>
                    <a:spcPts val="800"/>
                  </a:spcAft>
                </a:pPr>
                <a:r>
                  <a:rPr lang="en-US" sz="1800" kern="1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As a result the following distribution is derived</a:t>
                </a:r>
                <a:r>
                  <a:rPr lang="ka-GE" sz="1800" kern="1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a:t>
                </a:r>
                <a:endPar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algn="ctr">
                  <a:lnSpc>
                    <a:spcPct val="107000"/>
                  </a:lnSpc>
                  <a:spcAft>
                    <a:spcPts val="800"/>
                  </a:spcAft>
                </a:pPr>
                <a14:m>
                  <m:oMathPara xmlns:m="http://schemas.openxmlformats.org/officeDocument/2006/math">
                    <m:oMathParaPr>
                      <m:jc m:val="centerGroup"/>
                    </m:oMathParaPr>
                    <m:oMath xmlns:m="http://schemas.openxmlformats.org/officeDocument/2006/math">
                      <m:f>
                        <m:fPr>
                          <m:ctrlPr>
                            <a:rPr lang="en-US"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m:t>
                              </m:r>
                            </m:e>
                            <m:sub>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𝑖</m:t>
                              </m:r>
                            </m:sub>
                          </m:sSub>
                        </m:num>
                        <m:den>
                          <m:sSub>
                            <m:sSubPr>
                              <m:ctrlPr>
                                <a:rPr lang="en-US"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e>
                            <m:sub>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𝑖</m:t>
                              </m:r>
                            </m:sub>
                          </m:sSub>
                        </m:den>
                      </m:f>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sSup>
                            <m:sSupPr>
                              <m:ctrlPr>
                                <a:rPr lang="en-US"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𝑒</m:t>
                              </m:r>
                            </m:e>
                            <m:sup>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𝛼</m:t>
                              </m:r>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ka-GE" sz="1800"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β</m:t>
                              </m:r>
                              <m:sSub>
                                <m:sSubPr>
                                  <m:ctrlPr>
                                    <a:rPr lang="en-US"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𝜀</m:t>
                                  </m:r>
                                </m:e>
                                <m:sub>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𝑖</m:t>
                                  </m:r>
                                </m:sub>
                              </m:sSub>
                            </m:sup>
                          </m:sSup>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−1 </m:t>
                          </m:r>
                        </m:den>
                      </m:f>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(4.4)</m:t>
                      </m:r>
                    </m:oMath>
                  </m:oMathPara>
                </a14:m>
                <a:endPar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4F092B39-0F2A-A8CD-71CE-31E517CE57E2}"/>
                  </a:ext>
                </a:extLst>
              </p:cNvPr>
              <p:cNvSpPr txBox="1">
                <a:spLocks noRot="1" noChangeAspect="1" noMove="1" noResize="1" noEditPoints="1" noAdjustHandles="1" noChangeArrowheads="1" noChangeShapeType="1" noTextEdit="1"/>
              </p:cNvSpPr>
              <p:nvPr/>
            </p:nvSpPr>
            <p:spPr>
              <a:xfrm>
                <a:off x="2168183" y="4097979"/>
                <a:ext cx="7902526" cy="1202702"/>
              </a:xfrm>
              <a:prstGeom prst="rect">
                <a:avLst/>
              </a:prstGeom>
              <a:blipFill>
                <a:blip r:embed="rId4"/>
                <a:stretch>
                  <a:fillRect t="-1515"/>
                </a:stretch>
              </a:blipFill>
            </p:spPr>
            <p:txBody>
              <a:bodyPr/>
              <a:lstStyle/>
              <a:p>
                <a:r>
                  <a:rPr lang="en-US">
                    <a:noFill/>
                  </a:rPr>
                  <a:t> </a:t>
                </a:r>
              </a:p>
            </p:txBody>
          </p:sp>
        </mc:Fallback>
      </mc:AlternateContent>
    </p:spTree>
    <p:extLst>
      <p:ext uri="{BB962C8B-B14F-4D97-AF65-F5344CB8AC3E}">
        <p14:creationId xmlns:p14="http://schemas.microsoft.com/office/powerpoint/2010/main" val="40320090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6FAB17-C469-531E-E25B-239FEECEB399}"/>
              </a:ext>
            </a:extLst>
          </p:cNvPr>
          <p:cNvSpPr txBox="1"/>
          <p:nvPr/>
        </p:nvSpPr>
        <p:spPr>
          <a:xfrm>
            <a:off x="3046828" y="323547"/>
            <a:ext cx="6098344" cy="379848"/>
          </a:xfrm>
          <a:prstGeom prst="rect">
            <a:avLst/>
          </a:prstGeom>
          <a:noFill/>
        </p:spPr>
        <p:txBody>
          <a:bodyPr wrap="square">
            <a:spAutoFit/>
          </a:bodyPr>
          <a:lstStyle/>
          <a:p>
            <a:pPr lvl="0" algn="ctr">
              <a:lnSpc>
                <a:spcPct val="107000"/>
              </a:lnSpc>
              <a:spcAft>
                <a:spcPts val="800"/>
              </a:spcAft>
            </a:pPr>
            <a:r>
              <a:rPr lang="en-US" b="1" kern="100" dirty="0">
                <a:solidFill>
                  <a:srgbClr val="000000"/>
                </a:solidFill>
                <a:latin typeface="Sylfaen" panose="010A0502050306030303" pitchFamily="18" charset="0"/>
                <a:ea typeface="Calibri" panose="020F0502020204030204" pitchFamily="34" charset="0"/>
                <a:cs typeface="Times New Roman" panose="02020603050405020304" pitchFamily="18" charset="0"/>
              </a:rPr>
              <a:t>4</a:t>
            </a:r>
            <a:r>
              <a:rPr lang="en-US" sz="1800" b="1"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r>
              <a:rPr lang="en-US" b="1" kern="100" dirty="0">
                <a:solidFill>
                  <a:srgbClr val="000000"/>
                </a:solidFill>
                <a:latin typeface="Sylfaen" panose="010A0502050306030303" pitchFamily="18" charset="0"/>
                <a:ea typeface="Calibri" panose="020F0502020204030204" pitchFamily="34" charset="0"/>
                <a:cs typeface="Times New Roman" panose="02020603050405020304" pitchFamily="18" charset="0"/>
              </a:rPr>
              <a:t>The distribution</a:t>
            </a:r>
            <a:endParaRPr lang="en-US" sz="16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D36749A-6A25-5B98-C2A4-B5C322928676}"/>
                  </a:ext>
                </a:extLst>
              </p:cNvPr>
              <p:cNvSpPr txBox="1"/>
              <p:nvPr/>
            </p:nvSpPr>
            <p:spPr>
              <a:xfrm>
                <a:off x="422031" y="703395"/>
                <a:ext cx="11394831" cy="2159566"/>
              </a:xfrm>
              <a:prstGeom prst="rect">
                <a:avLst/>
              </a:prstGeom>
              <a:noFill/>
            </p:spPr>
            <p:txBody>
              <a:bodyPr wrap="square">
                <a:spAutoFit/>
              </a:bodyPr>
              <a:lstStyle/>
              <a:p>
                <a:pPr algn="ctr">
                  <a:lnSpc>
                    <a:spcPct val="107000"/>
                  </a:lnSpc>
                  <a:spcAft>
                    <a:spcPts val="800"/>
                  </a:spcAft>
                </a:pPr>
                <a:r>
                  <a:rPr lang="en-US" sz="18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The number of ways photons can be distributed throughout the energy clusters</a:t>
                </a:r>
                <a:r>
                  <a:rPr lang="ka-GE" sz="18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a:t>
                </a:r>
                <a:endPar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algn="ctr">
                  <a:lnSpc>
                    <a:spcPct val="107000"/>
                  </a:lnSpc>
                  <a:spcAft>
                    <a:spcPts val="800"/>
                  </a:spcAft>
                </a:pPr>
                <a14:m>
                  <m:oMath xmlns:m="http://schemas.openxmlformats.org/officeDocument/2006/math">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𝑊</m:t>
                    </m:r>
                    <m:d>
                      <m:d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𝑁</m:t>
                            </m:r>
                          </m:e>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ub>
                        </m:s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𝑁</m:t>
                            </m:r>
                          </m:e>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b>
                        </m:s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𝑁</m:t>
                            </m:r>
                          </m:e>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ub>
                        </m:sSub>
                      </m:e>
                    </m:d>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nary>
                      <m:naryPr>
                        <m:chr m:val="∏"/>
                        <m:limLoc m:val="undOv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naryPr>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ub>
                      <m:sup>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up>
                      <m:e>
                        <m:f>
                          <m:f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d>
                              <m:d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𝑁</m:t>
                                    </m:r>
                                  </m:e>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ub>
                                </m:s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𝑔</m:t>
                                    </m:r>
                                  </m:e>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ub>
                                </m:s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e>
                            </m:d>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num>
                          <m:den>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𝑁</m:t>
                                </m:r>
                              </m:e>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ub>
                            </m:s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𝑔</m:t>
                                    </m:r>
                                  </m:e>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ub>
                                </m:s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e>
                            </m:d>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den>
                        </m:f>
                      </m:e>
                    </m:nary>
                  </m:oMath>
                </a14:m>
                <a:r>
                  <a:rPr lang="ka-GE" sz="18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(4.1)</a:t>
                </a:r>
                <a:endPar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ka-GE" sz="18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a:t>
                </a:r>
                <a:endParaRPr lang="en-US" sz="18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endParaRPr>
              </a:p>
              <a:p>
                <a:pPr algn="ctr">
                  <a:lnSpc>
                    <a:spcPct val="107000"/>
                  </a:lnSpc>
                  <a:spcAft>
                    <a:spcPts val="800"/>
                  </a:spcAft>
                </a:pPr>
                <a:r>
                  <a:rPr lang="en-US" kern="100" dirty="0">
                    <a:solidFill>
                      <a:srgbClr val="000000"/>
                    </a:solidFill>
                    <a:highlight>
                      <a:srgbClr val="FFFFFF"/>
                    </a:highlight>
                    <a:latin typeface="Sylfaen" panose="010A0502050306030303" pitchFamily="18" charset="0"/>
                    <a:ea typeface="Times New Roman" panose="02020603050405020304" pitchFamily="18" charset="0"/>
                    <a:cs typeface="Times New Roman" panose="02020603050405020304" pitchFamily="18" charset="0"/>
                  </a:rPr>
                  <a:t>Entropy of the corresponding distribution </a:t>
                </a:r>
                <a:r>
                  <a:rPr lang="ka-GE" sz="18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a:t>
                </a:r>
                <a14:m>
                  <m:oMath xmlns:m="http://schemas.openxmlformats.org/officeDocument/2006/math">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𝑆</m:t>
                        </m:r>
                      </m:e>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ub>
                    </m:s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𝑙𝑛𝑊</m:t>
                    </m:r>
                  </m:oMath>
                </a14:m>
                <a:r>
                  <a:rPr lang="ka-GE" sz="18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(4.2)</a:t>
                </a:r>
                <a:endPar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ka-GE" sz="18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a:t>
                </a:r>
                <a:endPar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9D36749A-6A25-5B98-C2A4-B5C322928676}"/>
                  </a:ext>
                </a:extLst>
              </p:cNvPr>
              <p:cNvSpPr txBox="1">
                <a:spLocks noRot="1" noChangeAspect="1" noMove="1" noResize="1" noEditPoints="1" noAdjustHandles="1" noChangeArrowheads="1" noChangeShapeType="1" noTextEdit="1"/>
              </p:cNvSpPr>
              <p:nvPr/>
            </p:nvSpPr>
            <p:spPr>
              <a:xfrm>
                <a:off x="422031" y="703395"/>
                <a:ext cx="11394831" cy="2159566"/>
              </a:xfrm>
              <a:prstGeom prst="rect">
                <a:avLst/>
              </a:prstGeom>
              <a:blipFill>
                <a:blip r:embed="rId2"/>
                <a:stretch>
                  <a:fillRect t="-8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F3ADD5A-520B-8A17-0855-BF9833A1B056}"/>
                  </a:ext>
                </a:extLst>
              </p:cNvPr>
              <p:cNvSpPr txBox="1"/>
              <p:nvPr/>
            </p:nvSpPr>
            <p:spPr>
              <a:xfrm>
                <a:off x="1468315" y="2862961"/>
                <a:ext cx="9302262" cy="1235018"/>
              </a:xfrm>
              <a:prstGeom prst="rect">
                <a:avLst/>
              </a:prstGeom>
              <a:noFill/>
            </p:spPr>
            <p:txBody>
              <a:bodyPr wrap="square">
                <a:spAutoFit/>
              </a:bodyPr>
              <a:lstStyle/>
              <a:p>
                <a:pPr algn="ctr">
                  <a:lnSpc>
                    <a:spcPct val="107000"/>
                  </a:lnSpc>
                  <a:spcAft>
                    <a:spcPts val="800"/>
                  </a:spcAft>
                </a:pPr>
                <a:r>
                  <a:rPr lang="en-US" sz="18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We search for the maximum of entropy under the following conditions</a:t>
                </a:r>
                <a:r>
                  <a:rPr lang="ka-GE" sz="18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a:t>
                </a:r>
                <a:endPar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algn="ctr">
                  <a:lnSpc>
                    <a:spcPct val="107000"/>
                  </a:lnSpc>
                  <a:spcAft>
                    <a:spcPts val="800"/>
                  </a:spcAft>
                </a:pPr>
                <a14:m>
                  <m:oMath xmlns:m="http://schemas.openxmlformats.org/officeDocument/2006/math">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𝐸</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 −</m:t>
                    </m:r>
                    <m:nary>
                      <m:naryPr>
                        <m:chr m:val="∑"/>
                        <m:limLoc m:val="undOv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naryPr>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ub>
                      <m:sup>
                        <m:sSup>
                          <m:sSup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m:t>
                            </m:r>
                          </m:e>
                          <m:sup>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up>
                        </m:sSup>
                      </m:sup>
                      <m:e>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𝜀</m:t>
                            </m:r>
                          </m:e>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ub>
                        </m:sSub>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𝑁</m:t>
                            </m:r>
                          </m:e>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sub>
                        </m:s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𝑐𝑜𝑛𝑠𝑡</m:t>
                        </m:r>
                      </m:e>
                    </m:nary>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𝑁</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nary>
                      <m:naryPr>
                        <m:chr m:val="∑"/>
                        <m:limLoc m:val="subSup"/>
                        <m:ctrlPr>
                          <a:rPr lang="en-US"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𝑖</m:t>
                        </m:r>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 1</m:t>
                        </m:r>
                      </m:sub>
                      <m:sup>
                        <m:sSup>
                          <m:sSupPr>
                            <m:ctrlPr>
                              <a:rPr lang="en-US"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𝑀</m:t>
                            </m:r>
                          </m:e>
                          <m:sup>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sup>
                      <m:e>
                        <m:sSub>
                          <m:sSubPr>
                            <m:ctrlPr>
                              <a:rPr lang="en-US"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m:t>
                            </m:r>
                          </m:e>
                          <m:sub>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𝑐𝑜𝑛𝑠𝑡</m:t>
                        </m:r>
                      </m:e>
                    </m:nary>
                  </m:oMath>
                </a14:m>
                <a:r>
                  <a:rPr lang="ka-GE" sz="1800" kern="1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  (4.3)</a:t>
                </a:r>
                <a:endPar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ka-GE" sz="1800" kern="1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 </a:t>
                </a:r>
                <a:endPar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7F3ADD5A-520B-8A17-0855-BF9833A1B056}"/>
                  </a:ext>
                </a:extLst>
              </p:cNvPr>
              <p:cNvSpPr txBox="1">
                <a:spLocks noRot="1" noChangeAspect="1" noMove="1" noResize="1" noEditPoints="1" noAdjustHandles="1" noChangeArrowheads="1" noChangeShapeType="1" noTextEdit="1"/>
              </p:cNvSpPr>
              <p:nvPr/>
            </p:nvSpPr>
            <p:spPr>
              <a:xfrm>
                <a:off x="1468315" y="2862961"/>
                <a:ext cx="9302262" cy="1235018"/>
              </a:xfrm>
              <a:prstGeom prst="rect">
                <a:avLst/>
              </a:prstGeom>
              <a:blipFill>
                <a:blip r:embed="rId3"/>
                <a:stretch>
                  <a:fillRect t="-1980" b="-217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F092B39-0F2A-A8CD-71CE-31E517CE57E2}"/>
                  </a:ext>
                </a:extLst>
              </p:cNvPr>
              <p:cNvSpPr txBox="1"/>
              <p:nvPr/>
            </p:nvSpPr>
            <p:spPr>
              <a:xfrm>
                <a:off x="2168183" y="4097979"/>
                <a:ext cx="7902526" cy="1202702"/>
              </a:xfrm>
              <a:prstGeom prst="rect">
                <a:avLst/>
              </a:prstGeom>
              <a:noFill/>
            </p:spPr>
            <p:txBody>
              <a:bodyPr wrap="square">
                <a:spAutoFit/>
              </a:bodyPr>
              <a:lstStyle/>
              <a:p>
                <a:pPr algn="ctr">
                  <a:lnSpc>
                    <a:spcPct val="107000"/>
                  </a:lnSpc>
                  <a:spcAft>
                    <a:spcPts val="800"/>
                  </a:spcAft>
                </a:pPr>
                <a:r>
                  <a:rPr lang="en-US" sz="1800" kern="1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As a result the following distribution is derived</a:t>
                </a:r>
                <a:r>
                  <a:rPr lang="ka-GE" sz="1800" kern="1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a:t>
                </a:r>
                <a:endPar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algn="ctr">
                  <a:lnSpc>
                    <a:spcPct val="107000"/>
                  </a:lnSpc>
                  <a:spcAft>
                    <a:spcPts val="800"/>
                  </a:spcAft>
                </a:pPr>
                <a14:m>
                  <m:oMathPara xmlns:m="http://schemas.openxmlformats.org/officeDocument/2006/math">
                    <m:oMathParaPr>
                      <m:jc m:val="centerGroup"/>
                    </m:oMathParaPr>
                    <m:oMath xmlns:m="http://schemas.openxmlformats.org/officeDocument/2006/math">
                      <m:f>
                        <m:fPr>
                          <m:ctrlPr>
                            <a:rPr lang="en-US"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m:t>
                              </m:r>
                            </m:e>
                            <m:sub>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𝑖</m:t>
                              </m:r>
                            </m:sub>
                          </m:sSub>
                        </m:num>
                        <m:den>
                          <m:sSub>
                            <m:sSubPr>
                              <m:ctrlPr>
                                <a:rPr lang="en-US"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e>
                            <m:sub>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𝑖</m:t>
                              </m:r>
                            </m:sub>
                          </m:sSub>
                        </m:den>
                      </m:f>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sSup>
                            <m:sSupPr>
                              <m:ctrlPr>
                                <a:rPr lang="en-US"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𝑒</m:t>
                              </m:r>
                            </m:e>
                            <m:sup>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𝛼</m:t>
                              </m:r>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ka-GE" sz="1800"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β</m:t>
                              </m:r>
                              <m:sSub>
                                <m:sSubPr>
                                  <m:ctrlPr>
                                    <a:rPr lang="en-US"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𝜀</m:t>
                                  </m:r>
                                </m:e>
                                <m:sub>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𝑖</m:t>
                                  </m:r>
                                </m:sub>
                              </m:sSub>
                            </m:sup>
                          </m:sSup>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−1 </m:t>
                          </m:r>
                        </m:den>
                      </m:f>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(4.4)</m:t>
                      </m:r>
                    </m:oMath>
                  </m:oMathPara>
                </a14:m>
                <a:endPar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4F092B39-0F2A-A8CD-71CE-31E517CE57E2}"/>
                  </a:ext>
                </a:extLst>
              </p:cNvPr>
              <p:cNvSpPr txBox="1">
                <a:spLocks noRot="1" noChangeAspect="1" noMove="1" noResize="1" noEditPoints="1" noAdjustHandles="1" noChangeArrowheads="1" noChangeShapeType="1" noTextEdit="1"/>
              </p:cNvSpPr>
              <p:nvPr/>
            </p:nvSpPr>
            <p:spPr>
              <a:xfrm>
                <a:off x="2168183" y="4097979"/>
                <a:ext cx="7902526" cy="1202702"/>
              </a:xfrm>
              <a:prstGeom prst="rect">
                <a:avLst/>
              </a:prstGeom>
              <a:blipFill>
                <a:blip r:embed="rId4"/>
                <a:stretch>
                  <a:fillRect t="-15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1580064-DAE9-7E61-D346-640494397A11}"/>
                  </a:ext>
                </a:extLst>
              </p:cNvPr>
              <p:cNvSpPr txBox="1"/>
              <p:nvPr/>
            </p:nvSpPr>
            <p:spPr>
              <a:xfrm>
                <a:off x="2344029" y="5354113"/>
                <a:ext cx="7550833" cy="1202702"/>
              </a:xfrm>
              <a:prstGeom prst="rect">
                <a:avLst/>
              </a:prstGeom>
              <a:noFill/>
            </p:spPr>
            <p:txBody>
              <a:bodyPr wrap="square">
                <a:spAutoFit/>
              </a:bodyPr>
              <a:lstStyle/>
              <a:p>
                <a:pPr algn="ctr">
                  <a:lnSpc>
                    <a:spcPct val="107000"/>
                  </a:lnSpc>
                  <a:spcAft>
                    <a:spcPts val="800"/>
                  </a:spcAft>
                </a:pPr>
                <a:r>
                  <a:rPr lang="en-US" kern="100" dirty="0">
                    <a:solidFill>
                      <a:srgbClr val="000000"/>
                    </a:solidFill>
                    <a:latin typeface="Sylfaen" panose="010A0502050306030303" pitchFamily="18" charset="0"/>
                    <a:ea typeface="Times New Roman" panose="02020603050405020304" pitchFamily="18" charset="0"/>
                    <a:cs typeface="Times New Roman" panose="02020603050405020304" pitchFamily="18" charset="0"/>
                  </a:rPr>
                  <a:t>For the extreme case, when</a:t>
                </a:r>
                <a:r>
                  <a:rPr lang="en-US" sz="1800" kern="100" dirty="0">
                    <a:solidFill>
                      <a:srgbClr val="000000"/>
                    </a:solidFill>
                    <a:effectLst/>
                    <a:ea typeface="Times New Roman" panose="02020603050405020304" pitchFamily="18" charset="0"/>
                    <a:cs typeface="Times New Roman" panose="02020603050405020304" pitchFamily="18" charset="0"/>
                  </a:rPr>
                  <a:t> </a:t>
                </a:r>
                <a14:m>
                  <m:oMath xmlns:m="http://schemas.openxmlformats.org/officeDocument/2006/math">
                    <m:sSub>
                      <m:sSubPr>
                        <m:ctrlPr>
                          <a:rPr lang="en-US"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m:t>
                        </m:r>
                      </m:e>
                      <m:sub>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e>
                      <m:sub>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𝑖</m:t>
                        </m:r>
                      </m:sub>
                    </m:sSub>
                  </m:oMath>
                </a14:m>
                <a:r>
                  <a:rPr lang="ka-GE" sz="1800" kern="1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 </a:t>
                </a:r>
                <a:r>
                  <a:rPr lang="en-US" kern="100" dirty="0">
                    <a:solidFill>
                      <a:srgbClr val="000000"/>
                    </a:solidFill>
                    <a:latin typeface="Sylfaen" panose="010A0502050306030303" pitchFamily="18" charset="0"/>
                    <a:ea typeface="Times New Roman" panose="02020603050405020304" pitchFamily="18" charset="0"/>
                    <a:cs typeface="Times New Roman" panose="02020603050405020304" pitchFamily="18" charset="0"/>
                  </a:rPr>
                  <a:t>we get the Rayleigh-Jeans distribution</a:t>
                </a:r>
                <a:r>
                  <a:rPr lang="ka-GE" sz="1800" kern="1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a:t>
                </a:r>
                <a:endPar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algn="ctr">
                  <a:lnSpc>
                    <a:spcPct val="107000"/>
                  </a:lnSpc>
                  <a:spcAft>
                    <a:spcPts val="800"/>
                  </a:spcAft>
                </a:pPr>
                <a14:m>
                  <m:oMathPara xmlns:m="http://schemas.openxmlformats.org/officeDocument/2006/math">
                    <m:oMathParaPr>
                      <m:jc m:val="centerGroup"/>
                    </m:oMathParaPr>
                    <m:oMath xmlns:m="http://schemas.openxmlformats.org/officeDocument/2006/math">
                      <m:f>
                        <m:fPr>
                          <m:ctrlPr>
                            <a:rPr lang="en-US"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m:t>
                              </m:r>
                            </m:e>
                            <m:sub>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𝑖</m:t>
                              </m:r>
                            </m:sub>
                          </m:sSub>
                        </m:num>
                        <m:den>
                          <m:sSub>
                            <m:sSubPr>
                              <m:ctrlPr>
                                <a:rPr lang="en-US"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e>
                            <m:sub>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𝑖</m:t>
                              </m:r>
                            </m:sub>
                          </m:sSub>
                        </m:den>
                      </m:f>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𝛼</m:t>
                          </m:r>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 </m:t>
                          </m:r>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𝛽</m:t>
                          </m:r>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US"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𝜀</m:t>
                              </m:r>
                            </m:e>
                            <m:sub>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den>
                      </m:f>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(4.5)</m:t>
                      </m:r>
                    </m:oMath>
                  </m:oMathPara>
                </a14:m>
                <a:endPar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91580064-DAE9-7E61-D346-640494397A11}"/>
                  </a:ext>
                </a:extLst>
              </p:cNvPr>
              <p:cNvSpPr txBox="1">
                <a:spLocks noRot="1" noChangeAspect="1" noMove="1" noResize="1" noEditPoints="1" noAdjustHandles="1" noChangeArrowheads="1" noChangeShapeType="1" noTextEdit="1"/>
              </p:cNvSpPr>
              <p:nvPr/>
            </p:nvSpPr>
            <p:spPr>
              <a:xfrm>
                <a:off x="2344029" y="5354113"/>
                <a:ext cx="7550833" cy="1202702"/>
              </a:xfrm>
              <a:prstGeom prst="rect">
                <a:avLst/>
              </a:prstGeom>
              <a:blipFill>
                <a:blip r:embed="rId5"/>
                <a:stretch>
                  <a:fillRect l="-242" t="-1515" r="-162"/>
                </a:stretch>
              </a:blipFill>
            </p:spPr>
            <p:txBody>
              <a:bodyPr/>
              <a:lstStyle/>
              <a:p>
                <a:r>
                  <a:rPr lang="en-US">
                    <a:noFill/>
                  </a:rPr>
                  <a:t> </a:t>
                </a:r>
              </a:p>
            </p:txBody>
          </p:sp>
        </mc:Fallback>
      </mc:AlternateContent>
    </p:spTree>
    <p:extLst>
      <p:ext uri="{BB962C8B-B14F-4D97-AF65-F5344CB8AC3E}">
        <p14:creationId xmlns:p14="http://schemas.microsoft.com/office/powerpoint/2010/main" val="3463461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67C452-E59C-0322-D36C-925ABA10B606}"/>
              </a:ext>
            </a:extLst>
          </p:cNvPr>
          <p:cNvSpPr txBox="1"/>
          <p:nvPr/>
        </p:nvSpPr>
        <p:spPr>
          <a:xfrm>
            <a:off x="3046828" y="365749"/>
            <a:ext cx="6098344" cy="379848"/>
          </a:xfrm>
          <a:prstGeom prst="rect">
            <a:avLst/>
          </a:prstGeom>
          <a:noFill/>
        </p:spPr>
        <p:txBody>
          <a:bodyPr wrap="square">
            <a:spAutoFit/>
          </a:bodyPr>
          <a:lstStyle/>
          <a:p>
            <a:pPr lvl="0" algn="ctr">
              <a:lnSpc>
                <a:spcPct val="107000"/>
              </a:lnSpc>
              <a:spcAft>
                <a:spcPts val="800"/>
              </a:spcAft>
            </a:pPr>
            <a:r>
              <a:rPr lang="en-US" b="1" kern="100" dirty="0">
                <a:solidFill>
                  <a:srgbClr val="000000"/>
                </a:solidFill>
                <a:latin typeface="Sylfaen" panose="010A0502050306030303" pitchFamily="18" charset="0"/>
                <a:ea typeface="Calibri" panose="020F0502020204030204" pitchFamily="34" charset="0"/>
                <a:cs typeface="Times New Roman" panose="02020603050405020304" pitchFamily="18" charset="0"/>
              </a:rPr>
              <a:t>5.   Optical Entropy</a:t>
            </a:r>
            <a:endParaRPr lang="en-US" sz="16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DAD8797-FA91-E8E6-0051-F25BF8240104}"/>
                  </a:ext>
                </a:extLst>
              </p:cNvPr>
              <p:cNvSpPr txBox="1"/>
              <p:nvPr/>
            </p:nvSpPr>
            <p:spPr>
              <a:xfrm>
                <a:off x="2246728" y="1088889"/>
                <a:ext cx="7698544" cy="1507016"/>
              </a:xfrm>
              <a:prstGeom prst="rect">
                <a:avLst/>
              </a:prstGeom>
              <a:noFill/>
            </p:spPr>
            <p:txBody>
              <a:bodyPr wrap="square">
                <a:spAutoFit/>
              </a:bodyPr>
              <a:lstStyle/>
              <a:p>
                <a:pPr marL="457200" algn="ctr">
                  <a:lnSpc>
                    <a:spcPct val="107000"/>
                  </a:lnSpc>
                  <a:spcAft>
                    <a:spcPts val="800"/>
                  </a:spcAft>
                </a:pPr>
                <a:r>
                  <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Upon simplifying the entropy expression we get</a:t>
                </a:r>
                <a:r>
                  <a:rPr lang="ka-GE"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a:t>
                </a:r>
                <a:endPar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𝑆</m:t>
                          </m:r>
                        </m:e>
                        <m:sub>
                          <m:sSup>
                            <m:sSup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m:t>
                              </m:r>
                            </m:e>
                            <m:sup>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up>
                          </m:sSup>
                        </m:sub>
                      </m:s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nary>
                        <m:naryPr>
                          <m:chr m:val="∑"/>
                          <m:limLoc m:val="undOv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naryPr>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ub>
                        <m:sup>
                          <m:sSup>
                            <m:sSup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m:t>
                              </m:r>
                            </m:e>
                            <m:sup>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up>
                          </m:sSup>
                        </m:sup>
                        <m:e>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𝑔</m:t>
                              </m:r>
                            </m:e>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ub>
                          </m:s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nary>
                                <m:naryPr>
                                  <m:chr m:val="∑"/>
                                  <m:limLoc m:val="undOv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naryPr>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ub>
                                <m:sup>
                                  <m:sSup>
                                    <m:sSup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m:t>
                                      </m:r>
                                    </m:e>
                                    <m:sup>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up>
                                  </m:sSup>
                                </m:sup>
                                <m:e>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𝑔</m:t>
                                      </m:r>
                                    </m:e>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ub>
                                  </m:s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𝑙𝑛</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𝑁</m:t>
                                          </m:r>
                                        </m:e>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ub>
                                      </m:sSub>
                                    </m:num>
                                    <m:den>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𝑔</m:t>
                                          </m:r>
                                        </m:e>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ub>
                                      </m:s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den>
                                  </m:f>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e>
                              </m:nary>
                            </m:e>
                            <m:sub/>
                          </m:s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e>
                      </m:nary>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(5.1)</m:t>
                      </m:r>
                    </m:oMath>
                  </m:oMathPara>
                </a14:m>
                <a:endPar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0DAD8797-FA91-E8E6-0051-F25BF8240104}"/>
                  </a:ext>
                </a:extLst>
              </p:cNvPr>
              <p:cNvSpPr txBox="1">
                <a:spLocks noRot="1" noChangeAspect="1" noMove="1" noResize="1" noEditPoints="1" noAdjustHandles="1" noChangeArrowheads="1" noChangeShapeType="1" noTextEdit="1"/>
              </p:cNvSpPr>
              <p:nvPr/>
            </p:nvSpPr>
            <p:spPr>
              <a:xfrm>
                <a:off x="2246728" y="1088889"/>
                <a:ext cx="7698544" cy="1507016"/>
              </a:xfrm>
              <a:prstGeom prst="rect">
                <a:avLst/>
              </a:prstGeom>
              <a:blipFill>
                <a:blip r:embed="rId2"/>
                <a:stretch>
                  <a:fillRect t="-1619"/>
                </a:stretch>
              </a:blipFill>
            </p:spPr>
            <p:txBody>
              <a:bodyPr/>
              <a:lstStyle/>
              <a:p>
                <a:r>
                  <a:rPr lang="en-US">
                    <a:noFill/>
                  </a:rPr>
                  <a:t> </a:t>
                </a:r>
              </a:p>
            </p:txBody>
          </p:sp>
        </mc:Fallback>
      </mc:AlternateContent>
    </p:spTree>
    <p:extLst>
      <p:ext uri="{BB962C8B-B14F-4D97-AF65-F5344CB8AC3E}">
        <p14:creationId xmlns:p14="http://schemas.microsoft.com/office/powerpoint/2010/main" val="16543547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67C452-E59C-0322-D36C-925ABA10B606}"/>
              </a:ext>
            </a:extLst>
          </p:cNvPr>
          <p:cNvSpPr txBox="1"/>
          <p:nvPr/>
        </p:nvSpPr>
        <p:spPr>
          <a:xfrm>
            <a:off x="3046828" y="365749"/>
            <a:ext cx="6098344" cy="379848"/>
          </a:xfrm>
          <a:prstGeom prst="rect">
            <a:avLst/>
          </a:prstGeom>
          <a:noFill/>
        </p:spPr>
        <p:txBody>
          <a:bodyPr wrap="square">
            <a:spAutoFit/>
          </a:bodyPr>
          <a:lstStyle/>
          <a:p>
            <a:pPr lvl="0" algn="ctr">
              <a:lnSpc>
                <a:spcPct val="107000"/>
              </a:lnSpc>
              <a:spcAft>
                <a:spcPts val="800"/>
              </a:spcAft>
            </a:pPr>
            <a:r>
              <a:rPr lang="en-US" b="1" kern="100" dirty="0">
                <a:solidFill>
                  <a:srgbClr val="000000"/>
                </a:solidFill>
                <a:latin typeface="Sylfaen" panose="010A0502050306030303" pitchFamily="18" charset="0"/>
                <a:ea typeface="Calibri" panose="020F0502020204030204" pitchFamily="34" charset="0"/>
                <a:cs typeface="Times New Roman" panose="02020603050405020304" pitchFamily="18" charset="0"/>
              </a:rPr>
              <a:t>5.   Optical Entropy</a:t>
            </a:r>
            <a:endParaRPr lang="en-US" sz="16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DAD8797-FA91-E8E6-0051-F25BF8240104}"/>
                  </a:ext>
                </a:extLst>
              </p:cNvPr>
              <p:cNvSpPr txBox="1"/>
              <p:nvPr/>
            </p:nvSpPr>
            <p:spPr>
              <a:xfrm>
                <a:off x="2246728" y="1088889"/>
                <a:ext cx="7698544" cy="1507016"/>
              </a:xfrm>
              <a:prstGeom prst="rect">
                <a:avLst/>
              </a:prstGeom>
              <a:noFill/>
            </p:spPr>
            <p:txBody>
              <a:bodyPr wrap="square">
                <a:spAutoFit/>
              </a:bodyPr>
              <a:lstStyle/>
              <a:p>
                <a:pPr marL="457200" algn="ctr">
                  <a:lnSpc>
                    <a:spcPct val="107000"/>
                  </a:lnSpc>
                  <a:spcAft>
                    <a:spcPts val="800"/>
                  </a:spcAft>
                </a:pPr>
                <a:r>
                  <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Upon simplifying the entropy expression we get</a:t>
                </a:r>
                <a:r>
                  <a:rPr lang="ka-GE"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a:t>
                </a:r>
                <a:endPar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𝑆</m:t>
                          </m:r>
                        </m:e>
                        <m:sub>
                          <m:sSup>
                            <m:sSup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m:t>
                              </m:r>
                            </m:e>
                            <m:sup>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up>
                          </m:sSup>
                        </m:sub>
                      </m:s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nary>
                        <m:naryPr>
                          <m:chr m:val="∑"/>
                          <m:limLoc m:val="undOv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naryPr>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ub>
                        <m:sup>
                          <m:sSup>
                            <m:sSup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m:t>
                              </m:r>
                            </m:e>
                            <m:sup>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up>
                          </m:sSup>
                        </m:sup>
                        <m:e>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𝑔</m:t>
                              </m:r>
                            </m:e>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ub>
                          </m:s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nary>
                                <m:naryPr>
                                  <m:chr m:val="∑"/>
                                  <m:limLoc m:val="undOv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naryPr>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ub>
                                <m:sup>
                                  <m:sSup>
                                    <m:sSup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m:t>
                                      </m:r>
                                    </m:e>
                                    <m:sup>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up>
                                  </m:sSup>
                                </m:sup>
                                <m:e>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𝑔</m:t>
                                      </m:r>
                                    </m:e>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ub>
                                  </m:s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𝑙𝑛</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𝑁</m:t>
                                          </m:r>
                                        </m:e>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ub>
                                      </m:sSub>
                                    </m:num>
                                    <m:den>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𝑔</m:t>
                                          </m:r>
                                        </m:e>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ub>
                                      </m:s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den>
                                  </m:f>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e>
                              </m:nary>
                            </m:e>
                            <m:sub/>
                          </m:s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e>
                      </m:nary>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(5.1)</m:t>
                      </m:r>
                    </m:oMath>
                  </m:oMathPara>
                </a14:m>
                <a:endPar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0DAD8797-FA91-E8E6-0051-F25BF8240104}"/>
                  </a:ext>
                </a:extLst>
              </p:cNvPr>
              <p:cNvSpPr txBox="1">
                <a:spLocks noRot="1" noChangeAspect="1" noMove="1" noResize="1" noEditPoints="1" noAdjustHandles="1" noChangeArrowheads="1" noChangeShapeType="1" noTextEdit="1"/>
              </p:cNvSpPr>
              <p:nvPr/>
            </p:nvSpPr>
            <p:spPr>
              <a:xfrm>
                <a:off x="2246728" y="1088889"/>
                <a:ext cx="7698544" cy="1507016"/>
              </a:xfrm>
              <a:prstGeom prst="rect">
                <a:avLst/>
              </a:prstGeom>
              <a:blipFill>
                <a:blip r:embed="rId2"/>
                <a:stretch>
                  <a:fillRect t="-16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92E034B-D78F-0F8D-37A3-AF630BDE0A73}"/>
                  </a:ext>
                </a:extLst>
              </p:cNvPr>
              <p:cNvSpPr txBox="1"/>
              <p:nvPr/>
            </p:nvSpPr>
            <p:spPr>
              <a:xfrm>
                <a:off x="3049172" y="2676784"/>
                <a:ext cx="6098344" cy="1497398"/>
              </a:xfrm>
              <a:prstGeom prst="rect">
                <a:avLst/>
              </a:prstGeom>
              <a:noFill/>
            </p:spPr>
            <p:txBody>
              <a:bodyPr wrap="square">
                <a:spAutoFit/>
              </a:bodyPr>
              <a:lstStyle/>
              <a:p>
                <a:pPr algn="ctr">
                  <a:lnSpc>
                    <a:spcPct val="107000"/>
                  </a:lnSpc>
                  <a:spcAft>
                    <a:spcPts val="800"/>
                  </a:spcAft>
                </a:pPr>
                <a:r>
                  <a:rPr lang="en-US" sz="18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Since </a:t>
                </a:r>
                <a14:m>
                  <m:oMath xmlns:m="http://schemas.openxmlformats.org/officeDocument/2006/math">
                    <m:sSub>
                      <m:sSubPr>
                        <m:ctrlPr>
                          <a:rPr lang="en-US" sz="1800" i="1" kern="100" smtClean="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𝑔</m:t>
                        </m:r>
                      </m:e>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ub>
                    </m:s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18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is a macroscopic quantity</a:t>
                </a:r>
                <a:r>
                  <a:rPr lang="ka-GE" sz="18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a:t>
                </a:r>
                <a:endPar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𝑔</m:t>
                          </m:r>
                        </m:e>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ub>
                      </m:s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𝑔</m:t>
                          </m:r>
                        </m:e>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ub>
                      </m:s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𝑆</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ub>
                      </m:s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nary>
                        <m:naryPr>
                          <m:chr m:val="∑"/>
                          <m:limLoc m:val="undOv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naryPr>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ub>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up>
                        <m:e>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𝑔</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ub>
                          </m:s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𝑙𝑛</m:t>
                          </m:r>
                          <m:f>
                            <m:f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𝑁</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ub>
                              </m:sSub>
                            </m:num>
                            <m:den>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𝑔</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ub>
                              </m:sSub>
                            </m:den>
                          </m:f>
                        </m:e>
                      </m:nary>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 </m:t>
                      </m:r>
                      <m:nary>
                        <m:naryPr>
                          <m:chr m:val="∑"/>
                          <m:limLoc m:val="undOv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naryPr>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ub>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up>
                        <m:e>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𝑔</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ub>
                          </m:s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𝑙𝑛</m:t>
                          </m:r>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𝑛</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ub>
                          </m:sSub>
                        </m:e>
                      </m:nary>
                    </m:oMath>
                  </m:oMathPara>
                </a14:m>
                <a:endPar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A92E034B-D78F-0F8D-37A3-AF630BDE0A73}"/>
                  </a:ext>
                </a:extLst>
              </p:cNvPr>
              <p:cNvSpPr txBox="1">
                <a:spLocks noRot="1" noChangeAspect="1" noMove="1" noResize="1" noEditPoints="1" noAdjustHandles="1" noChangeArrowheads="1" noChangeShapeType="1" noTextEdit="1"/>
              </p:cNvSpPr>
              <p:nvPr/>
            </p:nvSpPr>
            <p:spPr>
              <a:xfrm>
                <a:off x="3049172" y="2676784"/>
                <a:ext cx="6098344" cy="1497398"/>
              </a:xfrm>
              <a:prstGeom prst="rect">
                <a:avLst/>
              </a:prstGeom>
              <a:blipFill>
                <a:blip r:embed="rId3"/>
                <a:stretch>
                  <a:fillRect t="-1220"/>
                </a:stretch>
              </a:blipFill>
            </p:spPr>
            <p:txBody>
              <a:bodyPr/>
              <a:lstStyle/>
              <a:p>
                <a:r>
                  <a:rPr lang="en-US">
                    <a:noFill/>
                  </a:rPr>
                  <a:t> </a:t>
                </a:r>
              </a:p>
            </p:txBody>
          </p:sp>
        </mc:Fallback>
      </mc:AlternateContent>
    </p:spTree>
    <p:extLst>
      <p:ext uri="{BB962C8B-B14F-4D97-AF65-F5344CB8AC3E}">
        <p14:creationId xmlns:p14="http://schemas.microsoft.com/office/powerpoint/2010/main" val="209260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67C452-E59C-0322-D36C-925ABA10B606}"/>
              </a:ext>
            </a:extLst>
          </p:cNvPr>
          <p:cNvSpPr txBox="1"/>
          <p:nvPr/>
        </p:nvSpPr>
        <p:spPr>
          <a:xfrm>
            <a:off x="3046828" y="365749"/>
            <a:ext cx="6098344" cy="379848"/>
          </a:xfrm>
          <a:prstGeom prst="rect">
            <a:avLst/>
          </a:prstGeom>
          <a:noFill/>
        </p:spPr>
        <p:txBody>
          <a:bodyPr wrap="square">
            <a:spAutoFit/>
          </a:bodyPr>
          <a:lstStyle/>
          <a:p>
            <a:pPr lvl="0" algn="ctr">
              <a:lnSpc>
                <a:spcPct val="107000"/>
              </a:lnSpc>
              <a:spcAft>
                <a:spcPts val="800"/>
              </a:spcAft>
            </a:pPr>
            <a:r>
              <a:rPr lang="en-US" b="1" kern="100" dirty="0">
                <a:solidFill>
                  <a:srgbClr val="000000"/>
                </a:solidFill>
                <a:latin typeface="Sylfaen" panose="010A0502050306030303" pitchFamily="18" charset="0"/>
                <a:ea typeface="Calibri" panose="020F0502020204030204" pitchFamily="34" charset="0"/>
                <a:cs typeface="Times New Roman" panose="02020603050405020304" pitchFamily="18" charset="0"/>
              </a:rPr>
              <a:t>5.   Optical Entropy</a:t>
            </a:r>
            <a:endParaRPr lang="en-US" sz="16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DAD8797-FA91-E8E6-0051-F25BF8240104}"/>
                  </a:ext>
                </a:extLst>
              </p:cNvPr>
              <p:cNvSpPr txBox="1"/>
              <p:nvPr/>
            </p:nvSpPr>
            <p:spPr>
              <a:xfrm>
                <a:off x="2246728" y="1088889"/>
                <a:ext cx="7698544" cy="1507016"/>
              </a:xfrm>
              <a:prstGeom prst="rect">
                <a:avLst/>
              </a:prstGeom>
              <a:noFill/>
            </p:spPr>
            <p:txBody>
              <a:bodyPr wrap="square">
                <a:spAutoFit/>
              </a:bodyPr>
              <a:lstStyle/>
              <a:p>
                <a:pPr marL="457200" algn="ctr">
                  <a:lnSpc>
                    <a:spcPct val="107000"/>
                  </a:lnSpc>
                  <a:spcAft>
                    <a:spcPts val="800"/>
                  </a:spcAft>
                </a:pPr>
                <a:r>
                  <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Upon simplifying the entropy expression we get</a:t>
                </a:r>
                <a:r>
                  <a:rPr lang="ka-GE"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a:t>
                </a:r>
                <a:endPar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𝑆</m:t>
                          </m:r>
                        </m:e>
                        <m:sub>
                          <m:sSup>
                            <m:sSup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m:t>
                              </m:r>
                            </m:e>
                            <m:sup>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up>
                          </m:sSup>
                        </m:sub>
                      </m:s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nary>
                        <m:naryPr>
                          <m:chr m:val="∑"/>
                          <m:limLoc m:val="undOv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naryPr>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ub>
                        <m:sup>
                          <m:sSup>
                            <m:sSup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m:t>
                              </m:r>
                            </m:e>
                            <m:sup>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up>
                          </m:sSup>
                        </m:sup>
                        <m:e>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𝑔</m:t>
                              </m:r>
                            </m:e>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ub>
                          </m:s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nary>
                                <m:naryPr>
                                  <m:chr m:val="∑"/>
                                  <m:limLoc m:val="undOv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naryPr>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ub>
                                <m:sup>
                                  <m:sSup>
                                    <m:sSup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m:t>
                                      </m:r>
                                    </m:e>
                                    <m:sup>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up>
                                  </m:sSup>
                                </m:sup>
                                <m:e>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𝑔</m:t>
                                      </m:r>
                                    </m:e>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ub>
                                  </m:s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𝑙𝑛</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𝑁</m:t>
                                          </m:r>
                                        </m:e>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ub>
                                      </m:sSub>
                                    </m:num>
                                    <m:den>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𝑔</m:t>
                                          </m:r>
                                        </m:e>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ub>
                                      </m:s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den>
                                  </m:f>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e>
                              </m:nary>
                            </m:e>
                            <m:sub/>
                          </m:s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e>
                      </m:nary>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(5.1)</m:t>
                      </m:r>
                    </m:oMath>
                  </m:oMathPara>
                </a14:m>
                <a:endPar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0DAD8797-FA91-E8E6-0051-F25BF8240104}"/>
                  </a:ext>
                </a:extLst>
              </p:cNvPr>
              <p:cNvSpPr txBox="1">
                <a:spLocks noRot="1" noChangeAspect="1" noMove="1" noResize="1" noEditPoints="1" noAdjustHandles="1" noChangeArrowheads="1" noChangeShapeType="1" noTextEdit="1"/>
              </p:cNvSpPr>
              <p:nvPr/>
            </p:nvSpPr>
            <p:spPr>
              <a:xfrm>
                <a:off x="2246728" y="1088889"/>
                <a:ext cx="7698544" cy="1507016"/>
              </a:xfrm>
              <a:prstGeom prst="rect">
                <a:avLst/>
              </a:prstGeom>
              <a:blipFill>
                <a:blip r:embed="rId2"/>
                <a:stretch>
                  <a:fillRect t="-16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92E034B-D78F-0F8D-37A3-AF630BDE0A73}"/>
                  </a:ext>
                </a:extLst>
              </p:cNvPr>
              <p:cNvSpPr txBox="1"/>
              <p:nvPr/>
            </p:nvSpPr>
            <p:spPr>
              <a:xfrm>
                <a:off x="3049172" y="2676784"/>
                <a:ext cx="6098344" cy="1497398"/>
              </a:xfrm>
              <a:prstGeom prst="rect">
                <a:avLst/>
              </a:prstGeom>
              <a:noFill/>
            </p:spPr>
            <p:txBody>
              <a:bodyPr wrap="square">
                <a:spAutoFit/>
              </a:bodyPr>
              <a:lstStyle/>
              <a:p>
                <a:pPr algn="ctr">
                  <a:lnSpc>
                    <a:spcPct val="107000"/>
                  </a:lnSpc>
                  <a:spcAft>
                    <a:spcPts val="800"/>
                  </a:spcAft>
                </a:pPr>
                <a:r>
                  <a:rPr lang="en-US" sz="18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Since </a:t>
                </a:r>
                <a14:m>
                  <m:oMath xmlns:m="http://schemas.openxmlformats.org/officeDocument/2006/math">
                    <m:sSub>
                      <m:sSubPr>
                        <m:ctrlPr>
                          <a:rPr lang="en-US" sz="1800" i="1" kern="100" smtClean="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𝑔</m:t>
                        </m:r>
                      </m:e>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ub>
                    </m:s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18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is a macroscopic quantity</a:t>
                </a:r>
                <a:r>
                  <a:rPr lang="ka-GE" sz="18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a:t>
                </a:r>
                <a:endPar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𝑔</m:t>
                          </m:r>
                        </m:e>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ub>
                      </m:s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𝑔</m:t>
                          </m:r>
                        </m:e>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ub>
                      </m:s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𝑆</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ub>
                      </m:s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nary>
                        <m:naryPr>
                          <m:chr m:val="∑"/>
                          <m:limLoc m:val="undOv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naryPr>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ub>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up>
                        <m:e>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𝑔</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ub>
                          </m:s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𝑙𝑛</m:t>
                          </m:r>
                          <m:f>
                            <m:f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𝑁</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ub>
                              </m:sSub>
                            </m:num>
                            <m:den>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𝑔</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ub>
                              </m:sSub>
                            </m:den>
                          </m:f>
                        </m:e>
                      </m:nary>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 </m:t>
                      </m:r>
                      <m:nary>
                        <m:naryPr>
                          <m:chr m:val="∑"/>
                          <m:limLoc m:val="undOv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naryPr>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ub>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up>
                        <m:e>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𝑔</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ub>
                          </m:s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𝑙𝑛</m:t>
                          </m:r>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𝑛</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ub>
                          </m:sSub>
                        </m:e>
                      </m:nary>
                    </m:oMath>
                  </m:oMathPara>
                </a14:m>
                <a:endPar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A92E034B-D78F-0F8D-37A3-AF630BDE0A73}"/>
                  </a:ext>
                </a:extLst>
              </p:cNvPr>
              <p:cNvSpPr txBox="1">
                <a:spLocks noRot="1" noChangeAspect="1" noMove="1" noResize="1" noEditPoints="1" noAdjustHandles="1" noChangeArrowheads="1" noChangeShapeType="1" noTextEdit="1"/>
              </p:cNvSpPr>
              <p:nvPr/>
            </p:nvSpPr>
            <p:spPr>
              <a:xfrm>
                <a:off x="3049172" y="2676784"/>
                <a:ext cx="6098344" cy="1497398"/>
              </a:xfrm>
              <a:prstGeom prst="rect">
                <a:avLst/>
              </a:prstGeom>
              <a:blipFill>
                <a:blip r:embed="rId3"/>
                <a:stretch>
                  <a:fillRect t="-12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9E82B47-A7F0-42AF-65AA-C1B4E788DB74}"/>
                  </a:ext>
                </a:extLst>
              </p:cNvPr>
              <p:cNvSpPr txBox="1"/>
              <p:nvPr/>
            </p:nvSpPr>
            <p:spPr>
              <a:xfrm>
                <a:off x="3046828" y="4381757"/>
                <a:ext cx="6098344" cy="1519968"/>
              </a:xfrm>
              <a:prstGeom prst="rect">
                <a:avLst/>
              </a:prstGeom>
              <a:noFill/>
            </p:spPr>
            <p:txBody>
              <a:bodyPr wrap="square">
                <a:spAutoFit/>
              </a:bodyPr>
              <a:lstStyle/>
              <a:p>
                <a:pPr algn="ctr">
                  <a:lnSpc>
                    <a:spcPct val="107000"/>
                  </a:lnSpc>
                  <a:spcAft>
                    <a:spcPts val="800"/>
                  </a:spcAft>
                </a:pPr>
                <a:r>
                  <a:rPr lang="en-US" kern="100" dirty="0">
                    <a:solidFill>
                      <a:srgbClr val="000000"/>
                    </a:solidFill>
                    <a:latin typeface="Sylfaen" panose="010A0502050306030303" pitchFamily="18" charset="0"/>
                    <a:ea typeface="Calibri" panose="020F0502020204030204" pitchFamily="34" charset="0"/>
                    <a:cs typeface="Times New Roman" panose="02020603050405020304" pitchFamily="18" charset="0"/>
                  </a:rPr>
                  <a:t>Let us switch to summation over modes instead of clusters</a:t>
                </a:r>
                <a:r>
                  <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a:t>
                </a: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𝑆</m:t>
                          </m:r>
                        </m:e>
                        <m:sub>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m:t>
                              </m:r>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up>
                          </m:sSup>
                        </m:sub>
                      </m:s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nary>
                        <m:naryPr>
                          <m:chr m:val="∑"/>
                          <m:limLoc m:val="undOv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naryPr>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ub>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m:t>
                          </m:r>
                        </m:sup>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𝑙𝑛</m:t>
                          </m:r>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𝑛</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ub>
                          </m:sSub>
                        </m:e>
                      </m:nary>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𝑆</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sub>
                      </m:s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(5.2)</m:t>
                      </m:r>
                    </m:oMath>
                  </m:oMathPara>
                </a14:m>
                <a:endPar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D9E82B47-A7F0-42AF-65AA-C1B4E788DB74}"/>
                  </a:ext>
                </a:extLst>
              </p:cNvPr>
              <p:cNvSpPr txBox="1">
                <a:spLocks noRot="1" noChangeAspect="1" noMove="1" noResize="1" noEditPoints="1" noAdjustHandles="1" noChangeArrowheads="1" noChangeShapeType="1" noTextEdit="1"/>
              </p:cNvSpPr>
              <p:nvPr/>
            </p:nvSpPr>
            <p:spPr>
              <a:xfrm>
                <a:off x="3046828" y="4381757"/>
                <a:ext cx="6098344" cy="1519968"/>
              </a:xfrm>
              <a:prstGeom prst="rect">
                <a:avLst/>
              </a:prstGeom>
              <a:blipFill>
                <a:blip r:embed="rId4"/>
                <a:stretch>
                  <a:fillRect t="-1606"/>
                </a:stretch>
              </a:blipFill>
            </p:spPr>
            <p:txBody>
              <a:bodyPr/>
              <a:lstStyle/>
              <a:p>
                <a:r>
                  <a:rPr lang="en-US">
                    <a:noFill/>
                  </a:rPr>
                  <a:t> </a:t>
                </a:r>
              </a:p>
            </p:txBody>
          </p:sp>
        </mc:Fallback>
      </mc:AlternateContent>
    </p:spTree>
    <p:extLst>
      <p:ext uri="{BB962C8B-B14F-4D97-AF65-F5344CB8AC3E}">
        <p14:creationId xmlns:p14="http://schemas.microsoft.com/office/powerpoint/2010/main" val="23852508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4F1D8B9-5971-3A05-AA7C-BA6E0E7A1821}"/>
                  </a:ext>
                </a:extLst>
              </p:cNvPr>
              <p:cNvSpPr txBox="1"/>
              <p:nvPr/>
            </p:nvSpPr>
            <p:spPr>
              <a:xfrm>
                <a:off x="998805" y="342199"/>
                <a:ext cx="9748911" cy="778803"/>
              </a:xfrm>
              <a:prstGeom prst="rect">
                <a:avLst/>
              </a:prstGeom>
              <a:noFill/>
            </p:spPr>
            <p:txBody>
              <a:bodyPr wrap="square">
                <a:spAutoFit/>
              </a:bodyPr>
              <a:lstStyle/>
              <a:p>
                <a:pPr algn="ctr">
                  <a:lnSpc>
                    <a:spcPct val="107000"/>
                  </a:lnSpc>
                  <a:spcAft>
                    <a:spcPts val="800"/>
                  </a:spcAft>
                </a:pPr>
                <a:r>
                  <a:rPr lang="en-US" sz="18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Since the number of photons is proportional to the intensity, </a:t>
                </a:r>
                <a14:m>
                  <m:oMath xmlns:m="http://schemas.openxmlformats.org/officeDocument/2006/math">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𝑛</m:t>
                        </m:r>
                      </m:e>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ub>
                    </m:s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d>
                          <m:dPr>
                            <m:begChr m:val="|"/>
                            <m:endChr m:val="|"/>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𝑏</m:t>
                                </m:r>
                              </m:e>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ub>
                            </m:sSub>
                          </m:e>
                        </m:d>
                      </m:e>
                      <m:sup>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1800" b="0" i="1" kern="100" smtClean="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we finally get:</a:t>
                </a:r>
              </a:p>
              <a:p>
                <a:pPr algn="ctr">
                  <a:lnSpc>
                    <a:spcPct val="107000"/>
                  </a:lnSpc>
                  <a:spcAft>
                    <a:spcPts val="800"/>
                  </a:spcAft>
                </a:pPr>
                <a:endPar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94F1D8B9-5971-3A05-AA7C-BA6E0E7A1821}"/>
                  </a:ext>
                </a:extLst>
              </p:cNvPr>
              <p:cNvSpPr txBox="1">
                <a:spLocks noRot="1" noChangeAspect="1" noMove="1" noResize="1" noEditPoints="1" noAdjustHandles="1" noChangeArrowheads="1" noChangeShapeType="1" noTextEdit="1"/>
              </p:cNvSpPr>
              <p:nvPr/>
            </p:nvSpPr>
            <p:spPr>
              <a:xfrm>
                <a:off x="998805" y="342199"/>
                <a:ext cx="9748911" cy="778803"/>
              </a:xfrm>
              <a:prstGeom prst="rect">
                <a:avLst/>
              </a:prstGeom>
              <a:blipFill>
                <a:blip r:embed="rId2"/>
                <a:stretch>
                  <a:fillRect t="-23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A47C6EC-57CD-F011-9DE7-3542031023C7}"/>
                  </a:ext>
                </a:extLst>
              </p:cNvPr>
              <p:cNvSpPr txBox="1"/>
              <p:nvPr/>
            </p:nvSpPr>
            <p:spPr>
              <a:xfrm>
                <a:off x="3046828" y="1121002"/>
                <a:ext cx="6098344" cy="87126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𝑀</m:t>
                          </m:r>
                        </m:sub>
                      </m:sSub>
                      <m:r>
                        <a:rPr lang="en-US" i="0">
                          <a:latin typeface="Cambria Math" panose="02040503050406030204" pitchFamily="18" charset="0"/>
                        </a:rPr>
                        <m:t>=</m:t>
                      </m:r>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𝑖</m:t>
                          </m:r>
                          <m:r>
                            <a:rPr lang="en-US" i="0">
                              <a:latin typeface="Cambria Math" panose="02040503050406030204" pitchFamily="18" charset="0"/>
                            </a:rPr>
                            <m:t>=1</m:t>
                          </m:r>
                        </m:sub>
                        <m:sup>
                          <m:r>
                            <a:rPr lang="en-US" i="1">
                              <a:latin typeface="Cambria Math" panose="02040503050406030204" pitchFamily="18" charset="0"/>
                            </a:rPr>
                            <m:t>𝑀</m:t>
                          </m:r>
                        </m:sup>
                        <m:e>
                          <m:r>
                            <a:rPr lang="en-US" i="1">
                              <a:latin typeface="Cambria Math" panose="02040503050406030204" pitchFamily="18" charset="0"/>
                            </a:rPr>
                            <m:t>𝑙𝑛</m:t>
                          </m:r>
                          <m:sSup>
                            <m:sSupPr>
                              <m:ctrlPr>
                                <a:rPr lang="en-US" i="1">
                                  <a:solidFill>
                                    <a:srgbClr val="836967"/>
                                  </a:solidFill>
                                  <a:latin typeface="Cambria Math" panose="02040503050406030204" pitchFamily="18" charset="0"/>
                                </a:rPr>
                              </m:ctrlPr>
                            </m:sSupPr>
                            <m:e>
                              <m:d>
                                <m:dPr>
                                  <m:begChr m:val="|"/>
                                  <m:endChr m:val="|"/>
                                  <m:ctrlPr>
                                    <a:rPr lang="en-US" i="1">
                                      <a:solidFill>
                                        <a:srgbClr val="836967"/>
                                      </a:solidFill>
                                      <a:latin typeface="Cambria Math" panose="02040503050406030204" pitchFamily="18" charset="0"/>
                                    </a:rPr>
                                  </m:ctrlPr>
                                </m:dPr>
                                <m:e>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𝑖</m:t>
                                      </m:r>
                                    </m:sub>
                                  </m:sSub>
                                </m:e>
                              </m:d>
                            </m:e>
                            <m:sup>
                              <m:r>
                                <a:rPr lang="en-US" i="0">
                                  <a:latin typeface="Cambria Math" panose="02040503050406030204" pitchFamily="18" charset="0"/>
                                </a:rPr>
                                <m:t>2</m:t>
                              </m:r>
                            </m:sup>
                          </m:sSup>
                        </m:e>
                      </m:nary>
                      <m:r>
                        <a:rPr lang="en-US" i="0">
                          <a:latin typeface="Cambria Math" panose="02040503050406030204" pitchFamily="18" charset="0"/>
                        </a:rPr>
                        <m:t>  </m:t>
                      </m:r>
                      <m:d>
                        <m:dPr>
                          <m:ctrlPr>
                            <a:rPr lang="en-US" i="1">
                              <a:latin typeface="Cambria Math" panose="02040503050406030204" pitchFamily="18" charset="0"/>
                            </a:rPr>
                          </m:ctrlPr>
                        </m:dPr>
                        <m:e>
                          <m:r>
                            <a:rPr lang="en-US" i="0">
                              <a:latin typeface="Cambria Math" panose="02040503050406030204" pitchFamily="18" charset="0"/>
                            </a:rPr>
                            <m:t>5.5</m:t>
                          </m:r>
                        </m:e>
                      </m:d>
                    </m:oMath>
                  </m:oMathPara>
                </a14:m>
                <a:endParaRPr lang="en-US" dirty="0"/>
              </a:p>
            </p:txBody>
          </p:sp>
        </mc:Choice>
        <mc:Fallback xmlns="">
          <p:sp>
            <p:nvSpPr>
              <p:cNvPr id="5" name="TextBox 4">
                <a:extLst>
                  <a:ext uri="{FF2B5EF4-FFF2-40B4-BE49-F238E27FC236}">
                    <a16:creationId xmlns:a16="http://schemas.microsoft.com/office/drawing/2014/main" id="{FA47C6EC-57CD-F011-9DE7-3542031023C7}"/>
                  </a:ext>
                </a:extLst>
              </p:cNvPr>
              <p:cNvSpPr txBox="1">
                <a:spLocks noRot="1" noChangeAspect="1" noMove="1" noResize="1" noEditPoints="1" noAdjustHandles="1" noChangeArrowheads="1" noChangeShapeType="1" noTextEdit="1"/>
              </p:cNvSpPr>
              <p:nvPr/>
            </p:nvSpPr>
            <p:spPr>
              <a:xfrm>
                <a:off x="3046828" y="1121002"/>
                <a:ext cx="6098344" cy="871264"/>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521221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0A65E7-CD9E-9970-5243-81B8FB1A649B}"/>
              </a:ext>
            </a:extLst>
          </p:cNvPr>
          <p:cNvSpPr txBox="1"/>
          <p:nvPr/>
        </p:nvSpPr>
        <p:spPr>
          <a:xfrm>
            <a:off x="3046828" y="337614"/>
            <a:ext cx="6098344" cy="379848"/>
          </a:xfrm>
          <a:prstGeom prst="rect">
            <a:avLst/>
          </a:prstGeom>
          <a:noFill/>
        </p:spPr>
        <p:txBody>
          <a:bodyPr wrap="square">
            <a:spAutoFit/>
          </a:bodyPr>
          <a:lstStyle/>
          <a:p>
            <a:pPr marL="342900" lvl="0" indent="-342900" algn="ctr">
              <a:lnSpc>
                <a:spcPct val="107000"/>
              </a:lnSpc>
              <a:spcAft>
                <a:spcPts val="800"/>
              </a:spcAft>
              <a:buAutoNum type="arabicPeriod" startAt="6"/>
            </a:pPr>
            <a:r>
              <a:rPr lang="en-US" sz="1800" b="1"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Equation of State</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4E53E43-8AB4-74F0-B110-06A2762032FF}"/>
                  </a:ext>
                </a:extLst>
              </p:cNvPr>
              <p:cNvSpPr txBox="1"/>
              <p:nvPr/>
            </p:nvSpPr>
            <p:spPr>
              <a:xfrm>
                <a:off x="928468" y="958903"/>
                <a:ext cx="10203766" cy="1608517"/>
              </a:xfrm>
              <a:prstGeom prst="rect">
                <a:avLst/>
              </a:prstGeom>
              <a:noFill/>
            </p:spPr>
            <p:txBody>
              <a:bodyPr wrap="square">
                <a:spAutoFit/>
              </a:bodyPr>
              <a:lstStyle/>
              <a:p>
                <a:pPr algn="ctr">
                  <a:lnSpc>
                    <a:spcPct val="107000"/>
                  </a:lnSpc>
                  <a:spcAft>
                    <a:spcPts val="800"/>
                  </a:spcAft>
                </a:pPr>
                <a:r>
                  <a:rPr lang="en-US" kern="100" dirty="0">
                    <a:solidFill>
                      <a:srgbClr val="000000"/>
                    </a:solidFill>
                    <a:latin typeface="Sylfaen" panose="010A0502050306030303" pitchFamily="18" charset="0"/>
                    <a:ea typeface="Times New Roman" panose="02020603050405020304" pitchFamily="18" charset="0"/>
                    <a:cs typeface="Times New Roman" panose="02020603050405020304" pitchFamily="18" charset="0"/>
                  </a:rPr>
                  <a:t>Let us introduce following notations</a:t>
                </a:r>
                <a:r>
                  <a:rPr lang="ka-GE" sz="1800" kern="1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 - </a:t>
                </a:r>
                <a14:m>
                  <m:oMath xmlns:m="http://schemas.openxmlformats.org/officeDocument/2006/math">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𝛼</m:t>
                    </m:r>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𝜇</m:t>
                        </m:r>
                      </m:num>
                      <m:den>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𝑇</m:t>
                        </m:r>
                      </m:den>
                    </m:f>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oMath>
                </a14:m>
                <a:r>
                  <a:rPr lang="ka-GE" sz="1800" kern="1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 , </a:t>
                </a:r>
                <a14:m>
                  <m:oMath xmlns:m="http://schemas.openxmlformats.org/officeDocument/2006/math">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𝛽</m:t>
                    </m:r>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𝑇</m:t>
                        </m:r>
                      </m:den>
                    </m:f>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oMath>
                </a14:m>
                <a:r>
                  <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and substitute them into the (4.5) distribution:</a:t>
                </a:r>
              </a:p>
              <a:p>
                <a:pPr algn="ctr">
                  <a:lnSpc>
                    <a:spcPct val="107000"/>
                  </a:lnSpc>
                  <a:spcAft>
                    <a:spcPts val="800"/>
                  </a:spcAft>
                </a:pPr>
                <a14:m>
                  <m:oMathPara xmlns:m="http://schemas.openxmlformats.org/officeDocument/2006/math">
                    <m:oMathParaPr>
                      <m:jc m:val="centerGroup"/>
                    </m:oMathParaPr>
                    <m:oMath xmlns:m="http://schemas.openxmlformats.org/officeDocument/2006/math">
                      <m:sSup>
                        <m:sSupPr>
                          <m:ctrlPr>
                            <a:rPr lang="en-US" sz="1800" i="1" kern="100" smtClean="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d>
                            <m:dPr>
                              <m:begChr m:val="|"/>
                              <m:endChr m:val="|"/>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𝑏</m:t>
                                  </m:r>
                                </m:e>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ub>
                              </m:sSub>
                            </m:e>
                          </m:d>
                        </m:e>
                        <m:sup>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p>
                      </m:sSup>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𝑇</m:t>
                          </m:r>
                        </m:num>
                        <m:den>
                          <m:sSub>
                            <m:sSubPr>
                              <m:ctrlPr>
                                <a:rPr lang="en-US"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𝜀</m:t>
                              </m:r>
                            </m:e>
                            <m:sub>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𝜇</m:t>
                          </m:r>
                        </m:den>
                      </m:f>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(6.</m:t>
                      </m:r>
                      <m:r>
                        <a:rPr lang="en-US" sz="1800" b="0" i="1" kern="10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p>
            </p:txBody>
          </p:sp>
        </mc:Choice>
        <mc:Fallback xmlns="">
          <p:sp>
            <p:nvSpPr>
              <p:cNvPr id="5" name="TextBox 4">
                <a:extLst>
                  <a:ext uri="{FF2B5EF4-FFF2-40B4-BE49-F238E27FC236}">
                    <a16:creationId xmlns:a16="http://schemas.microsoft.com/office/drawing/2014/main" id="{84E53E43-8AB4-74F0-B110-06A2762032FF}"/>
                  </a:ext>
                </a:extLst>
              </p:cNvPr>
              <p:cNvSpPr txBox="1">
                <a:spLocks noRot="1" noChangeAspect="1" noMove="1" noResize="1" noEditPoints="1" noAdjustHandles="1" noChangeArrowheads="1" noChangeShapeType="1" noTextEdit="1"/>
              </p:cNvSpPr>
              <p:nvPr/>
            </p:nvSpPr>
            <p:spPr>
              <a:xfrm>
                <a:off x="928468" y="958903"/>
                <a:ext cx="10203766" cy="1608517"/>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81935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A89DC9-46A7-004C-79D6-968FE5C78EDF}"/>
              </a:ext>
            </a:extLst>
          </p:cNvPr>
          <p:cNvSpPr txBox="1"/>
          <p:nvPr/>
        </p:nvSpPr>
        <p:spPr>
          <a:xfrm>
            <a:off x="450166" y="492083"/>
            <a:ext cx="10874325" cy="972574"/>
          </a:xfrm>
          <a:prstGeom prst="rect">
            <a:avLst/>
          </a:prstGeom>
          <a:noFill/>
        </p:spPr>
        <p:txBody>
          <a:bodyPr wrap="square">
            <a:spAutoFit/>
          </a:bodyPr>
          <a:lstStyle/>
          <a:p>
            <a:pPr>
              <a:lnSpc>
                <a:spcPct val="107000"/>
              </a:lnSpc>
              <a:spcAft>
                <a:spcPts val="800"/>
              </a:spcAft>
            </a:pPr>
            <a:r>
              <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This work studies the </a:t>
            </a:r>
            <a:r>
              <a:rPr lang="en-US" sz="1800" kern="100" dirty="0" err="1">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behaviour</a:t>
            </a:r>
            <a:r>
              <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of system s consisting of hundreds of single mode fibers. In this case the single mode fibers do not have total internal reflection. In other words photons, in general, can be exchanged between the fibers.</a:t>
            </a:r>
          </a:p>
        </p:txBody>
      </p:sp>
      <p:pic>
        <p:nvPicPr>
          <p:cNvPr id="5" name="Picture 4">
            <a:extLst>
              <a:ext uri="{FF2B5EF4-FFF2-40B4-BE49-F238E27FC236}">
                <a16:creationId xmlns:a16="http://schemas.microsoft.com/office/drawing/2014/main" id="{22EA2FB8-7926-AA65-F862-954DD2444FF9}"/>
              </a:ext>
            </a:extLst>
          </p:cNvPr>
          <p:cNvPicPr>
            <a:picLocks noChangeAspect="1"/>
          </p:cNvPicPr>
          <p:nvPr/>
        </p:nvPicPr>
        <p:blipFill>
          <a:blip r:embed="rId2"/>
          <a:stretch>
            <a:fillRect/>
          </a:stretch>
        </p:blipFill>
        <p:spPr>
          <a:xfrm>
            <a:off x="3593123" y="2057839"/>
            <a:ext cx="4383258" cy="4066049"/>
          </a:xfrm>
          <a:prstGeom prst="rect">
            <a:avLst/>
          </a:prstGeom>
        </p:spPr>
      </p:pic>
    </p:spTree>
    <p:extLst>
      <p:ext uri="{BB962C8B-B14F-4D97-AF65-F5344CB8AC3E}">
        <p14:creationId xmlns:p14="http://schemas.microsoft.com/office/powerpoint/2010/main" val="17818797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4E53E43-8AB4-74F0-B110-06A2762032FF}"/>
                  </a:ext>
                </a:extLst>
              </p:cNvPr>
              <p:cNvSpPr txBox="1"/>
              <p:nvPr/>
            </p:nvSpPr>
            <p:spPr>
              <a:xfrm>
                <a:off x="928468" y="958903"/>
                <a:ext cx="10203766" cy="1608517"/>
              </a:xfrm>
              <a:prstGeom prst="rect">
                <a:avLst/>
              </a:prstGeom>
              <a:noFill/>
            </p:spPr>
            <p:txBody>
              <a:bodyPr wrap="square">
                <a:spAutoFit/>
              </a:bodyPr>
              <a:lstStyle/>
              <a:p>
                <a:pPr algn="ctr">
                  <a:lnSpc>
                    <a:spcPct val="107000"/>
                  </a:lnSpc>
                  <a:spcAft>
                    <a:spcPts val="800"/>
                  </a:spcAft>
                </a:pPr>
                <a:r>
                  <a:rPr lang="en-US" kern="100" dirty="0">
                    <a:solidFill>
                      <a:srgbClr val="000000"/>
                    </a:solidFill>
                    <a:latin typeface="Sylfaen" panose="010A0502050306030303" pitchFamily="18" charset="0"/>
                    <a:ea typeface="Times New Roman" panose="02020603050405020304" pitchFamily="18" charset="0"/>
                    <a:cs typeface="Times New Roman" panose="02020603050405020304" pitchFamily="18" charset="0"/>
                  </a:rPr>
                  <a:t>Let us introduce following notations</a:t>
                </a:r>
                <a:r>
                  <a:rPr lang="ka-GE" sz="1800" kern="1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 - </a:t>
                </a:r>
                <a14:m>
                  <m:oMath xmlns:m="http://schemas.openxmlformats.org/officeDocument/2006/math">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𝛼</m:t>
                    </m:r>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𝜇</m:t>
                        </m:r>
                      </m:num>
                      <m:den>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𝑇</m:t>
                        </m:r>
                      </m:den>
                    </m:f>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oMath>
                </a14:m>
                <a:r>
                  <a:rPr lang="ka-GE" sz="1800" kern="1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 , </a:t>
                </a:r>
                <a14:m>
                  <m:oMath xmlns:m="http://schemas.openxmlformats.org/officeDocument/2006/math">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𝛽</m:t>
                    </m:r>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𝑇</m:t>
                        </m:r>
                      </m:den>
                    </m:f>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oMath>
                </a14:m>
                <a:r>
                  <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and substitute them into the (4.5) distribution:</a:t>
                </a:r>
              </a:p>
              <a:p>
                <a:pPr algn="ctr">
                  <a:lnSpc>
                    <a:spcPct val="107000"/>
                  </a:lnSpc>
                  <a:spcAft>
                    <a:spcPts val="800"/>
                  </a:spcAft>
                </a:pPr>
                <a14:m>
                  <m:oMathPara xmlns:m="http://schemas.openxmlformats.org/officeDocument/2006/math">
                    <m:oMathParaPr>
                      <m:jc m:val="centerGroup"/>
                    </m:oMathParaPr>
                    <m:oMath xmlns:m="http://schemas.openxmlformats.org/officeDocument/2006/math">
                      <m:sSup>
                        <m:sSupPr>
                          <m:ctrlPr>
                            <a:rPr lang="en-US" sz="1800" i="1" kern="100" smtClean="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d>
                            <m:dPr>
                              <m:begChr m:val="|"/>
                              <m:endChr m:val="|"/>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𝑏</m:t>
                                  </m:r>
                                </m:e>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ub>
                              </m:sSub>
                            </m:e>
                          </m:d>
                        </m:e>
                        <m:sup>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p>
                      </m:sSup>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𝑇</m:t>
                          </m:r>
                        </m:num>
                        <m:den>
                          <m:sSub>
                            <m:sSubPr>
                              <m:ctrlPr>
                                <a:rPr lang="en-US"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𝜀</m:t>
                              </m:r>
                            </m:e>
                            <m:sub>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𝜇</m:t>
                          </m:r>
                        </m:den>
                      </m:f>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(6.</m:t>
                      </m:r>
                      <m:r>
                        <a:rPr lang="en-US" sz="1800" b="0" i="1" kern="10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p>
            </p:txBody>
          </p:sp>
        </mc:Choice>
        <mc:Fallback xmlns="">
          <p:sp>
            <p:nvSpPr>
              <p:cNvPr id="5" name="TextBox 4">
                <a:extLst>
                  <a:ext uri="{FF2B5EF4-FFF2-40B4-BE49-F238E27FC236}">
                    <a16:creationId xmlns:a16="http://schemas.microsoft.com/office/drawing/2014/main" id="{84E53E43-8AB4-74F0-B110-06A2762032FF}"/>
                  </a:ext>
                </a:extLst>
              </p:cNvPr>
              <p:cNvSpPr txBox="1">
                <a:spLocks noRot="1" noChangeAspect="1" noMove="1" noResize="1" noEditPoints="1" noAdjustHandles="1" noChangeArrowheads="1" noChangeShapeType="1" noTextEdit="1"/>
              </p:cNvSpPr>
              <p:nvPr/>
            </p:nvSpPr>
            <p:spPr>
              <a:xfrm>
                <a:off x="928468" y="958903"/>
                <a:ext cx="10203766" cy="160851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B6B1FD6-B548-89DD-065A-4414A8C09C99}"/>
                  </a:ext>
                </a:extLst>
              </p:cNvPr>
              <p:cNvSpPr txBox="1"/>
              <p:nvPr/>
            </p:nvSpPr>
            <p:spPr>
              <a:xfrm>
                <a:off x="2258451" y="2435372"/>
                <a:ext cx="7543799" cy="1427314"/>
              </a:xfrm>
              <a:prstGeom prst="rect">
                <a:avLst/>
              </a:prstGeom>
              <a:noFill/>
            </p:spPr>
            <p:txBody>
              <a:bodyPr wrap="square">
                <a:spAutoFit/>
              </a:bodyPr>
              <a:lstStyle/>
              <a:p>
                <a:pPr algn="ctr">
                  <a:lnSpc>
                    <a:spcPct val="107000"/>
                  </a:lnSpc>
                  <a:spcAft>
                    <a:spcPts val="800"/>
                  </a:spcAft>
                </a:pPr>
                <a:r>
                  <a:rPr lang="en-US" kern="100" dirty="0">
                    <a:solidFill>
                      <a:srgbClr val="000000"/>
                    </a:solidFill>
                    <a:latin typeface="Sylfaen" panose="010A0502050306030303" pitchFamily="18" charset="0"/>
                    <a:ea typeface="Times New Roman" panose="02020603050405020304" pitchFamily="18" charset="0"/>
                    <a:cs typeface="Times New Roman" panose="02020603050405020304" pitchFamily="18" charset="0"/>
                  </a:rPr>
                  <a:t>Using </a:t>
                </a:r>
                <a14:m>
                  <m:oMath xmlns:m="http://schemas.openxmlformats.org/officeDocument/2006/math">
                    <m:r>
                      <a:rPr lang="ka-GE" sz="1800" i="1" kern="10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(6.</m:t>
                    </m:r>
                    <m:r>
                      <a:rPr lang="en-US" sz="1800" b="0" i="1" kern="10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kern="100" dirty="0">
                    <a:solidFill>
                      <a:srgbClr val="000000"/>
                    </a:solidFill>
                    <a:latin typeface="Sylfaen" panose="010A0502050306030303" pitchFamily="18" charset="0"/>
                    <a:ea typeface="Times New Roman" panose="02020603050405020304" pitchFamily="18" charset="0"/>
                    <a:cs typeface="Times New Roman" panose="02020603050405020304" pitchFamily="18" charset="0"/>
                  </a:rPr>
                  <a:t> we obtain </a:t>
                </a:r>
                <a:r>
                  <a:rPr lang="ka-GE" sz="1800" kern="1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a:t>
                </a:r>
                <a:endParaRPr lang="en-US" sz="16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algn="ctr">
                  <a:lnSpc>
                    <a:spcPct val="107000"/>
                  </a:lnSpc>
                  <a:spcAft>
                    <a:spcPts val="800"/>
                  </a:spcAft>
                </a:pPr>
                <a14:m>
                  <m:oMathPara xmlns:m="http://schemas.openxmlformats.org/officeDocument/2006/math">
                    <m:oMathParaPr>
                      <m:jc m:val="centerGroup"/>
                    </m:oMathParaPr>
                    <m:oMath xmlns:m="http://schemas.openxmlformats.org/officeDocument/2006/math">
                      <m:f>
                        <m:f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𝑈</m:t>
                          </m:r>
                        </m:num>
                        <m:den>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𝑇</m:t>
                          </m:r>
                        </m:den>
                      </m:f>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𝜇</m:t>
                          </m:r>
                        </m:num>
                        <m:den>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𝑇</m:t>
                          </m:r>
                        </m:den>
                      </m:f>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𝑃</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nary>
                        <m:naryPr>
                          <m:chr m:val="∑"/>
                          <m:limLoc m:val="undOv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naryPr>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ub>
                        <m:sup>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m:t>
                          </m:r>
                        </m:sup>
                        <m:e>
                          <m:d>
                            <m:d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𝜀</m:t>
                                      </m:r>
                                    </m:e>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ub>
                                  </m:sSub>
                                </m:num>
                                <m:den>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𝑇</m:t>
                                  </m:r>
                                </m:den>
                              </m:f>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𝜇</m:t>
                                  </m:r>
                                </m:num>
                                <m:den>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𝑇</m:t>
                                  </m:r>
                                </m:den>
                              </m:f>
                            </m:e>
                          </m:d>
                          <m:sSup>
                            <m:sSup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d>
                                <m:dPr>
                                  <m:begChr m:val="|"/>
                                  <m:endChr m:val="|"/>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𝑏</m:t>
                                      </m:r>
                                    </m:e>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ub>
                                  </m:sSub>
                                </m:e>
                              </m:d>
                            </m:e>
                            <m:sup>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p>
                          </m:sSup>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e>
                      </m:nary>
                      <m:nary>
                        <m:naryPr>
                          <m:chr m:val="∑"/>
                          <m:limLoc m:val="undOv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naryPr>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ub>
                        <m:sup>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m:t>
                          </m:r>
                        </m:sup>
                        <m:e>
                          <m:d>
                            <m:d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𝜀</m:t>
                                      </m:r>
                                    </m:e>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ub>
                                  </m:sSub>
                                </m:num>
                                <m:den>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𝑇</m:t>
                                  </m:r>
                                </m:den>
                              </m:f>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𝜇</m:t>
                                  </m:r>
                                </m:num>
                                <m:den>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𝑇</m:t>
                                  </m:r>
                                </m:den>
                              </m:f>
                            </m:e>
                          </m:d>
                          <m:d>
                            <m:d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𝑇</m:t>
                                  </m:r>
                                </m:num>
                                <m:den>
                                  <m:sSub>
                                    <m:sSubPr>
                                      <m:ctrlPr>
                                        <a:rPr lang="en-US"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𝜀</m:t>
                                      </m:r>
                                    </m:e>
                                    <m:sub>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𝜇</m:t>
                                  </m:r>
                                </m:den>
                              </m:f>
                            </m:e>
                          </m:d>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e>
                      </m:nary>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(6.3)</m:t>
                      </m:r>
                    </m:oMath>
                  </m:oMathPara>
                </a14:m>
                <a:endParaRPr lang="en-US" sz="16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7B6B1FD6-B548-89DD-065A-4414A8C09C99}"/>
                  </a:ext>
                </a:extLst>
              </p:cNvPr>
              <p:cNvSpPr txBox="1">
                <a:spLocks noRot="1" noChangeAspect="1" noMove="1" noResize="1" noEditPoints="1" noAdjustHandles="1" noChangeArrowheads="1" noChangeShapeType="1" noTextEdit="1"/>
              </p:cNvSpPr>
              <p:nvPr/>
            </p:nvSpPr>
            <p:spPr>
              <a:xfrm>
                <a:off x="2258451" y="2435372"/>
                <a:ext cx="7543799" cy="1427314"/>
              </a:xfrm>
              <a:prstGeom prst="rect">
                <a:avLst/>
              </a:prstGeom>
              <a:blipFill>
                <a:blip r:embed="rId3"/>
                <a:stretch>
                  <a:fillRect t="-1709"/>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2F338E5D-727E-76F0-1DB3-79EA8F0D7DB4}"/>
              </a:ext>
            </a:extLst>
          </p:cNvPr>
          <p:cNvSpPr txBox="1"/>
          <p:nvPr/>
        </p:nvSpPr>
        <p:spPr>
          <a:xfrm>
            <a:off x="3046828" y="337614"/>
            <a:ext cx="6098344" cy="379848"/>
          </a:xfrm>
          <a:prstGeom prst="rect">
            <a:avLst/>
          </a:prstGeom>
          <a:noFill/>
        </p:spPr>
        <p:txBody>
          <a:bodyPr wrap="square">
            <a:spAutoFit/>
          </a:bodyPr>
          <a:lstStyle/>
          <a:p>
            <a:pPr marL="342900" lvl="0" indent="-342900" algn="ctr">
              <a:lnSpc>
                <a:spcPct val="107000"/>
              </a:lnSpc>
              <a:spcAft>
                <a:spcPts val="800"/>
              </a:spcAft>
              <a:buAutoNum type="arabicPeriod" startAt="6"/>
            </a:pPr>
            <a:r>
              <a:rPr lang="en-US" sz="1800" b="1"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Equation of State</a:t>
            </a:r>
          </a:p>
        </p:txBody>
      </p:sp>
    </p:spTree>
    <p:extLst>
      <p:ext uri="{BB962C8B-B14F-4D97-AF65-F5344CB8AC3E}">
        <p14:creationId xmlns:p14="http://schemas.microsoft.com/office/powerpoint/2010/main" val="21859183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4E53E43-8AB4-74F0-B110-06A2762032FF}"/>
                  </a:ext>
                </a:extLst>
              </p:cNvPr>
              <p:cNvSpPr txBox="1"/>
              <p:nvPr/>
            </p:nvSpPr>
            <p:spPr>
              <a:xfrm>
                <a:off x="928468" y="958903"/>
                <a:ext cx="10203766" cy="1608517"/>
              </a:xfrm>
              <a:prstGeom prst="rect">
                <a:avLst/>
              </a:prstGeom>
              <a:noFill/>
            </p:spPr>
            <p:txBody>
              <a:bodyPr wrap="square">
                <a:spAutoFit/>
              </a:bodyPr>
              <a:lstStyle/>
              <a:p>
                <a:pPr algn="ctr">
                  <a:lnSpc>
                    <a:spcPct val="107000"/>
                  </a:lnSpc>
                  <a:spcAft>
                    <a:spcPts val="800"/>
                  </a:spcAft>
                </a:pPr>
                <a:r>
                  <a:rPr lang="en-US" kern="100" dirty="0">
                    <a:solidFill>
                      <a:srgbClr val="000000"/>
                    </a:solidFill>
                    <a:latin typeface="Sylfaen" panose="010A0502050306030303" pitchFamily="18" charset="0"/>
                    <a:ea typeface="Times New Roman" panose="02020603050405020304" pitchFamily="18" charset="0"/>
                    <a:cs typeface="Times New Roman" panose="02020603050405020304" pitchFamily="18" charset="0"/>
                  </a:rPr>
                  <a:t>Let us introduce following notations</a:t>
                </a:r>
                <a:r>
                  <a:rPr lang="ka-GE" kern="1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 - </a:t>
                </a:r>
                <a14:m>
                  <m:oMath xmlns:m="http://schemas.openxmlformats.org/officeDocument/2006/math">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𝛼</m:t>
                    </m:r>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𝜇</m:t>
                        </m:r>
                      </m:num>
                      <m:den>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𝑇</m:t>
                        </m:r>
                      </m:den>
                    </m:f>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oMath>
                </a14:m>
                <a:r>
                  <a:rPr lang="ka-GE" kern="1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 , </a:t>
                </a:r>
                <a14:m>
                  <m:oMath xmlns:m="http://schemas.openxmlformats.org/officeDocument/2006/math">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𝛽</m:t>
                    </m:r>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𝑇</m:t>
                        </m:r>
                      </m:den>
                    </m:f>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oMath>
                </a14:m>
                <a:r>
                  <a:rPr lang="en-US"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and substitute them into the (4.5) distribution:</a:t>
                </a:r>
              </a:p>
              <a:p>
                <a:pPr algn="ctr">
                  <a:lnSpc>
                    <a:spcPct val="107000"/>
                  </a:lnSpc>
                  <a:spcAft>
                    <a:spcPts val="800"/>
                  </a:spcAft>
                </a:pPr>
                <a14:m>
                  <m:oMathPara xmlns:m="http://schemas.openxmlformats.org/officeDocument/2006/math">
                    <m:oMathParaPr>
                      <m:jc m:val="centerGroup"/>
                    </m:oMathParaPr>
                    <m:oMath xmlns:m="http://schemas.openxmlformats.org/officeDocument/2006/math">
                      <m:sSup>
                        <m:sSupPr>
                          <m:ctrlPr>
                            <a:rPr lang="en-US" i="1" kern="100" smtClean="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d>
                            <m:dPr>
                              <m:begChr m:val="|"/>
                              <m:endChr m:val="|"/>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𝑏</m:t>
                                  </m:r>
                                </m:e>
                                <m:sub>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ub>
                              </m:sSub>
                            </m:e>
                          </m:d>
                        </m:e>
                        <m:sup>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p>
                      </m:sSup>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𝑇</m:t>
                          </m:r>
                        </m:num>
                        <m:den>
                          <m:sSub>
                            <m:sSubPr>
                              <m:ctrlPr>
                                <a:rPr lang="en-US"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𝜀</m:t>
                              </m:r>
                            </m:e>
                            <m:sub>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𝜇</m:t>
                          </m:r>
                        </m:den>
                      </m:f>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(6.</m:t>
                      </m:r>
                      <m:r>
                        <a:rPr lang="en-US" b="0" i="1" kern="10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p>
            </p:txBody>
          </p:sp>
        </mc:Choice>
        <mc:Fallback xmlns="">
          <p:sp>
            <p:nvSpPr>
              <p:cNvPr id="5" name="TextBox 4">
                <a:extLst>
                  <a:ext uri="{FF2B5EF4-FFF2-40B4-BE49-F238E27FC236}">
                    <a16:creationId xmlns:a16="http://schemas.microsoft.com/office/drawing/2014/main" id="{84E53E43-8AB4-74F0-B110-06A2762032FF}"/>
                  </a:ext>
                </a:extLst>
              </p:cNvPr>
              <p:cNvSpPr txBox="1">
                <a:spLocks noRot="1" noChangeAspect="1" noMove="1" noResize="1" noEditPoints="1" noAdjustHandles="1" noChangeArrowheads="1" noChangeShapeType="1" noTextEdit="1"/>
              </p:cNvSpPr>
              <p:nvPr/>
            </p:nvSpPr>
            <p:spPr>
              <a:xfrm>
                <a:off x="928468" y="958903"/>
                <a:ext cx="10203766" cy="160851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B6B1FD6-B548-89DD-065A-4414A8C09C99}"/>
                  </a:ext>
                </a:extLst>
              </p:cNvPr>
              <p:cNvSpPr txBox="1"/>
              <p:nvPr/>
            </p:nvSpPr>
            <p:spPr>
              <a:xfrm>
                <a:off x="2258451" y="2435372"/>
                <a:ext cx="7543799" cy="1427314"/>
              </a:xfrm>
              <a:prstGeom prst="rect">
                <a:avLst/>
              </a:prstGeom>
              <a:noFill/>
            </p:spPr>
            <p:txBody>
              <a:bodyPr wrap="square">
                <a:spAutoFit/>
              </a:bodyPr>
              <a:lstStyle/>
              <a:p>
                <a:pPr algn="ctr">
                  <a:lnSpc>
                    <a:spcPct val="107000"/>
                  </a:lnSpc>
                  <a:spcAft>
                    <a:spcPts val="800"/>
                  </a:spcAft>
                </a:pPr>
                <a:r>
                  <a:rPr lang="en-US" kern="100" dirty="0">
                    <a:solidFill>
                      <a:srgbClr val="000000"/>
                    </a:solidFill>
                    <a:latin typeface="Sylfaen" panose="010A0502050306030303" pitchFamily="18" charset="0"/>
                    <a:ea typeface="Times New Roman" panose="02020603050405020304" pitchFamily="18" charset="0"/>
                    <a:cs typeface="Times New Roman" panose="02020603050405020304" pitchFamily="18" charset="0"/>
                  </a:rPr>
                  <a:t>Using </a:t>
                </a:r>
                <a14:m>
                  <m:oMath xmlns:m="http://schemas.openxmlformats.org/officeDocument/2006/math">
                    <m:r>
                      <a:rPr lang="ka-GE" i="1" kern="10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(6.</m:t>
                    </m:r>
                    <m:r>
                      <a:rPr lang="en-US" b="0" i="1" kern="10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kern="100" dirty="0">
                    <a:solidFill>
                      <a:srgbClr val="000000"/>
                    </a:solidFill>
                    <a:latin typeface="Sylfaen" panose="010A0502050306030303" pitchFamily="18" charset="0"/>
                    <a:ea typeface="Times New Roman" panose="02020603050405020304" pitchFamily="18" charset="0"/>
                    <a:cs typeface="Times New Roman" panose="02020603050405020304" pitchFamily="18" charset="0"/>
                  </a:rPr>
                  <a:t> we obtain </a:t>
                </a:r>
                <a:r>
                  <a:rPr lang="ka-GE" kern="1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a:t>
                </a:r>
                <a:endParaRPr lang="en-US"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algn="ctr">
                  <a:lnSpc>
                    <a:spcPct val="107000"/>
                  </a:lnSpc>
                  <a:spcAft>
                    <a:spcPts val="800"/>
                  </a:spcAft>
                </a:pPr>
                <a14:m>
                  <m:oMathPara xmlns:m="http://schemas.openxmlformats.org/officeDocument/2006/math">
                    <m:oMathParaPr>
                      <m:jc m:val="centerGroup"/>
                    </m:oMathParaPr>
                    <m:oMath xmlns:m="http://schemas.openxmlformats.org/officeDocument/2006/math">
                      <m:f>
                        <m:f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𝑈</m:t>
                          </m:r>
                        </m:num>
                        <m:den>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𝑇</m:t>
                          </m:r>
                        </m:den>
                      </m:f>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𝜇</m:t>
                          </m:r>
                        </m:num>
                        <m:den>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𝑇</m:t>
                          </m:r>
                        </m:den>
                      </m:f>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𝑃</m:t>
                      </m:r>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nary>
                        <m:naryPr>
                          <m:chr m:val="∑"/>
                          <m:limLoc m:val="undOv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naryPr>
                        <m:sub>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ub>
                        <m:sup>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m:t>
                          </m:r>
                        </m:sup>
                        <m:e>
                          <m:d>
                            <m:d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𝜀</m:t>
                                      </m:r>
                                    </m:e>
                                    <m:sub>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ub>
                                  </m:sSub>
                                </m:num>
                                <m:den>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𝑇</m:t>
                                  </m:r>
                                </m:den>
                              </m:f>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𝜇</m:t>
                                  </m:r>
                                </m:num>
                                <m:den>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𝑇</m:t>
                                  </m:r>
                                </m:den>
                              </m:f>
                            </m:e>
                          </m:d>
                          <m:sSup>
                            <m:sSup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d>
                                <m:dPr>
                                  <m:begChr m:val="|"/>
                                  <m:endChr m:val="|"/>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𝑏</m:t>
                                      </m:r>
                                    </m:e>
                                    <m:sub>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ub>
                                  </m:sSub>
                                </m:e>
                              </m:d>
                            </m:e>
                            <m:sup>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p>
                          </m:sSup>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e>
                      </m:nary>
                      <m:nary>
                        <m:naryPr>
                          <m:chr m:val="∑"/>
                          <m:limLoc m:val="undOv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naryPr>
                        <m:sub>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ub>
                        <m:sup>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m:t>
                          </m:r>
                        </m:sup>
                        <m:e>
                          <m:d>
                            <m:d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𝜀</m:t>
                                      </m:r>
                                    </m:e>
                                    <m:sub>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ub>
                                  </m:sSub>
                                </m:num>
                                <m:den>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𝑇</m:t>
                                  </m:r>
                                </m:den>
                              </m:f>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𝜇</m:t>
                                  </m:r>
                                </m:num>
                                <m:den>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𝑇</m:t>
                                  </m:r>
                                </m:den>
                              </m:f>
                            </m:e>
                          </m:d>
                          <m:d>
                            <m:d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𝑇</m:t>
                                  </m:r>
                                </m:num>
                                <m:den>
                                  <m:sSub>
                                    <m:sSubPr>
                                      <m:ctrlPr>
                                        <a:rPr lang="en-US"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𝜀</m:t>
                                      </m:r>
                                    </m:e>
                                    <m:sub>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𝜇</m:t>
                                  </m:r>
                                </m:den>
                              </m:f>
                            </m:e>
                          </m:d>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e>
                      </m:nary>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m:t>
                      </m:r>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(6.2)</m:t>
                      </m:r>
                    </m:oMath>
                  </m:oMathPara>
                </a14:m>
                <a:endParaRPr lang="en-US"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7B6B1FD6-B548-89DD-065A-4414A8C09C99}"/>
                  </a:ext>
                </a:extLst>
              </p:cNvPr>
              <p:cNvSpPr txBox="1">
                <a:spLocks noRot="1" noChangeAspect="1" noMove="1" noResize="1" noEditPoints="1" noAdjustHandles="1" noChangeArrowheads="1" noChangeShapeType="1" noTextEdit="1"/>
              </p:cNvSpPr>
              <p:nvPr/>
            </p:nvSpPr>
            <p:spPr>
              <a:xfrm>
                <a:off x="2258451" y="2435372"/>
                <a:ext cx="7543799" cy="1427314"/>
              </a:xfrm>
              <a:prstGeom prst="rect">
                <a:avLst/>
              </a:prstGeom>
              <a:blipFill>
                <a:blip r:embed="rId3"/>
                <a:stretch>
                  <a:fillRect t="-17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0D8D411-F764-C326-824C-40ED92509D3C}"/>
                  </a:ext>
                </a:extLst>
              </p:cNvPr>
              <p:cNvSpPr txBox="1"/>
              <p:nvPr/>
            </p:nvSpPr>
            <p:spPr>
              <a:xfrm>
                <a:off x="2981178" y="4043889"/>
                <a:ext cx="6098344" cy="890244"/>
              </a:xfrm>
              <a:prstGeom prst="rect">
                <a:avLst/>
              </a:prstGeom>
              <a:noFill/>
            </p:spPr>
            <p:txBody>
              <a:bodyPr wrap="square">
                <a:spAutoFit/>
              </a:bodyPr>
              <a:lstStyle/>
              <a:p>
                <a:pPr algn="ctr">
                  <a:lnSpc>
                    <a:spcPct val="107000"/>
                  </a:lnSpc>
                  <a:spcAft>
                    <a:spcPts val="800"/>
                  </a:spcAft>
                </a:pPr>
                <a:r>
                  <a:rPr lang="en-US" kern="100" dirty="0">
                    <a:solidFill>
                      <a:srgbClr val="000000"/>
                    </a:solidFill>
                    <a:highlight>
                      <a:srgbClr val="FFFFFF"/>
                    </a:highlight>
                    <a:latin typeface="Sylfaen" panose="010A0502050306030303" pitchFamily="18" charset="0"/>
                    <a:ea typeface="Times New Roman" panose="02020603050405020304" pitchFamily="18" charset="0"/>
                    <a:cs typeface="Times New Roman" panose="02020603050405020304" pitchFamily="18" charset="0"/>
                  </a:rPr>
                  <a:t>Finally we get</a:t>
                </a:r>
                <a:r>
                  <a:rPr lang="ka-GE"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a:t>
                </a:r>
                <a:endParaRPr lang="en-US"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algn="ctr">
                  <a:lnSpc>
                    <a:spcPct val="107000"/>
                  </a:lnSpc>
                  <a:spcAft>
                    <a:spcPts val="800"/>
                  </a:spcAft>
                </a:pPr>
                <a14:m>
                  <m:oMathPara xmlns:m="http://schemas.openxmlformats.org/officeDocument/2006/math">
                    <m:oMathParaPr>
                      <m:jc m:val="centerGroup"/>
                    </m:oMathParaPr>
                    <m:oMath xmlns:m="http://schemas.openxmlformats.org/officeDocument/2006/math">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𝑈</m:t>
                      </m:r>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𝜇</m:t>
                      </m:r>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𝑃</m:t>
                      </m:r>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𝑀𝑇</m:t>
                      </m:r>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(6.3)</m:t>
                      </m:r>
                    </m:oMath>
                  </m:oMathPara>
                </a14:m>
                <a:endParaRPr lang="en-US"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10D8D411-F764-C326-824C-40ED92509D3C}"/>
                  </a:ext>
                </a:extLst>
              </p:cNvPr>
              <p:cNvSpPr txBox="1">
                <a:spLocks noRot="1" noChangeAspect="1" noMove="1" noResize="1" noEditPoints="1" noAdjustHandles="1" noChangeArrowheads="1" noChangeShapeType="1" noTextEdit="1"/>
              </p:cNvSpPr>
              <p:nvPr/>
            </p:nvSpPr>
            <p:spPr>
              <a:xfrm>
                <a:off x="2981178" y="4043889"/>
                <a:ext cx="6098344" cy="890244"/>
              </a:xfrm>
              <a:prstGeom prst="rect">
                <a:avLst/>
              </a:prstGeom>
              <a:blipFill>
                <a:blip r:embed="rId4"/>
                <a:stretch>
                  <a:fillRect t="-2055"/>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C3298BC9-9785-60D6-A519-27D47810771C}"/>
              </a:ext>
            </a:extLst>
          </p:cNvPr>
          <p:cNvSpPr txBox="1"/>
          <p:nvPr/>
        </p:nvSpPr>
        <p:spPr>
          <a:xfrm>
            <a:off x="3046828" y="337614"/>
            <a:ext cx="6098344" cy="379848"/>
          </a:xfrm>
          <a:prstGeom prst="rect">
            <a:avLst/>
          </a:prstGeom>
          <a:noFill/>
        </p:spPr>
        <p:txBody>
          <a:bodyPr wrap="square">
            <a:spAutoFit/>
          </a:bodyPr>
          <a:lstStyle/>
          <a:p>
            <a:pPr marL="342900" lvl="0" indent="-342900" algn="ctr">
              <a:lnSpc>
                <a:spcPct val="107000"/>
              </a:lnSpc>
              <a:spcAft>
                <a:spcPts val="800"/>
              </a:spcAft>
              <a:buAutoNum type="arabicPeriod" startAt="6"/>
            </a:pPr>
            <a:r>
              <a:rPr lang="en-US" sz="1800" b="1"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Equation of State</a:t>
            </a:r>
          </a:p>
        </p:txBody>
      </p:sp>
    </p:spTree>
    <p:extLst>
      <p:ext uri="{BB962C8B-B14F-4D97-AF65-F5344CB8AC3E}">
        <p14:creationId xmlns:p14="http://schemas.microsoft.com/office/powerpoint/2010/main" val="2653349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DDD2C5-8C26-7B87-CE71-513EB4A82DDB}"/>
              </a:ext>
            </a:extLst>
          </p:cNvPr>
          <p:cNvSpPr txBox="1"/>
          <p:nvPr/>
        </p:nvSpPr>
        <p:spPr>
          <a:xfrm>
            <a:off x="3046828" y="337615"/>
            <a:ext cx="6098344" cy="379848"/>
          </a:xfrm>
          <a:prstGeom prst="rect">
            <a:avLst/>
          </a:prstGeom>
          <a:noFill/>
        </p:spPr>
        <p:txBody>
          <a:bodyPr wrap="square">
            <a:spAutoFit/>
          </a:bodyPr>
          <a:lstStyle/>
          <a:p>
            <a:pPr lvl="0" algn="ctr">
              <a:lnSpc>
                <a:spcPct val="107000"/>
              </a:lnSpc>
              <a:spcAft>
                <a:spcPts val="800"/>
              </a:spcAft>
            </a:pPr>
            <a:r>
              <a:rPr lang="en-US" sz="1800" b="1"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7.  Analogies with thermodynamics</a:t>
            </a:r>
            <a:endParaRPr lang="en-US" sz="16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AF48F9D-FFB2-7303-E3A7-32155EEBC38D}"/>
                  </a:ext>
                </a:extLst>
              </p:cNvPr>
              <p:cNvSpPr txBox="1"/>
              <p:nvPr/>
            </p:nvSpPr>
            <p:spPr>
              <a:xfrm>
                <a:off x="2662897" y="1016198"/>
                <a:ext cx="6866206" cy="1427314"/>
              </a:xfrm>
              <a:prstGeom prst="rect">
                <a:avLst/>
              </a:prstGeom>
              <a:noFill/>
            </p:spPr>
            <p:txBody>
              <a:bodyPr wrap="square">
                <a:spAutoFit/>
              </a:bodyPr>
              <a:lstStyle/>
              <a:p>
                <a:pPr algn="ctr">
                  <a:lnSpc>
                    <a:spcPct val="107000"/>
                  </a:lnSpc>
                  <a:spcAft>
                    <a:spcPts val="800"/>
                  </a:spcAft>
                </a:pPr>
                <a:r>
                  <a:rPr lang="en-US"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Let us write down the entropy formula by using the (6.3) equation</a:t>
                </a:r>
                <a:r>
                  <a:rPr lang="ka-GE"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a:t>
                </a:r>
                <a:endParaRPr lang="en-US"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𝑆</m:t>
                      </m:r>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nary>
                        <m:naryPr>
                          <m:chr m:val="∑"/>
                          <m:limLoc m:val="undOv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naryPr>
                        <m:sub>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ub>
                        <m:sup>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m:t>
                          </m:r>
                        </m:sup>
                        <m:e>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𝑙𝑛</m:t>
                          </m:r>
                          <m:d>
                            <m:d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𝑇</m:t>
                                  </m:r>
                                </m:num>
                                <m:den>
                                  <m:sSub>
                                    <m:sSub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𝜀</m:t>
                                      </m:r>
                                    </m:e>
                                    <m:sub>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ub>
                                  </m:sSub>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𝑃</m:t>
                                      </m:r>
                                    </m:e>
                                    <m:sup>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up>
                                  </m:sSup>
                                  <m:d>
                                    <m:d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𝑈</m:t>
                                      </m:r>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𝑀𝑇</m:t>
                                      </m:r>
                                    </m:e>
                                  </m:d>
                                </m:den>
                              </m:f>
                            </m:e>
                          </m:d>
                        </m:e>
                      </m:nary>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(7.1)</m:t>
                      </m:r>
                    </m:oMath>
                  </m:oMathPara>
                </a14:m>
                <a:endParaRPr lang="en-US"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0AF48F9D-FFB2-7303-E3A7-32155EEBC38D}"/>
                  </a:ext>
                </a:extLst>
              </p:cNvPr>
              <p:cNvSpPr txBox="1">
                <a:spLocks noRot="1" noChangeAspect="1" noMove="1" noResize="1" noEditPoints="1" noAdjustHandles="1" noChangeArrowheads="1" noChangeShapeType="1" noTextEdit="1"/>
              </p:cNvSpPr>
              <p:nvPr/>
            </p:nvSpPr>
            <p:spPr>
              <a:xfrm>
                <a:off x="2662897" y="1016198"/>
                <a:ext cx="6866206" cy="1427314"/>
              </a:xfrm>
              <a:prstGeom prst="rect">
                <a:avLst/>
              </a:prstGeom>
              <a:blipFill>
                <a:blip r:embed="rId2"/>
                <a:stretch>
                  <a:fillRect t="-1709"/>
                </a:stretch>
              </a:blipFill>
            </p:spPr>
            <p:txBody>
              <a:bodyPr/>
              <a:lstStyle/>
              <a:p>
                <a:r>
                  <a:rPr lang="en-US">
                    <a:noFill/>
                  </a:rPr>
                  <a:t> </a:t>
                </a:r>
              </a:p>
            </p:txBody>
          </p:sp>
        </mc:Fallback>
      </mc:AlternateContent>
    </p:spTree>
    <p:extLst>
      <p:ext uri="{BB962C8B-B14F-4D97-AF65-F5344CB8AC3E}">
        <p14:creationId xmlns:p14="http://schemas.microsoft.com/office/powerpoint/2010/main" val="29260432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DDD2C5-8C26-7B87-CE71-513EB4A82DDB}"/>
              </a:ext>
            </a:extLst>
          </p:cNvPr>
          <p:cNvSpPr txBox="1"/>
          <p:nvPr/>
        </p:nvSpPr>
        <p:spPr>
          <a:xfrm>
            <a:off x="3046828" y="337615"/>
            <a:ext cx="6098344" cy="379848"/>
          </a:xfrm>
          <a:prstGeom prst="rect">
            <a:avLst/>
          </a:prstGeom>
          <a:noFill/>
        </p:spPr>
        <p:txBody>
          <a:bodyPr wrap="square">
            <a:spAutoFit/>
          </a:bodyPr>
          <a:lstStyle/>
          <a:p>
            <a:pPr lvl="0" algn="ctr">
              <a:lnSpc>
                <a:spcPct val="107000"/>
              </a:lnSpc>
              <a:spcAft>
                <a:spcPts val="800"/>
              </a:spcAft>
            </a:pPr>
            <a:r>
              <a:rPr lang="en-US" b="1"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7.  Analogies with thermodynamics</a:t>
            </a:r>
            <a:endParaRPr lang="en-US"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AF48F9D-FFB2-7303-E3A7-32155EEBC38D}"/>
                  </a:ext>
                </a:extLst>
              </p:cNvPr>
              <p:cNvSpPr txBox="1"/>
              <p:nvPr/>
            </p:nvSpPr>
            <p:spPr>
              <a:xfrm>
                <a:off x="2662897" y="1016198"/>
                <a:ext cx="6866206" cy="1427314"/>
              </a:xfrm>
              <a:prstGeom prst="rect">
                <a:avLst/>
              </a:prstGeom>
              <a:noFill/>
            </p:spPr>
            <p:txBody>
              <a:bodyPr wrap="square">
                <a:spAutoFit/>
              </a:bodyPr>
              <a:lstStyle/>
              <a:p>
                <a:pPr algn="ctr">
                  <a:lnSpc>
                    <a:spcPct val="107000"/>
                  </a:lnSpc>
                  <a:spcAft>
                    <a:spcPts val="800"/>
                  </a:spcAft>
                </a:pPr>
                <a:r>
                  <a:rPr lang="en-US"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Let us write down the entropy formula by using the (6.3) equation</a:t>
                </a:r>
                <a:r>
                  <a:rPr lang="ka-GE"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a:t>
                </a:r>
                <a:endParaRPr lang="en-US"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𝑆</m:t>
                      </m:r>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nary>
                        <m:naryPr>
                          <m:chr m:val="∑"/>
                          <m:limLoc m:val="undOv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naryPr>
                        <m:sub>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ub>
                        <m:sup>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m:t>
                          </m:r>
                        </m:sup>
                        <m:e>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𝑙𝑛</m:t>
                          </m:r>
                          <m:d>
                            <m:d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𝑇</m:t>
                                  </m:r>
                                </m:num>
                                <m:den>
                                  <m:sSub>
                                    <m:sSub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𝜀</m:t>
                                      </m:r>
                                    </m:e>
                                    <m:sub>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ub>
                                  </m:sSub>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𝑃</m:t>
                                      </m:r>
                                    </m:e>
                                    <m:sup>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up>
                                  </m:sSup>
                                  <m:d>
                                    <m:d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𝑈</m:t>
                                      </m:r>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𝑀𝑇</m:t>
                                      </m:r>
                                    </m:e>
                                  </m:d>
                                </m:den>
                              </m:f>
                            </m:e>
                          </m:d>
                        </m:e>
                      </m:nary>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(7.1)</m:t>
                      </m:r>
                    </m:oMath>
                  </m:oMathPara>
                </a14:m>
                <a:endParaRPr lang="en-US"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0AF48F9D-FFB2-7303-E3A7-32155EEBC38D}"/>
                  </a:ext>
                </a:extLst>
              </p:cNvPr>
              <p:cNvSpPr txBox="1">
                <a:spLocks noRot="1" noChangeAspect="1" noMove="1" noResize="1" noEditPoints="1" noAdjustHandles="1" noChangeArrowheads="1" noChangeShapeType="1" noTextEdit="1"/>
              </p:cNvSpPr>
              <p:nvPr/>
            </p:nvSpPr>
            <p:spPr>
              <a:xfrm>
                <a:off x="2662897" y="1016198"/>
                <a:ext cx="6866206" cy="1427314"/>
              </a:xfrm>
              <a:prstGeom prst="rect">
                <a:avLst/>
              </a:prstGeom>
              <a:blipFill>
                <a:blip r:embed="rId2"/>
                <a:stretch>
                  <a:fillRect t="-17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5001CD2-2C13-4907-9DC0-5201F6ED50AF}"/>
                  </a:ext>
                </a:extLst>
              </p:cNvPr>
              <p:cNvSpPr txBox="1"/>
              <p:nvPr/>
            </p:nvSpPr>
            <p:spPr>
              <a:xfrm>
                <a:off x="1237956" y="2653574"/>
                <a:ext cx="9716087" cy="1902444"/>
              </a:xfrm>
              <a:prstGeom prst="rect">
                <a:avLst/>
              </a:prstGeom>
              <a:noFill/>
            </p:spPr>
            <p:txBody>
              <a:bodyPr wrap="square">
                <a:spAutoFit/>
              </a:bodyPr>
              <a:lstStyle/>
              <a:p>
                <a:pPr algn="ctr">
                  <a:lnSpc>
                    <a:spcPct val="107000"/>
                  </a:lnSpc>
                  <a:spcAft>
                    <a:spcPts val="800"/>
                  </a:spcAft>
                </a:pPr>
                <a:r>
                  <a:rPr lang="en-US"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Just like in conventional thermodynamics the following equalities are true in this case as well:</a:t>
                </a:r>
                <a:endParaRPr lang="en-US"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𝑆</m:t>
                          </m:r>
                          <m:d>
                            <m:d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𝑈</m:t>
                              </m:r>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𝑃</m:t>
                              </m:r>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m:t>
                              </m:r>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𝑇</m:t>
                              </m:r>
                            </m:e>
                          </m:d>
                        </m:num>
                        <m:den>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𝑈</m:t>
                          </m:r>
                        </m:den>
                      </m:f>
                      <m:sSub>
                        <m:sSub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d>
                            <m:dPr>
                              <m:begChr m:val=""/>
                              <m:endChr m:val="|"/>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e>
                          </m:d>
                        </m:e>
                        <m:sub>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m:t>
                          </m:r>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𝑇</m:t>
                          </m:r>
                        </m:sub>
                      </m:sSub>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num>
                        <m:den>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𝑇</m:t>
                          </m:r>
                        </m:den>
                      </m:f>
                      <m: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(7.2)</m:t>
                      </m:r>
                    </m:oMath>
                  </m:oMathPara>
                </a14:m>
                <a:endParaRPr lang="en-US"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𝑆</m:t>
                          </m:r>
                          <m:d>
                            <m:d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𝑈</m:t>
                              </m:r>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m:t>
                              </m:r>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𝑃</m:t>
                              </m:r>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𝑇</m:t>
                              </m:r>
                            </m:e>
                          </m:d>
                        </m:num>
                        <m:den>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𝑃</m:t>
                          </m:r>
                        </m:den>
                      </m:f>
                      <m:sSub>
                        <m:sSub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d>
                            <m:dPr>
                              <m:begChr m:val=""/>
                              <m:endChr m:val="|"/>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e>
                          </m:d>
                        </m:e>
                        <m:sub>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𝑈</m:t>
                          </m:r>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m:t>
                          </m:r>
                        </m:sub>
                      </m:sSub>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𝜇</m:t>
                          </m:r>
                        </m:num>
                        <m:den>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𝑇</m:t>
                          </m:r>
                        </m:den>
                      </m:f>
                      <m: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(7.3)</m:t>
                      </m:r>
                    </m:oMath>
                  </m:oMathPara>
                </a14:m>
                <a:endParaRPr lang="en-US"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F5001CD2-2C13-4907-9DC0-5201F6ED50AF}"/>
                  </a:ext>
                </a:extLst>
              </p:cNvPr>
              <p:cNvSpPr txBox="1">
                <a:spLocks noRot="1" noChangeAspect="1" noMove="1" noResize="1" noEditPoints="1" noAdjustHandles="1" noChangeArrowheads="1" noChangeShapeType="1" noTextEdit="1"/>
              </p:cNvSpPr>
              <p:nvPr/>
            </p:nvSpPr>
            <p:spPr>
              <a:xfrm>
                <a:off x="1237956" y="2653574"/>
                <a:ext cx="9716087" cy="1902444"/>
              </a:xfrm>
              <a:prstGeom prst="rect">
                <a:avLst/>
              </a:prstGeom>
              <a:blipFill>
                <a:blip r:embed="rId3"/>
                <a:stretch>
                  <a:fillRect t="-962"/>
                </a:stretch>
              </a:blipFill>
            </p:spPr>
            <p:txBody>
              <a:bodyPr/>
              <a:lstStyle/>
              <a:p>
                <a:r>
                  <a:rPr lang="en-US">
                    <a:noFill/>
                  </a:rPr>
                  <a:t> </a:t>
                </a:r>
              </a:p>
            </p:txBody>
          </p:sp>
        </mc:Fallback>
      </mc:AlternateContent>
    </p:spTree>
    <p:extLst>
      <p:ext uri="{BB962C8B-B14F-4D97-AF65-F5344CB8AC3E}">
        <p14:creationId xmlns:p14="http://schemas.microsoft.com/office/powerpoint/2010/main" val="1057237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DDD2C5-8C26-7B87-CE71-513EB4A82DDB}"/>
              </a:ext>
            </a:extLst>
          </p:cNvPr>
          <p:cNvSpPr txBox="1"/>
          <p:nvPr/>
        </p:nvSpPr>
        <p:spPr>
          <a:xfrm>
            <a:off x="3046828" y="337615"/>
            <a:ext cx="6098344" cy="379848"/>
          </a:xfrm>
          <a:prstGeom prst="rect">
            <a:avLst/>
          </a:prstGeom>
          <a:noFill/>
        </p:spPr>
        <p:txBody>
          <a:bodyPr wrap="square">
            <a:spAutoFit/>
          </a:bodyPr>
          <a:lstStyle/>
          <a:p>
            <a:pPr lvl="0" algn="ctr">
              <a:lnSpc>
                <a:spcPct val="107000"/>
              </a:lnSpc>
              <a:spcAft>
                <a:spcPts val="800"/>
              </a:spcAft>
            </a:pPr>
            <a:r>
              <a:rPr lang="en-US" sz="1800" b="1"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7.  Analogies with thermodynamics</a:t>
            </a:r>
            <a:endParaRPr lang="en-US" sz="16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AF48F9D-FFB2-7303-E3A7-32155EEBC38D}"/>
                  </a:ext>
                </a:extLst>
              </p:cNvPr>
              <p:cNvSpPr txBox="1"/>
              <p:nvPr/>
            </p:nvSpPr>
            <p:spPr>
              <a:xfrm>
                <a:off x="2662897" y="1016198"/>
                <a:ext cx="6866206" cy="1882247"/>
              </a:xfrm>
              <a:prstGeom prst="rect">
                <a:avLst/>
              </a:prstGeom>
              <a:noFill/>
            </p:spPr>
            <p:txBody>
              <a:bodyPr wrap="square">
                <a:spAutoFit/>
              </a:bodyPr>
              <a:lstStyle/>
              <a:p>
                <a:pPr algn="ctr">
                  <a:lnSpc>
                    <a:spcPct val="107000"/>
                  </a:lnSpc>
                  <a:spcAft>
                    <a:spcPts val="800"/>
                  </a:spcAft>
                </a:pPr>
                <a:r>
                  <a:rPr lang="en-US" sz="20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Let us write down the entropy formula by using the (6.3) equation</a:t>
                </a:r>
                <a:r>
                  <a:rPr lang="ka-GE" sz="20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a:t>
                </a:r>
                <a:endParaRPr lang="en-US" sz="20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𝑆</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nary>
                        <m:naryPr>
                          <m:chr m:val="∑"/>
                          <m:limLoc m:val="undOv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naryPr>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ub>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m:t>
                          </m:r>
                        </m:sup>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𝑙𝑛</m:t>
                          </m:r>
                          <m:d>
                            <m:d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𝑇</m:t>
                                  </m:r>
                                </m:num>
                                <m:den>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𝜀</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ub>
                                  </m:s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𝑃</m:t>
                                      </m:r>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up>
                                  </m:sSup>
                                  <m:d>
                                    <m:d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𝑈</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𝑀𝑇</m:t>
                                      </m:r>
                                    </m:e>
                                  </m:d>
                                </m:den>
                              </m:f>
                            </m:e>
                          </m:d>
                        </m:e>
                      </m:nary>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(7.1)</m:t>
                      </m:r>
                    </m:oMath>
                  </m:oMathPara>
                </a14:m>
                <a:endParaRPr lang="en-US" sz="20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0AF48F9D-FFB2-7303-E3A7-32155EEBC38D}"/>
                  </a:ext>
                </a:extLst>
              </p:cNvPr>
              <p:cNvSpPr txBox="1">
                <a:spLocks noRot="1" noChangeAspect="1" noMove="1" noResize="1" noEditPoints="1" noAdjustHandles="1" noChangeArrowheads="1" noChangeShapeType="1" noTextEdit="1"/>
              </p:cNvSpPr>
              <p:nvPr/>
            </p:nvSpPr>
            <p:spPr>
              <a:xfrm>
                <a:off x="2662897" y="1016198"/>
                <a:ext cx="6866206" cy="1882247"/>
              </a:xfrm>
              <a:prstGeom prst="rect">
                <a:avLst/>
              </a:prstGeom>
              <a:blipFill>
                <a:blip r:embed="rId2"/>
                <a:stretch>
                  <a:fillRect t="-12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5001CD2-2C13-4907-9DC0-5201F6ED50AF}"/>
                  </a:ext>
                </a:extLst>
              </p:cNvPr>
              <p:cNvSpPr txBox="1"/>
              <p:nvPr/>
            </p:nvSpPr>
            <p:spPr>
              <a:xfrm>
                <a:off x="1237956" y="3197180"/>
                <a:ext cx="9716087" cy="2398734"/>
              </a:xfrm>
              <a:prstGeom prst="rect">
                <a:avLst/>
              </a:prstGeom>
              <a:noFill/>
            </p:spPr>
            <p:txBody>
              <a:bodyPr wrap="square">
                <a:spAutoFit/>
              </a:bodyPr>
              <a:lstStyle/>
              <a:p>
                <a:pPr algn="ctr">
                  <a:lnSpc>
                    <a:spcPct val="107000"/>
                  </a:lnSpc>
                  <a:spcAft>
                    <a:spcPts val="800"/>
                  </a:spcAft>
                </a:pPr>
                <a:r>
                  <a:rPr lang="en-US" sz="20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Just like in conventional thermodynamics the following equalities are true in this case as well:</a:t>
                </a:r>
                <a:endParaRPr lang="en-US" sz="20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𝑆</m:t>
                          </m:r>
                          <m:d>
                            <m:d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𝑈</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𝑃</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𝑇</m:t>
                              </m:r>
                            </m:e>
                          </m:d>
                        </m:num>
                        <m:den>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𝑈</m:t>
                          </m:r>
                        </m:den>
                      </m:f>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d>
                            <m:dPr>
                              <m:begChr m:val=""/>
                              <m:endChr m:val="|"/>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e>
                          </m:d>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𝑇</m:t>
                          </m:r>
                        </m:sub>
                      </m:s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num>
                        <m:den>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𝑇</m:t>
                          </m:r>
                        </m:den>
                      </m:f>
                      <m: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(7.2)</m:t>
                      </m:r>
                    </m:oMath>
                  </m:oMathPara>
                </a14:m>
                <a:endParaRPr lang="en-US" sz="20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𝑆</m:t>
                          </m:r>
                          <m:d>
                            <m:d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𝑈</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𝑃</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𝑇</m:t>
                              </m:r>
                            </m:e>
                          </m:d>
                        </m:num>
                        <m:den>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𝑃</m:t>
                          </m:r>
                        </m:den>
                      </m:f>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d>
                            <m:dPr>
                              <m:begChr m:val=""/>
                              <m:endChr m:val="|"/>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e>
                          </m:d>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𝑈</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m:t>
                          </m:r>
                        </m:sub>
                      </m:s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𝜇</m:t>
                          </m:r>
                        </m:num>
                        <m:den>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𝑇</m:t>
                          </m:r>
                        </m:den>
                      </m:f>
                      <m: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(7.3)</m:t>
                      </m:r>
                    </m:oMath>
                  </m:oMathPara>
                </a14:m>
                <a:endParaRPr lang="en-US" sz="20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F5001CD2-2C13-4907-9DC0-5201F6ED50AF}"/>
                  </a:ext>
                </a:extLst>
              </p:cNvPr>
              <p:cNvSpPr txBox="1">
                <a:spLocks noRot="1" noChangeAspect="1" noMove="1" noResize="1" noEditPoints="1" noAdjustHandles="1" noChangeArrowheads="1" noChangeShapeType="1" noTextEdit="1"/>
              </p:cNvSpPr>
              <p:nvPr/>
            </p:nvSpPr>
            <p:spPr>
              <a:xfrm>
                <a:off x="1237956" y="3197180"/>
                <a:ext cx="9716087" cy="2398734"/>
              </a:xfrm>
              <a:prstGeom prst="rect">
                <a:avLst/>
              </a:prstGeom>
              <a:blipFill>
                <a:blip r:embed="rId3"/>
                <a:stretch>
                  <a:fillRect t="-761" r="-565"/>
                </a:stretch>
              </a:blipFill>
            </p:spPr>
            <p:txBody>
              <a:bodyPr/>
              <a:lstStyle/>
              <a:p>
                <a:r>
                  <a:rPr lang="en-US">
                    <a:noFill/>
                  </a:rPr>
                  <a:t> </a:t>
                </a:r>
              </a:p>
            </p:txBody>
          </p:sp>
        </mc:Fallback>
      </mc:AlternateContent>
    </p:spTree>
    <p:extLst>
      <p:ext uri="{BB962C8B-B14F-4D97-AF65-F5344CB8AC3E}">
        <p14:creationId xmlns:p14="http://schemas.microsoft.com/office/powerpoint/2010/main" val="30623151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D9EC12B-26CB-C65E-96F6-EFCFFE78A29F}"/>
                  </a:ext>
                </a:extLst>
              </p:cNvPr>
              <p:cNvSpPr txBox="1"/>
              <p:nvPr/>
            </p:nvSpPr>
            <p:spPr>
              <a:xfrm>
                <a:off x="883920" y="376846"/>
                <a:ext cx="10424160" cy="1205458"/>
              </a:xfrm>
              <a:prstGeom prst="rect">
                <a:avLst/>
              </a:prstGeom>
              <a:noFill/>
            </p:spPr>
            <p:txBody>
              <a:bodyPr wrap="square">
                <a:spAutoFit/>
              </a:bodyPr>
              <a:lstStyle/>
              <a:p>
                <a:pPr algn="ctr">
                  <a:lnSpc>
                    <a:spcPct val="107000"/>
                  </a:lnSpc>
                  <a:spcAft>
                    <a:spcPts val="800"/>
                  </a:spcAft>
                </a:pPr>
                <a:r>
                  <a:rPr lang="en-US" kern="100" dirty="0">
                    <a:solidFill>
                      <a:srgbClr val="000000"/>
                    </a:solidFill>
                    <a:highlight>
                      <a:srgbClr val="FFFFFF"/>
                    </a:highlight>
                    <a:latin typeface="Sylfaen" panose="010A0502050306030303" pitchFamily="18" charset="0"/>
                    <a:ea typeface="Times New Roman" panose="02020603050405020304" pitchFamily="18" charset="0"/>
                    <a:cs typeface="Times New Roman" panose="02020603050405020304" pitchFamily="18" charset="0"/>
                  </a:rPr>
                  <a:t>Let us introduce a new thermodynamic quantity from the following equality</a:t>
                </a:r>
                <a:r>
                  <a:rPr lang="ka-GE"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a:t>
                </a:r>
                <a:endParaRPr lang="en-US"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𝑆</m:t>
                          </m:r>
                        </m:num>
                        <m:den>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m:t>
                          </m:r>
                        </m:den>
                      </m:f>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 </m:t>
                      </m:r>
                      <m:f>
                        <m:f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acc>
                            <m:accPr>
                              <m:chr m:val="̂"/>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accPr>
                            <m:e>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𝑃</m:t>
                              </m:r>
                            </m:e>
                          </m:acc>
                        </m:num>
                        <m:den>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𝑇</m:t>
                          </m:r>
                        </m:den>
                      </m:f>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(7.4)</m:t>
                      </m:r>
                    </m:oMath>
                  </m:oMathPara>
                </a14:m>
                <a:endParaRPr lang="en-US"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ED9EC12B-26CB-C65E-96F6-EFCFFE78A29F}"/>
                  </a:ext>
                </a:extLst>
              </p:cNvPr>
              <p:cNvSpPr txBox="1">
                <a:spLocks noRot="1" noChangeAspect="1" noMove="1" noResize="1" noEditPoints="1" noAdjustHandles="1" noChangeArrowheads="1" noChangeShapeType="1" noTextEdit="1"/>
              </p:cNvSpPr>
              <p:nvPr/>
            </p:nvSpPr>
            <p:spPr>
              <a:xfrm>
                <a:off x="883920" y="376846"/>
                <a:ext cx="10424160" cy="1205458"/>
              </a:xfrm>
              <a:prstGeom prst="rect">
                <a:avLst/>
              </a:prstGeom>
              <a:blipFill>
                <a:blip r:embed="rId2"/>
                <a:stretch>
                  <a:fillRect t="-20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A01BFC6-4F8C-D80C-DB0A-956FF2D9A503}"/>
                  </a:ext>
                </a:extLst>
              </p:cNvPr>
              <p:cNvSpPr txBox="1"/>
              <p:nvPr/>
            </p:nvSpPr>
            <p:spPr>
              <a:xfrm>
                <a:off x="539261" y="1812539"/>
                <a:ext cx="11113477" cy="1880451"/>
              </a:xfrm>
              <a:prstGeom prst="rect">
                <a:avLst/>
              </a:prstGeom>
              <a:noFill/>
            </p:spPr>
            <p:txBody>
              <a:bodyPr wrap="square">
                <a:spAutoFit/>
              </a:bodyPr>
              <a:lstStyle/>
              <a:p>
                <a:pPr algn="ctr">
                  <a:lnSpc>
                    <a:spcPct val="107000"/>
                  </a:lnSpc>
                  <a:spcAft>
                    <a:spcPts val="800"/>
                  </a:spcAft>
                </a:pPr>
                <a:r>
                  <a:rPr lang="en-US"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In order to derive the entropy by </a:t>
                </a:r>
                <a14:m>
                  <m:oMath xmlns:m="http://schemas.openxmlformats.org/officeDocument/2006/math">
                    <m:r>
                      <a:rPr lang="en-US" b="0" i="1" kern="100" smtClean="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m:t>
                    </m:r>
                  </m:oMath>
                </a14:m>
                <a:r>
                  <a:rPr lang="en-US"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we need to introduce a new observable, the density of states: </a:t>
                </a:r>
                <a14:m>
                  <m:oMath xmlns:m="http://schemas.openxmlformats.org/officeDocument/2006/math">
                    <m:r>
                      <a:rPr lang="ka-GE" i="1" kern="100">
                        <a:solidFill>
                          <a:srgbClr val="000000"/>
                        </a:solidFill>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𝐷</m:t>
                    </m:r>
                    <m:d>
                      <m:dPr>
                        <m:ctrlPr>
                          <a:rPr lang="en-US" i="1" kern="100">
                            <a:solidFill>
                              <a:srgbClr val="000000"/>
                            </a:solidFill>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r>
                          <a:rPr lang="ka-GE" i="1" kern="100">
                            <a:solidFill>
                              <a:srgbClr val="000000"/>
                            </a:solidFill>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𝜀</m:t>
                        </m:r>
                      </m:e>
                    </m:d>
                    <m:r>
                      <a:rPr lang="en-US" b="0" i="0" kern="100" smtClean="0">
                        <a:solidFill>
                          <a:srgbClr val="000000"/>
                        </a:solidFill>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b="0" i="0" kern="100" smtClean="0">
                        <a:solidFill>
                          <a:srgbClr val="000000"/>
                        </a:solidFill>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which</m:t>
                    </m:r>
                    <m:r>
                      <a:rPr lang="en-US" b="0" i="0" kern="100" smtClean="0">
                        <a:solidFill>
                          <a:srgbClr val="000000"/>
                        </a:solidFill>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oMath>
                </a14:m>
                <a:r>
                  <a:rPr lang="en-US"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is the number of modes per unit energy interval.</a:t>
                </a:r>
              </a:p>
              <a:p>
                <a:pPr algn="ctr">
                  <a:lnSpc>
                    <a:spcPct val="107000"/>
                  </a:lnSpc>
                  <a:spcAft>
                    <a:spcPts val="800"/>
                  </a:spcAft>
                </a:pPr>
                <a:r>
                  <a:rPr lang="en-US" kern="100" dirty="0">
                    <a:solidFill>
                      <a:srgbClr val="000000"/>
                    </a:solidFill>
                    <a:latin typeface="Sylfaen" panose="010A0502050306030303" pitchFamily="18" charset="0"/>
                    <a:ea typeface="Calibri" panose="020F0502020204030204" pitchFamily="34" charset="0"/>
                    <a:cs typeface="Times New Roman" panose="02020603050405020304" pitchFamily="18" charset="0"/>
                  </a:rPr>
                  <a:t>We now consider the changes of </a:t>
                </a:r>
                <a14:m>
                  <m:oMath xmlns:m="http://schemas.openxmlformats.org/officeDocument/2006/math">
                    <m:r>
                      <a:rPr lang="en-US" b="0" i="1" kern="10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𝑀</m:t>
                    </m:r>
                  </m:oMath>
                </a14:m>
                <a:r>
                  <a:rPr lang="en-US"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during which </a:t>
                </a:r>
                <a14:m>
                  <m:oMath xmlns:m="http://schemas.openxmlformats.org/officeDocument/2006/math">
                    <m:r>
                      <a:rPr lang="ka-GE" i="1" kern="100" smtClean="0">
                        <a:solidFill>
                          <a:srgbClr val="000000"/>
                        </a:solidFill>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𝐷</m:t>
                    </m:r>
                    <m:d>
                      <m:dPr>
                        <m:ctrlPr>
                          <a:rPr lang="en-US" i="1" kern="100">
                            <a:solidFill>
                              <a:srgbClr val="000000"/>
                            </a:solidFill>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r>
                          <a:rPr lang="ka-GE" i="1" kern="100">
                            <a:solidFill>
                              <a:srgbClr val="000000"/>
                            </a:solidFill>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𝜀</m:t>
                        </m:r>
                      </m:e>
                    </m:d>
                  </m:oMath>
                </a14:m>
                <a:r>
                  <a:rPr lang="en-US"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r>
                  <a:rPr lang="en-US" kern="100" dirty="0">
                    <a:solidFill>
                      <a:srgbClr val="000000"/>
                    </a:solidFill>
                    <a:latin typeface="Sylfaen" panose="010A0502050306030303" pitchFamily="18" charset="0"/>
                    <a:ea typeface="Calibri" panose="020F0502020204030204" pitchFamily="34" charset="0"/>
                    <a:cs typeface="Times New Roman" panose="02020603050405020304" pitchFamily="18" charset="0"/>
                  </a:rPr>
                  <a:t>changes uniformly for every </a:t>
                </a:r>
                <a14:m>
                  <m:oMath xmlns:m="http://schemas.openxmlformats.org/officeDocument/2006/math">
                    <m:r>
                      <a:rPr lang="ka-GE" i="1" kern="100">
                        <a:solidFill>
                          <a:srgbClr val="000000"/>
                        </a:solidFill>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𝜀</m:t>
                    </m:r>
                  </m:oMath>
                </a14:m>
                <a:r>
                  <a:rPr lang="en-US"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i.e. :</a:t>
                </a:r>
              </a:p>
              <a:p>
                <a:pPr algn="ct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accPr>
                        <m:e>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𝐷</m:t>
                          </m:r>
                        </m:e>
                      </m:acc>
                      <m:d>
                        <m:d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𝜀</m:t>
                          </m:r>
                        </m:e>
                      </m:d>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𝑉𝐷</m:t>
                      </m:r>
                      <m:d>
                        <m:d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𝜀</m:t>
                          </m:r>
                        </m:e>
                      </m:d>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(7.5)</m:t>
                      </m:r>
                    </m:oMath>
                  </m:oMathPara>
                </a14:m>
                <a:endParaRPr lang="en-US"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ka-GE"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a:t>
                </a:r>
                <a:endParaRPr lang="en-US"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2A01BFC6-4F8C-D80C-DB0A-956FF2D9A503}"/>
                  </a:ext>
                </a:extLst>
              </p:cNvPr>
              <p:cNvSpPr txBox="1">
                <a:spLocks noRot="1" noChangeAspect="1" noMove="1" noResize="1" noEditPoints="1" noAdjustHandles="1" noChangeArrowheads="1" noChangeShapeType="1" noTextEdit="1"/>
              </p:cNvSpPr>
              <p:nvPr/>
            </p:nvSpPr>
            <p:spPr>
              <a:xfrm>
                <a:off x="539261" y="1812539"/>
                <a:ext cx="11113477" cy="1880451"/>
              </a:xfrm>
              <a:prstGeom prst="rect">
                <a:avLst/>
              </a:prstGeom>
              <a:blipFill>
                <a:blip r:embed="rId3"/>
                <a:stretch>
                  <a:fillRect t="-971"/>
                </a:stretch>
              </a:blipFill>
            </p:spPr>
            <p:txBody>
              <a:bodyPr/>
              <a:lstStyle/>
              <a:p>
                <a:r>
                  <a:rPr lang="en-US">
                    <a:noFill/>
                  </a:rPr>
                  <a:t> </a:t>
                </a:r>
              </a:p>
            </p:txBody>
          </p:sp>
        </mc:Fallback>
      </mc:AlternateContent>
    </p:spTree>
    <p:extLst>
      <p:ext uri="{BB962C8B-B14F-4D97-AF65-F5344CB8AC3E}">
        <p14:creationId xmlns:p14="http://schemas.microsoft.com/office/powerpoint/2010/main" val="7962751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D9EC12B-26CB-C65E-96F6-EFCFFE78A29F}"/>
                  </a:ext>
                </a:extLst>
              </p:cNvPr>
              <p:cNvSpPr txBox="1"/>
              <p:nvPr/>
            </p:nvSpPr>
            <p:spPr>
              <a:xfrm>
                <a:off x="883920" y="376846"/>
                <a:ext cx="10424160" cy="1205458"/>
              </a:xfrm>
              <a:prstGeom prst="rect">
                <a:avLst/>
              </a:prstGeom>
              <a:noFill/>
            </p:spPr>
            <p:txBody>
              <a:bodyPr wrap="square">
                <a:spAutoFit/>
              </a:bodyPr>
              <a:lstStyle/>
              <a:p>
                <a:pPr algn="ctr">
                  <a:lnSpc>
                    <a:spcPct val="107000"/>
                  </a:lnSpc>
                  <a:spcAft>
                    <a:spcPts val="800"/>
                  </a:spcAft>
                </a:pPr>
                <a:r>
                  <a:rPr lang="en-US" kern="100" dirty="0">
                    <a:solidFill>
                      <a:srgbClr val="000000"/>
                    </a:solidFill>
                    <a:highlight>
                      <a:srgbClr val="FFFFFF"/>
                    </a:highlight>
                    <a:latin typeface="Sylfaen" panose="010A0502050306030303" pitchFamily="18" charset="0"/>
                    <a:ea typeface="Times New Roman" panose="02020603050405020304" pitchFamily="18" charset="0"/>
                    <a:cs typeface="Times New Roman" panose="02020603050405020304" pitchFamily="18" charset="0"/>
                  </a:rPr>
                  <a:t>Let us introduce a new thermodynamic quantity from the following equality</a:t>
                </a:r>
                <a:r>
                  <a:rPr lang="ka-GE"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a:t>
                </a:r>
                <a:endParaRPr lang="en-US"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𝑆</m:t>
                          </m:r>
                        </m:num>
                        <m:den>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m:t>
                          </m:r>
                        </m:den>
                      </m:f>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 </m:t>
                      </m:r>
                      <m:f>
                        <m:f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acc>
                            <m:accPr>
                              <m:chr m:val="̂"/>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accPr>
                            <m:e>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𝑃</m:t>
                              </m:r>
                            </m:e>
                          </m:acc>
                        </m:num>
                        <m:den>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𝑇</m:t>
                          </m:r>
                        </m:den>
                      </m:f>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(7.4)</m:t>
                      </m:r>
                    </m:oMath>
                  </m:oMathPara>
                </a14:m>
                <a:endParaRPr lang="en-US"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ED9EC12B-26CB-C65E-96F6-EFCFFE78A29F}"/>
                  </a:ext>
                </a:extLst>
              </p:cNvPr>
              <p:cNvSpPr txBox="1">
                <a:spLocks noRot="1" noChangeAspect="1" noMove="1" noResize="1" noEditPoints="1" noAdjustHandles="1" noChangeArrowheads="1" noChangeShapeType="1" noTextEdit="1"/>
              </p:cNvSpPr>
              <p:nvPr/>
            </p:nvSpPr>
            <p:spPr>
              <a:xfrm>
                <a:off x="883920" y="376846"/>
                <a:ext cx="10424160" cy="1205458"/>
              </a:xfrm>
              <a:prstGeom prst="rect">
                <a:avLst/>
              </a:prstGeom>
              <a:blipFill>
                <a:blip r:embed="rId2"/>
                <a:stretch>
                  <a:fillRect t="-20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A01BFC6-4F8C-D80C-DB0A-956FF2D9A503}"/>
                  </a:ext>
                </a:extLst>
              </p:cNvPr>
              <p:cNvSpPr txBox="1"/>
              <p:nvPr/>
            </p:nvSpPr>
            <p:spPr>
              <a:xfrm>
                <a:off x="539261" y="1812539"/>
                <a:ext cx="11113477" cy="1880451"/>
              </a:xfrm>
              <a:prstGeom prst="rect">
                <a:avLst/>
              </a:prstGeom>
              <a:noFill/>
            </p:spPr>
            <p:txBody>
              <a:bodyPr wrap="square">
                <a:spAutoFit/>
              </a:bodyPr>
              <a:lstStyle/>
              <a:p>
                <a:pPr algn="ctr">
                  <a:lnSpc>
                    <a:spcPct val="107000"/>
                  </a:lnSpc>
                  <a:spcAft>
                    <a:spcPts val="800"/>
                  </a:spcAft>
                </a:pPr>
                <a:r>
                  <a:rPr lang="en-US"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In order to derive the entropy by </a:t>
                </a:r>
                <a14:m>
                  <m:oMath xmlns:m="http://schemas.openxmlformats.org/officeDocument/2006/math">
                    <m:r>
                      <a:rPr lang="en-US" b="0" i="1" kern="100" smtClean="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m:t>
                    </m:r>
                  </m:oMath>
                </a14:m>
                <a:r>
                  <a:rPr lang="en-US"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we need to introduce a new observable, the density of states: </a:t>
                </a:r>
                <a14:m>
                  <m:oMath xmlns:m="http://schemas.openxmlformats.org/officeDocument/2006/math">
                    <m:r>
                      <a:rPr lang="ka-GE" i="1" kern="100">
                        <a:solidFill>
                          <a:srgbClr val="000000"/>
                        </a:solidFill>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𝐷</m:t>
                    </m:r>
                    <m:d>
                      <m:dPr>
                        <m:ctrlPr>
                          <a:rPr lang="en-US" i="1" kern="100">
                            <a:solidFill>
                              <a:srgbClr val="000000"/>
                            </a:solidFill>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r>
                          <a:rPr lang="ka-GE" i="1" kern="100">
                            <a:solidFill>
                              <a:srgbClr val="000000"/>
                            </a:solidFill>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𝜀</m:t>
                        </m:r>
                      </m:e>
                    </m:d>
                    <m:r>
                      <a:rPr lang="en-US" b="0" i="0" kern="100" smtClean="0">
                        <a:solidFill>
                          <a:srgbClr val="000000"/>
                        </a:solidFill>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b="0" i="0" kern="100" smtClean="0">
                        <a:solidFill>
                          <a:srgbClr val="000000"/>
                        </a:solidFill>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which</m:t>
                    </m:r>
                    <m:r>
                      <a:rPr lang="en-US" b="0" i="0" kern="100" smtClean="0">
                        <a:solidFill>
                          <a:srgbClr val="000000"/>
                        </a:solidFill>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oMath>
                </a14:m>
                <a:r>
                  <a:rPr lang="en-US"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is the number of modes per unit energy interval.</a:t>
                </a:r>
              </a:p>
              <a:p>
                <a:pPr algn="ctr">
                  <a:lnSpc>
                    <a:spcPct val="107000"/>
                  </a:lnSpc>
                  <a:spcAft>
                    <a:spcPts val="800"/>
                  </a:spcAft>
                </a:pPr>
                <a:r>
                  <a:rPr lang="en-US" kern="100" dirty="0">
                    <a:solidFill>
                      <a:srgbClr val="000000"/>
                    </a:solidFill>
                    <a:latin typeface="Sylfaen" panose="010A0502050306030303" pitchFamily="18" charset="0"/>
                    <a:ea typeface="Calibri" panose="020F0502020204030204" pitchFamily="34" charset="0"/>
                    <a:cs typeface="Times New Roman" panose="02020603050405020304" pitchFamily="18" charset="0"/>
                  </a:rPr>
                  <a:t>We now consider the changes of </a:t>
                </a:r>
                <a14:m>
                  <m:oMath xmlns:m="http://schemas.openxmlformats.org/officeDocument/2006/math">
                    <m:r>
                      <a:rPr lang="en-US" b="0" i="1" kern="10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𝑀</m:t>
                    </m:r>
                  </m:oMath>
                </a14:m>
                <a:r>
                  <a:rPr lang="en-US"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during which </a:t>
                </a:r>
                <a14:m>
                  <m:oMath xmlns:m="http://schemas.openxmlformats.org/officeDocument/2006/math">
                    <m:r>
                      <a:rPr lang="ka-GE" i="1" kern="100" smtClean="0">
                        <a:solidFill>
                          <a:srgbClr val="000000"/>
                        </a:solidFill>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𝐷</m:t>
                    </m:r>
                    <m:d>
                      <m:dPr>
                        <m:ctrlPr>
                          <a:rPr lang="en-US" i="1" kern="100">
                            <a:solidFill>
                              <a:srgbClr val="000000"/>
                            </a:solidFill>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r>
                          <a:rPr lang="ka-GE" i="1" kern="100">
                            <a:solidFill>
                              <a:srgbClr val="000000"/>
                            </a:solidFill>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𝜀</m:t>
                        </m:r>
                      </m:e>
                    </m:d>
                  </m:oMath>
                </a14:m>
                <a:r>
                  <a:rPr lang="en-US"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r>
                  <a:rPr lang="en-US" kern="100" dirty="0">
                    <a:solidFill>
                      <a:srgbClr val="000000"/>
                    </a:solidFill>
                    <a:latin typeface="Sylfaen" panose="010A0502050306030303" pitchFamily="18" charset="0"/>
                    <a:ea typeface="Calibri" panose="020F0502020204030204" pitchFamily="34" charset="0"/>
                    <a:cs typeface="Times New Roman" panose="02020603050405020304" pitchFamily="18" charset="0"/>
                  </a:rPr>
                  <a:t>changes uniformly for every </a:t>
                </a:r>
                <a14:m>
                  <m:oMath xmlns:m="http://schemas.openxmlformats.org/officeDocument/2006/math">
                    <m:r>
                      <a:rPr lang="ka-GE" i="1" kern="100">
                        <a:solidFill>
                          <a:srgbClr val="000000"/>
                        </a:solidFill>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𝜀</m:t>
                    </m:r>
                  </m:oMath>
                </a14:m>
                <a:r>
                  <a:rPr lang="en-US"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i.e. :</a:t>
                </a:r>
              </a:p>
              <a:p>
                <a:pPr algn="ct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accPr>
                        <m:e>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𝐷</m:t>
                          </m:r>
                        </m:e>
                      </m:acc>
                      <m:d>
                        <m:d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𝜀</m:t>
                          </m:r>
                        </m:e>
                      </m:d>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𝑉𝐷</m:t>
                      </m:r>
                      <m:d>
                        <m:d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𝜀</m:t>
                          </m:r>
                        </m:e>
                      </m:d>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(7.5)</m:t>
                      </m:r>
                    </m:oMath>
                  </m:oMathPara>
                </a14:m>
                <a:endParaRPr lang="en-US"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ka-GE"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a:t>
                </a:r>
                <a:endParaRPr lang="en-US"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2A01BFC6-4F8C-D80C-DB0A-956FF2D9A503}"/>
                  </a:ext>
                </a:extLst>
              </p:cNvPr>
              <p:cNvSpPr txBox="1">
                <a:spLocks noRot="1" noChangeAspect="1" noMove="1" noResize="1" noEditPoints="1" noAdjustHandles="1" noChangeArrowheads="1" noChangeShapeType="1" noTextEdit="1"/>
              </p:cNvSpPr>
              <p:nvPr/>
            </p:nvSpPr>
            <p:spPr>
              <a:xfrm>
                <a:off x="539261" y="1812539"/>
                <a:ext cx="11113477" cy="1880451"/>
              </a:xfrm>
              <a:prstGeom prst="rect">
                <a:avLst/>
              </a:prstGeom>
              <a:blipFill>
                <a:blip r:embed="rId3"/>
                <a:stretch>
                  <a:fillRect t="-9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FFC7FDB-242B-C7CF-C5F2-5946042E4A11}"/>
                  </a:ext>
                </a:extLst>
              </p:cNvPr>
              <p:cNvSpPr txBox="1"/>
              <p:nvPr/>
            </p:nvSpPr>
            <p:spPr>
              <a:xfrm>
                <a:off x="1793043" y="3692990"/>
                <a:ext cx="8605911" cy="1457707"/>
              </a:xfrm>
              <a:prstGeom prst="rect">
                <a:avLst/>
              </a:prstGeom>
              <a:noFill/>
            </p:spPr>
            <p:txBody>
              <a:bodyPr wrap="square">
                <a:spAutoFit/>
              </a:bodyPr>
              <a:lstStyle/>
              <a:p>
                <a:pPr algn="ctr">
                  <a:lnSpc>
                    <a:spcPct val="107000"/>
                  </a:lnSpc>
                  <a:spcAft>
                    <a:spcPts val="800"/>
                  </a:spcAft>
                </a:pPr>
                <a:r>
                  <a:rPr lang="en-US" sz="1800" kern="100" dirty="0">
                    <a:solidFill>
                      <a:srgbClr val="000000"/>
                    </a:solidFill>
                    <a:effectLst/>
                    <a:highlight>
                      <a:srgbClr val="FFFFFF"/>
                    </a:highlight>
                    <a:ea typeface="Times New Roman" panose="02020603050405020304" pitchFamily="18" charset="0"/>
                    <a:cs typeface="Times New Roman" panose="02020603050405020304" pitchFamily="18" charset="0"/>
                  </a:rPr>
                  <a:t>With the use of </a:t>
                </a:r>
                <a14:m>
                  <m:oMath xmlns:m="http://schemas.openxmlformats.org/officeDocument/2006/math">
                    <m:r>
                      <a:rPr lang="ka-GE" sz="1800" i="1" kern="100" smtClean="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𝐷</m:t>
                    </m:r>
                    <m:d>
                      <m:d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𝜀</m:t>
                        </m:r>
                      </m:e>
                    </m:d>
                  </m:oMath>
                </a14:m>
                <a:r>
                  <a:rPr lang="en-US" sz="18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we can rewrite optical entropy as the following expression</a:t>
                </a:r>
                <a:r>
                  <a:rPr lang="ka-GE" sz="18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a:t>
                </a:r>
                <a:endPar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algn="ctr">
                  <a:lnSpc>
                    <a:spcPct val="107000"/>
                  </a:lnSpc>
                  <a:spcAft>
                    <a:spcPts val="800"/>
                  </a:spcAft>
                </a:pPr>
                <a14:m>
                  <m:oMathPara xmlns:m="http://schemas.openxmlformats.org/officeDocument/2006/math">
                    <m:oMathParaPr>
                      <m:jc m:val="centerGroup"/>
                    </m:oMathParaPr>
                    <m:oMath xmlns:m="http://schemas.openxmlformats.org/officeDocument/2006/math">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𝑆</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nary>
                        <m:naryPr>
                          <m:limLoc m:val="undOvr"/>
                          <m:subHide m:val="on"/>
                          <m:supHide m:val="on"/>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naryPr>
                        <m:sub/>
                        <m:sup/>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𝑙𝑛</m:t>
                          </m:r>
                          <m:d>
                            <m:d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𝑇</m:t>
                                  </m:r>
                                </m:num>
                                <m:den>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𝜀</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𝜇</m:t>
                                  </m:r>
                                </m:den>
                              </m:f>
                            </m:e>
                          </m:d>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𝑉</m:t>
                          </m:r>
                        </m:e>
                      </m:nary>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𝐷</m:t>
                      </m:r>
                      <m:d>
                        <m:d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𝜀</m:t>
                          </m:r>
                        </m:e>
                      </m:d>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𝑑</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𝜀</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(7.6)</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oMath>
                  </m:oMathPara>
                </a14:m>
                <a:endPar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5FFC7FDB-242B-C7CF-C5F2-5946042E4A11}"/>
                  </a:ext>
                </a:extLst>
              </p:cNvPr>
              <p:cNvSpPr txBox="1">
                <a:spLocks noRot="1" noChangeAspect="1" noMove="1" noResize="1" noEditPoints="1" noAdjustHandles="1" noChangeArrowheads="1" noChangeShapeType="1" noTextEdit="1"/>
              </p:cNvSpPr>
              <p:nvPr/>
            </p:nvSpPr>
            <p:spPr>
              <a:xfrm>
                <a:off x="1793043" y="3692990"/>
                <a:ext cx="8605911" cy="1457707"/>
              </a:xfrm>
              <a:prstGeom prst="rect">
                <a:avLst/>
              </a:prstGeom>
              <a:blipFill>
                <a:blip r:embed="rId4"/>
                <a:stretch>
                  <a:fillRect t="-2092"/>
                </a:stretch>
              </a:blipFill>
            </p:spPr>
            <p:txBody>
              <a:bodyPr/>
              <a:lstStyle/>
              <a:p>
                <a:r>
                  <a:rPr lang="en-US">
                    <a:noFill/>
                  </a:rPr>
                  <a:t> </a:t>
                </a:r>
              </a:p>
            </p:txBody>
          </p:sp>
        </mc:Fallback>
      </mc:AlternateContent>
    </p:spTree>
    <p:extLst>
      <p:ext uri="{BB962C8B-B14F-4D97-AF65-F5344CB8AC3E}">
        <p14:creationId xmlns:p14="http://schemas.microsoft.com/office/powerpoint/2010/main" val="25674785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D9EC12B-26CB-C65E-96F6-EFCFFE78A29F}"/>
                  </a:ext>
                </a:extLst>
              </p:cNvPr>
              <p:cNvSpPr txBox="1"/>
              <p:nvPr/>
            </p:nvSpPr>
            <p:spPr>
              <a:xfrm>
                <a:off x="883920" y="376846"/>
                <a:ext cx="10424160" cy="1205458"/>
              </a:xfrm>
              <a:prstGeom prst="rect">
                <a:avLst/>
              </a:prstGeom>
              <a:noFill/>
            </p:spPr>
            <p:txBody>
              <a:bodyPr wrap="square">
                <a:spAutoFit/>
              </a:bodyPr>
              <a:lstStyle/>
              <a:p>
                <a:pPr algn="ctr">
                  <a:lnSpc>
                    <a:spcPct val="107000"/>
                  </a:lnSpc>
                  <a:spcAft>
                    <a:spcPts val="800"/>
                  </a:spcAft>
                </a:pPr>
                <a:r>
                  <a:rPr lang="en-US" kern="100" dirty="0">
                    <a:solidFill>
                      <a:srgbClr val="000000"/>
                    </a:solidFill>
                    <a:highlight>
                      <a:srgbClr val="FFFFFF"/>
                    </a:highlight>
                    <a:latin typeface="Sylfaen" panose="010A0502050306030303" pitchFamily="18" charset="0"/>
                    <a:ea typeface="Times New Roman" panose="02020603050405020304" pitchFamily="18" charset="0"/>
                    <a:cs typeface="Times New Roman" panose="02020603050405020304" pitchFamily="18" charset="0"/>
                  </a:rPr>
                  <a:t>Let us introduce a new thermodynamic quantity from the following equality</a:t>
                </a:r>
                <a:r>
                  <a:rPr lang="ka-GE"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a:t>
                </a:r>
                <a:endParaRPr lang="en-US"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𝑆</m:t>
                          </m:r>
                        </m:num>
                        <m:den>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m:t>
                          </m:r>
                        </m:den>
                      </m:f>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 </m:t>
                      </m:r>
                      <m:f>
                        <m:f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acc>
                            <m:accPr>
                              <m:chr m:val="̂"/>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accPr>
                            <m:e>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𝑃</m:t>
                              </m:r>
                            </m:e>
                          </m:acc>
                        </m:num>
                        <m:den>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𝑇</m:t>
                          </m:r>
                        </m:den>
                      </m:f>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(7.4)</m:t>
                      </m:r>
                    </m:oMath>
                  </m:oMathPara>
                </a14:m>
                <a:endParaRPr lang="en-US"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ED9EC12B-26CB-C65E-96F6-EFCFFE78A29F}"/>
                  </a:ext>
                </a:extLst>
              </p:cNvPr>
              <p:cNvSpPr txBox="1">
                <a:spLocks noRot="1" noChangeAspect="1" noMove="1" noResize="1" noEditPoints="1" noAdjustHandles="1" noChangeArrowheads="1" noChangeShapeType="1" noTextEdit="1"/>
              </p:cNvSpPr>
              <p:nvPr/>
            </p:nvSpPr>
            <p:spPr>
              <a:xfrm>
                <a:off x="883920" y="376846"/>
                <a:ext cx="10424160" cy="1205458"/>
              </a:xfrm>
              <a:prstGeom prst="rect">
                <a:avLst/>
              </a:prstGeom>
              <a:blipFill>
                <a:blip r:embed="rId2"/>
                <a:stretch>
                  <a:fillRect t="-20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A01BFC6-4F8C-D80C-DB0A-956FF2D9A503}"/>
                  </a:ext>
                </a:extLst>
              </p:cNvPr>
              <p:cNvSpPr txBox="1"/>
              <p:nvPr/>
            </p:nvSpPr>
            <p:spPr>
              <a:xfrm>
                <a:off x="539261" y="1812539"/>
                <a:ext cx="11113477" cy="1880451"/>
              </a:xfrm>
              <a:prstGeom prst="rect">
                <a:avLst/>
              </a:prstGeom>
              <a:noFill/>
            </p:spPr>
            <p:txBody>
              <a:bodyPr wrap="square">
                <a:spAutoFit/>
              </a:bodyPr>
              <a:lstStyle/>
              <a:p>
                <a:pPr algn="ctr">
                  <a:lnSpc>
                    <a:spcPct val="107000"/>
                  </a:lnSpc>
                  <a:spcAft>
                    <a:spcPts val="800"/>
                  </a:spcAft>
                </a:pPr>
                <a:r>
                  <a:rPr lang="en-US"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In order to derive the entropy by </a:t>
                </a:r>
                <a14:m>
                  <m:oMath xmlns:m="http://schemas.openxmlformats.org/officeDocument/2006/math">
                    <m:r>
                      <a:rPr lang="en-US" b="0" i="1" kern="100" smtClean="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m:t>
                    </m:r>
                  </m:oMath>
                </a14:m>
                <a:r>
                  <a:rPr lang="en-US"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we need to introduce a new observable, the density of states: </a:t>
                </a:r>
                <a14:m>
                  <m:oMath xmlns:m="http://schemas.openxmlformats.org/officeDocument/2006/math">
                    <m:r>
                      <a:rPr lang="ka-GE" i="1" kern="100">
                        <a:solidFill>
                          <a:srgbClr val="000000"/>
                        </a:solidFill>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𝐷</m:t>
                    </m:r>
                    <m:d>
                      <m:dPr>
                        <m:ctrlPr>
                          <a:rPr lang="en-US" i="1" kern="100">
                            <a:solidFill>
                              <a:srgbClr val="000000"/>
                            </a:solidFill>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r>
                          <a:rPr lang="ka-GE" i="1" kern="100">
                            <a:solidFill>
                              <a:srgbClr val="000000"/>
                            </a:solidFill>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𝜀</m:t>
                        </m:r>
                      </m:e>
                    </m:d>
                    <m:r>
                      <a:rPr lang="en-US" b="0" i="0" kern="100" smtClean="0">
                        <a:solidFill>
                          <a:srgbClr val="000000"/>
                        </a:solidFill>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b="0" i="0" kern="100" smtClean="0">
                        <a:solidFill>
                          <a:srgbClr val="000000"/>
                        </a:solidFill>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which</m:t>
                    </m:r>
                    <m:r>
                      <a:rPr lang="en-US" b="0" i="0" kern="100" smtClean="0">
                        <a:solidFill>
                          <a:srgbClr val="000000"/>
                        </a:solidFill>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oMath>
                </a14:m>
                <a:r>
                  <a:rPr lang="en-US"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is the number of modes per unit energy interval.</a:t>
                </a:r>
              </a:p>
              <a:p>
                <a:pPr algn="ctr">
                  <a:lnSpc>
                    <a:spcPct val="107000"/>
                  </a:lnSpc>
                  <a:spcAft>
                    <a:spcPts val="800"/>
                  </a:spcAft>
                </a:pPr>
                <a:r>
                  <a:rPr lang="en-US" kern="100" dirty="0">
                    <a:solidFill>
                      <a:srgbClr val="000000"/>
                    </a:solidFill>
                    <a:latin typeface="Sylfaen" panose="010A0502050306030303" pitchFamily="18" charset="0"/>
                    <a:ea typeface="Calibri" panose="020F0502020204030204" pitchFamily="34" charset="0"/>
                    <a:cs typeface="Times New Roman" panose="02020603050405020304" pitchFamily="18" charset="0"/>
                  </a:rPr>
                  <a:t>We now consider the changes of </a:t>
                </a:r>
                <a14:m>
                  <m:oMath xmlns:m="http://schemas.openxmlformats.org/officeDocument/2006/math">
                    <m:r>
                      <a:rPr lang="en-US" b="0" i="1" kern="10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𝑀</m:t>
                    </m:r>
                  </m:oMath>
                </a14:m>
                <a:r>
                  <a:rPr lang="en-US"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during which </a:t>
                </a:r>
                <a14:m>
                  <m:oMath xmlns:m="http://schemas.openxmlformats.org/officeDocument/2006/math">
                    <m:r>
                      <a:rPr lang="ka-GE" i="1" kern="100" smtClean="0">
                        <a:solidFill>
                          <a:srgbClr val="000000"/>
                        </a:solidFill>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𝐷</m:t>
                    </m:r>
                    <m:d>
                      <m:dPr>
                        <m:ctrlPr>
                          <a:rPr lang="en-US" i="1" kern="100">
                            <a:solidFill>
                              <a:srgbClr val="000000"/>
                            </a:solidFill>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r>
                          <a:rPr lang="ka-GE" i="1" kern="100">
                            <a:solidFill>
                              <a:srgbClr val="000000"/>
                            </a:solidFill>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𝜀</m:t>
                        </m:r>
                      </m:e>
                    </m:d>
                  </m:oMath>
                </a14:m>
                <a:r>
                  <a:rPr lang="en-US"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r>
                  <a:rPr lang="en-US" kern="100" dirty="0">
                    <a:solidFill>
                      <a:srgbClr val="000000"/>
                    </a:solidFill>
                    <a:latin typeface="Sylfaen" panose="010A0502050306030303" pitchFamily="18" charset="0"/>
                    <a:ea typeface="Calibri" panose="020F0502020204030204" pitchFamily="34" charset="0"/>
                    <a:cs typeface="Times New Roman" panose="02020603050405020304" pitchFamily="18" charset="0"/>
                  </a:rPr>
                  <a:t>changes uniformly for every </a:t>
                </a:r>
                <a14:m>
                  <m:oMath xmlns:m="http://schemas.openxmlformats.org/officeDocument/2006/math">
                    <m:r>
                      <a:rPr lang="ka-GE" i="1" kern="100">
                        <a:solidFill>
                          <a:srgbClr val="000000"/>
                        </a:solidFill>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𝜀</m:t>
                    </m:r>
                  </m:oMath>
                </a14:m>
                <a:r>
                  <a:rPr lang="en-US"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i.e. :</a:t>
                </a:r>
              </a:p>
              <a:p>
                <a:pPr algn="ct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accPr>
                        <m:e>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𝐷</m:t>
                          </m:r>
                        </m:e>
                      </m:acc>
                      <m:d>
                        <m:d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𝜀</m:t>
                          </m:r>
                        </m:e>
                      </m:d>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𝑉𝐷</m:t>
                      </m:r>
                      <m:d>
                        <m:d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𝜀</m:t>
                          </m:r>
                        </m:e>
                      </m:d>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(7.5)</m:t>
                      </m:r>
                    </m:oMath>
                  </m:oMathPara>
                </a14:m>
                <a:endParaRPr lang="en-US"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ka-GE"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a:t>
                </a:r>
                <a:endParaRPr lang="en-US"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2A01BFC6-4F8C-D80C-DB0A-956FF2D9A503}"/>
                  </a:ext>
                </a:extLst>
              </p:cNvPr>
              <p:cNvSpPr txBox="1">
                <a:spLocks noRot="1" noChangeAspect="1" noMove="1" noResize="1" noEditPoints="1" noAdjustHandles="1" noChangeArrowheads="1" noChangeShapeType="1" noTextEdit="1"/>
              </p:cNvSpPr>
              <p:nvPr/>
            </p:nvSpPr>
            <p:spPr>
              <a:xfrm>
                <a:off x="539261" y="1812539"/>
                <a:ext cx="11113477" cy="1880451"/>
              </a:xfrm>
              <a:prstGeom prst="rect">
                <a:avLst/>
              </a:prstGeom>
              <a:blipFill>
                <a:blip r:embed="rId3"/>
                <a:stretch>
                  <a:fillRect t="-9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FFC7FDB-242B-C7CF-C5F2-5946042E4A11}"/>
                  </a:ext>
                </a:extLst>
              </p:cNvPr>
              <p:cNvSpPr txBox="1"/>
              <p:nvPr/>
            </p:nvSpPr>
            <p:spPr>
              <a:xfrm>
                <a:off x="1793043" y="3692990"/>
                <a:ext cx="8605911" cy="1457707"/>
              </a:xfrm>
              <a:prstGeom prst="rect">
                <a:avLst/>
              </a:prstGeom>
              <a:noFill/>
            </p:spPr>
            <p:txBody>
              <a:bodyPr wrap="square">
                <a:spAutoFit/>
              </a:bodyPr>
              <a:lstStyle/>
              <a:p>
                <a:pPr algn="ctr">
                  <a:lnSpc>
                    <a:spcPct val="107000"/>
                  </a:lnSpc>
                  <a:spcAft>
                    <a:spcPts val="800"/>
                  </a:spcAft>
                </a:pPr>
                <a:r>
                  <a:rPr lang="en-US" sz="1800" kern="100" dirty="0">
                    <a:solidFill>
                      <a:srgbClr val="000000"/>
                    </a:solidFill>
                    <a:effectLst/>
                    <a:highlight>
                      <a:srgbClr val="FFFFFF"/>
                    </a:highlight>
                    <a:ea typeface="Times New Roman" panose="02020603050405020304" pitchFamily="18" charset="0"/>
                    <a:cs typeface="Times New Roman" panose="02020603050405020304" pitchFamily="18" charset="0"/>
                  </a:rPr>
                  <a:t>With the use of </a:t>
                </a:r>
                <a14:m>
                  <m:oMath xmlns:m="http://schemas.openxmlformats.org/officeDocument/2006/math">
                    <m:r>
                      <a:rPr lang="ka-GE" sz="1800" i="1" kern="100" smtClean="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𝐷</m:t>
                    </m:r>
                    <m:d>
                      <m:d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𝜀</m:t>
                        </m:r>
                      </m:e>
                    </m:d>
                  </m:oMath>
                </a14:m>
                <a:r>
                  <a:rPr lang="en-US" sz="18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we can rewrite optical entropy as the following expression</a:t>
                </a:r>
                <a:r>
                  <a:rPr lang="ka-GE" sz="18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a:t>
                </a:r>
                <a:endPar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algn="ctr">
                  <a:lnSpc>
                    <a:spcPct val="107000"/>
                  </a:lnSpc>
                  <a:spcAft>
                    <a:spcPts val="800"/>
                  </a:spcAft>
                </a:pPr>
                <a14:m>
                  <m:oMathPara xmlns:m="http://schemas.openxmlformats.org/officeDocument/2006/math">
                    <m:oMathParaPr>
                      <m:jc m:val="centerGroup"/>
                    </m:oMathParaPr>
                    <m:oMath xmlns:m="http://schemas.openxmlformats.org/officeDocument/2006/math">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𝑆</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nary>
                        <m:naryPr>
                          <m:limLoc m:val="undOvr"/>
                          <m:subHide m:val="on"/>
                          <m:supHide m:val="on"/>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naryPr>
                        <m:sub/>
                        <m:sup/>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𝑙𝑛</m:t>
                          </m:r>
                          <m:d>
                            <m:d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𝑇</m:t>
                                  </m:r>
                                </m:num>
                                <m:den>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𝜀</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𝜇</m:t>
                                  </m:r>
                                </m:den>
                              </m:f>
                            </m:e>
                          </m:d>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𝑉</m:t>
                          </m:r>
                        </m:e>
                      </m:nary>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𝐷</m:t>
                      </m:r>
                      <m:d>
                        <m:d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𝜀</m:t>
                          </m:r>
                        </m:e>
                      </m:d>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𝑑</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𝜀</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(7.6)</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oMath>
                  </m:oMathPara>
                </a14:m>
                <a:endPar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5FFC7FDB-242B-C7CF-C5F2-5946042E4A11}"/>
                  </a:ext>
                </a:extLst>
              </p:cNvPr>
              <p:cNvSpPr txBox="1">
                <a:spLocks noRot="1" noChangeAspect="1" noMove="1" noResize="1" noEditPoints="1" noAdjustHandles="1" noChangeArrowheads="1" noChangeShapeType="1" noTextEdit="1"/>
              </p:cNvSpPr>
              <p:nvPr/>
            </p:nvSpPr>
            <p:spPr>
              <a:xfrm>
                <a:off x="1793043" y="3692990"/>
                <a:ext cx="8605911" cy="1457707"/>
              </a:xfrm>
              <a:prstGeom prst="rect">
                <a:avLst/>
              </a:prstGeom>
              <a:blipFill>
                <a:blip r:embed="rId4"/>
                <a:stretch>
                  <a:fillRect t="-20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9D64F42-647E-4598-B1C1-317B1B4689D1}"/>
                  </a:ext>
                </a:extLst>
              </p:cNvPr>
              <p:cNvSpPr txBox="1"/>
              <p:nvPr/>
            </p:nvSpPr>
            <p:spPr>
              <a:xfrm>
                <a:off x="1793043" y="5326030"/>
                <a:ext cx="8433580" cy="1225272"/>
              </a:xfrm>
              <a:prstGeom prst="rect">
                <a:avLst/>
              </a:prstGeom>
              <a:noFill/>
            </p:spPr>
            <p:txBody>
              <a:bodyPr wrap="square">
                <a:spAutoFit/>
              </a:bodyPr>
              <a:lstStyle/>
              <a:p>
                <a:pPr algn="ctr">
                  <a:lnSpc>
                    <a:spcPct val="107000"/>
                  </a:lnSpc>
                  <a:spcAft>
                    <a:spcPts val="800"/>
                  </a:spcAft>
                </a:pPr>
                <a:r>
                  <a:rPr lang="en-US" sz="18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By using the equation of state to replace </a:t>
                </a:r>
                <a14:m>
                  <m:oMath xmlns:m="http://schemas.openxmlformats.org/officeDocument/2006/math">
                    <m:r>
                      <a:rPr lang="ka-GE" sz="1800" i="1" kern="100" smtClean="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𝜇</m:t>
                    </m:r>
                    <m:r>
                      <a:rPr lang="ka-GE" sz="1800" i="1" kern="100" smtClean="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18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and deriving with respect to </a:t>
                </a:r>
                <a14:m>
                  <m:oMath xmlns:m="http://schemas.openxmlformats.org/officeDocument/2006/math">
                    <m:r>
                      <a:rPr lang="en-US" sz="1800" b="0" i="1" kern="100" smtClean="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m:t>
                    </m:r>
                  </m:oMath>
                </a14:m>
                <a:r>
                  <a:rPr lang="en-US" sz="18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we obtain</a:t>
                </a:r>
                <a:r>
                  <a:rPr lang="ka-GE" sz="18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a:t>
                </a:r>
                <a:endParaRPr lang="en-US" sz="16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algn="ctr">
                  <a:lnSpc>
                    <a:spcPct val="107000"/>
                  </a:lnSpc>
                  <a:spcAft>
                    <a:spcPts val="800"/>
                  </a:spcAft>
                </a:pPr>
                <a14:m>
                  <m:oMathPara xmlns:m="http://schemas.openxmlformats.org/officeDocument/2006/math">
                    <m:oMathParaPr>
                      <m:jc m:val="centerGroup"/>
                    </m:oMathParaPr>
                    <m:oMath xmlns:m="http://schemas.openxmlformats.org/officeDocument/2006/math">
                      <m:f>
                        <m:f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𝑆</m:t>
                          </m:r>
                        </m:num>
                        <m:den>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m:t>
                          </m:r>
                        </m:den>
                      </m:f>
                      <m:sSub>
                        <m:sSub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d>
                            <m:dPr>
                              <m:begChr m:val=""/>
                              <m:endChr m:val="|"/>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e>
                          </m:d>
                        </m:e>
                        <m:sub>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𝑃</m:t>
                          </m:r>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𝑈</m:t>
                          </m:r>
                        </m:sub>
                      </m:sSub>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𝑆</m:t>
                          </m:r>
                        </m:num>
                        <m:den>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m:t>
                          </m:r>
                        </m:den>
                      </m:f>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f>
                        <m:f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acc>
                            <m:accPr>
                              <m:chr m:val="̂"/>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accPr>
                            <m:e>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𝑃</m:t>
                              </m:r>
                            </m:e>
                          </m:acc>
                        </m:num>
                        <m:den>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𝑇</m:t>
                          </m:r>
                        </m:den>
                      </m:f>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(7.5)</m:t>
                      </m:r>
                    </m:oMath>
                  </m:oMathPara>
                </a14:m>
                <a:endParaRPr lang="en-US"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29D64F42-647E-4598-B1C1-317B1B4689D1}"/>
                  </a:ext>
                </a:extLst>
              </p:cNvPr>
              <p:cNvSpPr txBox="1">
                <a:spLocks noRot="1" noChangeAspect="1" noMove="1" noResize="1" noEditPoints="1" noAdjustHandles="1" noChangeArrowheads="1" noChangeShapeType="1" noTextEdit="1"/>
              </p:cNvSpPr>
              <p:nvPr/>
            </p:nvSpPr>
            <p:spPr>
              <a:xfrm>
                <a:off x="1793043" y="5326030"/>
                <a:ext cx="8433580" cy="1225272"/>
              </a:xfrm>
              <a:prstGeom prst="rect">
                <a:avLst/>
              </a:prstGeom>
              <a:blipFill>
                <a:blip r:embed="rId5"/>
                <a:stretch>
                  <a:fillRect t="-1990"/>
                </a:stretch>
              </a:blipFill>
            </p:spPr>
            <p:txBody>
              <a:bodyPr/>
              <a:lstStyle/>
              <a:p>
                <a:r>
                  <a:rPr lang="en-US">
                    <a:noFill/>
                  </a:rPr>
                  <a:t> </a:t>
                </a:r>
              </a:p>
            </p:txBody>
          </p:sp>
        </mc:Fallback>
      </mc:AlternateContent>
    </p:spTree>
    <p:extLst>
      <p:ext uri="{BB962C8B-B14F-4D97-AF65-F5344CB8AC3E}">
        <p14:creationId xmlns:p14="http://schemas.microsoft.com/office/powerpoint/2010/main" val="21614111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97424A9-2CEA-66B3-4FFA-3F467728466C}"/>
              </a:ext>
            </a:extLst>
          </p:cNvPr>
          <p:cNvSpPr txBox="1"/>
          <p:nvPr/>
        </p:nvSpPr>
        <p:spPr>
          <a:xfrm>
            <a:off x="3046828" y="267276"/>
            <a:ext cx="6098344" cy="379848"/>
          </a:xfrm>
          <a:prstGeom prst="rect">
            <a:avLst/>
          </a:prstGeom>
          <a:noFill/>
        </p:spPr>
        <p:txBody>
          <a:bodyPr wrap="square">
            <a:spAutoFit/>
          </a:bodyPr>
          <a:lstStyle/>
          <a:p>
            <a:pPr lvl="0" algn="ctr">
              <a:lnSpc>
                <a:spcPct val="107000"/>
              </a:lnSpc>
              <a:spcAft>
                <a:spcPts val="800"/>
              </a:spcAft>
            </a:pPr>
            <a:r>
              <a:rPr lang="en-US" sz="1800" b="1"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8.   </a:t>
            </a:r>
            <a:r>
              <a:rPr lang="en-US" sz="1800" b="1" kern="100" dirty="0" err="1">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Eulers</a:t>
            </a:r>
            <a:r>
              <a:rPr lang="en-US" sz="1800" b="1"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equation   </a:t>
            </a:r>
            <a:endParaRPr lang="en-US" sz="16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56930FB-C1D5-A7D1-B2D8-5454B4421568}"/>
                  </a:ext>
                </a:extLst>
              </p:cNvPr>
              <p:cNvSpPr txBox="1"/>
              <p:nvPr/>
            </p:nvSpPr>
            <p:spPr>
              <a:xfrm>
                <a:off x="897987" y="457200"/>
                <a:ext cx="10454641" cy="1612236"/>
              </a:xfrm>
              <a:prstGeom prst="rect">
                <a:avLst/>
              </a:prstGeom>
              <a:noFill/>
            </p:spPr>
            <p:txBody>
              <a:bodyPr wrap="square">
                <a:spAutoFit/>
              </a:bodyPr>
              <a:lstStyle/>
              <a:p>
                <a:pPr algn="ctr">
                  <a:lnSpc>
                    <a:spcPct val="107000"/>
                  </a:lnSpc>
                  <a:spcAft>
                    <a:spcPts val="800"/>
                  </a:spcAft>
                </a:pPr>
                <a:r>
                  <a:rPr lang="ka-GE" sz="18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a:t>
                </a:r>
                <a:endPar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marL="107950">
                  <a:lnSpc>
                    <a:spcPct val="107000"/>
                  </a:lnSpc>
                </a:pPr>
                <a14:m>
                  <m:oMathPara xmlns:m="http://schemas.openxmlformats.org/officeDocument/2006/math">
                    <m:oMathParaPr>
                      <m:jc m:val="centerGroup"/>
                    </m:oMathParaPr>
                    <m:oMath xmlns:m="http://schemas.openxmlformats.org/officeDocument/2006/math">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𝑆</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nary>
                        <m:naryPr>
                          <m:chr m:val="∑"/>
                          <m:limLoc m:val="undOv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naryPr>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ub>
                        <m:sup>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m:t>
                          </m:r>
                        </m:sup>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𝑙𝑛</m:t>
                          </m:r>
                          <m:d>
                            <m:d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𝑇</m:t>
                                  </m:r>
                                </m:num>
                                <m:den>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𝜀</m:t>
                                      </m:r>
                                    </m:e>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ub>
                                  </m:s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𝜇</m:t>
                                  </m:r>
                                </m:den>
                              </m:f>
                            </m:e>
                          </m:d>
                        </m:e>
                      </m:nary>
                    </m:oMath>
                  </m:oMathPara>
                </a14:m>
                <a:endPar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marL="107950" algn="ctr">
                  <a:lnSpc>
                    <a:spcPct val="107000"/>
                  </a:lnSpc>
                  <a:spcAft>
                    <a:spcPts val="800"/>
                  </a:spcAft>
                </a:pPr>
                <a:r>
                  <a:rPr lang="en-US" sz="18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Let us double the number of modes without changing the configuration of the system. In that case:</a:t>
                </a:r>
                <a:endPar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556930FB-C1D5-A7D1-B2D8-5454B4421568}"/>
                  </a:ext>
                </a:extLst>
              </p:cNvPr>
              <p:cNvSpPr txBox="1">
                <a:spLocks noRot="1" noChangeAspect="1" noMove="1" noResize="1" noEditPoints="1" noAdjustHandles="1" noChangeArrowheads="1" noChangeShapeType="1" noTextEdit="1"/>
              </p:cNvSpPr>
              <p:nvPr/>
            </p:nvSpPr>
            <p:spPr>
              <a:xfrm>
                <a:off x="897987" y="457200"/>
                <a:ext cx="10454641" cy="1612236"/>
              </a:xfrm>
              <a:prstGeom prst="rect">
                <a:avLst/>
              </a:prstGeom>
              <a:blipFill>
                <a:blip r:embed="rId2"/>
                <a:stretch>
                  <a:fillRect b="-53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9AEFA02-1DFE-BCE5-5572-249B9BFAB398}"/>
                  </a:ext>
                </a:extLst>
              </p:cNvPr>
              <p:cNvSpPr txBox="1"/>
              <p:nvPr/>
            </p:nvSpPr>
            <p:spPr>
              <a:xfrm>
                <a:off x="1179339" y="2330975"/>
                <a:ext cx="9833317" cy="102835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p>
                        <m:sSupPr>
                          <m:ctrlPr>
                            <a:rPr lang="en-US" sz="1800" i="1" kern="100" smtClean="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𝑆</m:t>
                          </m:r>
                        </m:e>
                        <m:sup>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up>
                      </m:sSup>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nary>
                        <m:naryPr>
                          <m:chr m:val="∑"/>
                          <m:limLoc m:val="undOv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naryPr>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ub>
                        <m:sup>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m:t>
                          </m:r>
                        </m:sup>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𝑙𝑛</m:t>
                          </m:r>
                          <m:d>
                            <m:d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𝑇</m:t>
                                  </m:r>
                                </m:num>
                                <m:den>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𝜀</m:t>
                                      </m:r>
                                    </m:e>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ub>
                                  </m:s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𝜇</m:t>
                                  </m:r>
                                </m:den>
                              </m:f>
                            </m:e>
                          </m:d>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𝑙𝑛</m:t>
                          </m:r>
                          <m:d>
                            <m:d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𝑇</m:t>
                                  </m:r>
                                </m:num>
                                <m:den>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𝜀</m:t>
                                      </m:r>
                                    </m:e>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b>
                                  </m:s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𝜇</m:t>
                                  </m:r>
                                </m:den>
                              </m:f>
                            </m:e>
                          </m:d>
                        </m:e>
                      </m:nary>
                    </m:oMath>
                  </m:oMathPara>
                </a14:m>
                <a:endParaRPr lang="en-US" sz="16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A9AEFA02-1DFE-BCE5-5572-249B9BFAB398}"/>
                  </a:ext>
                </a:extLst>
              </p:cNvPr>
              <p:cNvSpPr txBox="1">
                <a:spLocks noRot="1" noChangeAspect="1" noMove="1" noResize="1" noEditPoints="1" noAdjustHandles="1" noChangeArrowheads="1" noChangeShapeType="1" noTextEdit="1"/>
              </p:cNvSpPr>
              <p:nvPr/>
            </p:nvSpPr>
            <p:spPr>
              <a:xfrm>
                <a:off x="1179339" y="2330975"/>
                <a:ext cx="9833317" cy="1028358"/>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464807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97424A9-2CEA-66B3-4FFA-3F467728466C}"/>
              </a:ext>
            </a:extLst>
          </p:cNvPr>
          <p:cNvSpPr txBox="1"/>
          <p:nvPr/>
        </p:nvSpPr>
        <p:spPr>
          <a:xfrm>
            <a:off x="3046828" y="267276"/>
            <a:ext cx="6098344" cy="379848"/>
          </a:xfrm>
          <a:prstGeom prst="rect">
            <a:avLst/>
          </a:prstGeom>
          <a:noFill/>
        </p:spPr>
        <p:txBody>
          <a:bodyPr wrap="square">
            <a:spAutoFit/>
          </a:bodyPr>
          <a:lstStyle/>
          <a:p>
            <a:pPr lvl="0" algn="ctr">
              <a:lnSpc>
                <a:spcPct val="107000"/>
              </a:lnSpc>
              <a:spcAft>
                <a:spcPts val="800"/>
              </a:spcAft>
            </a:pPr>
            <a:r>
              <a:rPr lang="en-US" sz="1800" b="1"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8.   </a:t>
            </a:r>
            <a:r>
              <a:rPr lang="en-US" sz="1800" b="1" kern="100" dirty="0" err="1">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Eulers</a:t>
            </a:r>
            <a:r>
              <a:rPr lang="en-US" sz="1800" b="1"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equation   </a:t>
            </a:r>
            <a:endParaRPr lang="en-US" sz="16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56930FB-C1D5-A7D1-B2D8-5454B4421568}"/>
                  </a:ext>
                </a:extLst>
              </p:cNvPr>
              <p:cNvSpPr txBox="1"/>
              <p:nvPr/>
            </p:nvSpPr>
            <p:spPr>
              <a:xfrm>
                <a:off x="897987" y="457200"/>
                <a:ext cx="10454641" cy="1612236"/>
              </a:xfrm>
              <a:prstGeom prst="rect">
                <a:avLst/>
              </a:prstGeom>
              <a:noFill/>
            </p:spPr>
            <p:txBody>
              <a:bodyPr wrap="square">
                <a:spAutoFit/>
              </a:bodyPr>
              <a:lstStyle/>
              <a:p>
                <a:pPr algn="ctr">
                  <a:lnSpc>
                    <a:spcPct val="107000"/>
                  </a:lnSpc>
                  <a:spcAft>
                    <a:spcPts val="800"/>
                  </a:spcAft>
                </a:pPr>
                <a:r>
                  <a:rPr lang="ka-GE" sz="18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a:t>
                </a:r>
                <a:endPar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marL="107950">
                  <a:lnSpc>
                    <a:spcPct val="107000"/>
                  </a:lnSpc>
                </a:pPr>
                <a14:m>
                  <m:oMathPara xmlns:m="http://schemas.openxmlformats.org/officeDocument/2006/math">
                    <m:oMathParaPr>
                      <m:jc m:val="centerGroup"/>
                    </m:oMathParaPr>
                    <m:oMath xmlns:m="http://schemas.openxmlformats.org/officeDocument/2006/math">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𝑆</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nary>
                        <m:naryPr>
                          <m:chr m:val="∑"/>
                          <m:limLoc m:val="undOv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naryPr>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ub>
                        <m:sup>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m:t>
                          </m:r>
                        </m:sup>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𝑙𝑛</m:t>
                          </m:r>
                          <m:d>
                            <m:d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𝑇</m:t>
                                  </m:r>
                                </m:num>
                                <m:den>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𝜀</m:t>
                                      </m:r>
                                    </m:e>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ub>
                                  </m:s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𝜇</m:t>
                                  </m:r>
                                </m:den>
                              </m:f>
                            </m:e>
                          </m:d>
                        </m:e>
                      </m:nary>
                    </m:oMath>
                  </m:oMathPara>
                </a14:m>
                <a:endPar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marL="107950" algn="ctr">
                  <a:lnSpc>
                    <a:spcPct val="107000"/>
                  </a:lnSpc>
                  <a:spcAft>
                    <a:spcPts val="800"/>
                  </a:spcAft>
                </a:pPr>
                <a:r>
                  <a:rPr lang="en-US" sz="18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Let us double the number of modes without changing the configuration of the system. In that case:</a:t>
                </a:r>
                <a:endPar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556930FB-C1D5-A7D1-B2D8-5454B4421568}"/>
                  </a:ext>
                </a:extLst>
              </p:cNvPr>
              <p:cNvSpPr txBox="1">
                <a:spLocks noRot="1" noChangeAspect="1" noMove="1" noResize="1" noEditPoints="1" noAdjustHandles="1" noChangeArrowheads="1" noChangeShapeType="1" noTextEdit="1"/>
              </p:cNvSpPr>
              <p:nvPr/>
            </p:nvSpPr>
            <p:spPr>
              <a:xfrm>
                <a:off x="897987" y="457200"/>
                <a:ext cx="10454641" cy="1612236"/>
              </a:xfrm>
              <a:prstGeom prst="rect">
                <a:avLst/>
              </a:prstGeom>
              <a:blipFill>
                <a:blip r:embed="rId2"/>
                <a:stretch>
                  <a:fillRect b="-53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9AEFA02-1DFE-BCE5-5572-249B9BFAB398}"/>
                  </a:ext>
                </a:extLst>
              </p:cNvPr>
              <p:cNvSpPr txBox="1"/>
              <p:nvPr/>
            </p:nvSpPr>
            <p:spPr>
              <a:xfrm>
                <a:off x="1179339" y="2330975"/>
                <a:ext cx="9833317" cy="1826269"/>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p>
                        <m:sSupPr>
                          <m:ctrlPr>
                            <a:rPr lang="en-US" sz="1800" i="1" kern="100" smtClean="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𝑆</m:t>
                          </m:r>
                        </m:e>
                        <m:sup>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up>
                      </m:sSup>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nary>
                        <m:naryPr>
                          <m:chr m:val="∑"/>
                          <m:limLoc m:val="undOv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naryPr>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ub>
                        <m:sup>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m:t>
                          </m:r>
                        </m:sup>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𝑙𝑛</m:t>
                          </m:r>
                          <m:d>
                            <m:d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𝑇</m:t>
                                  </m:r>
                                </m:num>
                                <m:den>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𝜀</m:t>
                                      </m:r>
                                    </m:e>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ub>
                                  </m:s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𝜇</m:t>
                                  </m:r>
                                </m:den>
                              </m:f>
                            </m:e>
                          </m:d>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𝑙𝑛</m:t>
                          </m:r>
                          <m:d>
                            <m:d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𝑇</m:t>
                                  </m:r>
                                </m:num>
                                <m:den>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𝜀</m:t>
                                      </m:r>
                                    </m:e>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b>
                                  </m:s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𝜇</m:t>
                                  </m:r>
                                </m:den>
                              </m:f>
                            </m:e>
                          </m:d>
                        </m:e>
                      </m:nary>
                    </m:oMath>
                  </m:oMathPara>
                </a14:m>
                <a:endParaRPr lang="en-US" sz="16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kern="100" dirty="0">
                    <a:solidFill>
                      <a:srgbClr val="000000"/>
                    </a:solidFill>
                    <a:highlight>
                      <a:srgbClr val="FFFFFF"/>
                    </a:highlight>
                    <a:latin typeface="Sylfaen" panose="010A0502050306030303" pitchFamily="18" charset="0"/>
                    <a:ea typeface="Times New Roman" panose="02020603050405020304" pitchFamily="18" charset="0"/>
                    <a:cs typeface="Times New Roman" panose="02020603050405020304" pitchFamily="18" charset="0"/>
                  </a:rPr>
                  <a:t>Since the new levels will be quite close to each other we can put, </a:t>
                </a:r>
                <a14:m>
                  <m:oMath xmlns:m="http://schemas.openxmlformats.org/officeDocument/2006/math">
                    <m:sSub>
                      <m:sSub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𝜀</m:t>
                        </m:r>
                      </m:e>
                      <m:sub>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ub>
                    </m:sSub>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𝜀</m:t>
                        </m:r>
                      </m:e>
                      <m:sub>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b>
                    </m:sSub>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𝜀</m:t>
                        </m:r>
                      </m:e>
                      <m:sub>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ub>
                    </m:sSub>
                  </m:oMath>
                </a14:m>
                <a:r>
                  <a:rPr lang="ka-GE"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a:t>
                </a:r>
                <a:r>
                  <a:rPr lang="en-US"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as a result</a:t>
                </a:r>
                <a:r>
                  <a:rPr lang="ka-GE"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a:t>
                </a:r>
                <a:endParaRPr lang="en-US"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𝑆</m:t>
                      </m:r>
                      <m:d>
                        <m:d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𝑃</m:t>
                          </m:r>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𝑈</m:t>
                          </m:r>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m:t>
                          </m:r>
                        </m:e>
                      </m:d>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𝑆</m:t>
                      </m:r>
                      <m:d>
                        <m:d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𝑃</m:t>
                          </m:r>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𝑈</m:t>
                          </m:r>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m:t>
                          </m:r>
                        </m:e>
                      </m:d>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(8.1)</m:t>
                      </m:r>
                    </m:oMath>
                  </m:oMathPara>
                </a14:m>
                <a:endParaRPr lang="en-US"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A9AEFA02-1DFE-BCE5-5572-249B9BFAB398}"/>
                  </a:ext>
                </a:extLst>
              </p:cNvPr>
              <p:cNvSpPr txBox="1">
                <a:spLocks noRot="1" noChangeAspect="1" noMove="1" noResize="1" noEditPoints="1" noAdjustHandles="1" noChangeArrowheads="1" noChangeShapeType="1" noTextEdit="1"/>
              </p:cNvSpPr>
              <p:nvPr/>
            </p:nvSpPr>
            <p:spPr>
              <a:xfrm>
                <a:off x="1179339" y="2330975"/>
                <a:ext cx="9833317" cy="1826269"/>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96879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F4E0333-6C7D-A2DA-EAA5-C9284B14A00E}"/>
                  </a:ext>
                </a:extLst>
              </p:cNvPr>
              <p:cNvSpPr txBox="1"/>
              <p:nvPr/>
            </p:nvSpPr>
            <p:spPr>
              <a:xfrm>
                <a:off x="548640" y="424247"/>
                <a:ext cx="11211951" cy="1513876"/>
              </a:xfrm>
              <a:prstGeom prst="rect">
                <a:avLst/>
              </a:prstGeom>
              <a:noFill/>
            </p:spPr>
            <p:txBody>
              <a:bodyPr wrap="square">
                <a:spAutoFit/>
              </a:bodyPr>
              <a:lstStyle/>
              <a:p>
                <a:r>
                  <a:rPr lang="en-US" kern="100" dirty="0">
                    <a:solidFill>
                      <a:srgbClr val="000000"/>
                    </a:solidFill>
                    <a:latin typeface="Sylfaen" panose="010A0502050306030303" pitchFamily="18" charset="0"/>
                    <a:cs typeface="Times New Roman" panose="02020603050405020304" pitchFamily="18" charset="0"/>
                  </a:rPr>
                  <a:t>  </a:t>
                </a:r>
              </a:p>
              <a:p>
                <a:r>
                  <a:rPr lang="en-US" kern="100" dirty="0">
                    <a:solidFill>
                      <a:srgbClr val="000000"/>
                    </a:solidFill>
                    <a:latin typeface="Sylfaen" panose="010A0502050306030303" pitchFamily="18" charset="0"/>
                    <a:cs typeface="Times New Roman" panose="02020603050405020304" pitchFamily="18" charset="0"/>
                  </a:rPr>
                  <a:t>   In the case of an ideal gas, molecules travel freely most of the time, there motion is described by a linear equation, </a:t>
                </a:r>
                <a14:m>
                  <m:oMath xmlns:m="http://schemas.openxmlformats.org/officeDocument/2006/math">
                    <m:acc>
                      <m:accPr>
                        <m:chr m:val="̈"/>
                        <m:ctrlPr>
                          <a:rPr lang="en-US" sz="1800" i="1" kern="1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acc>
                          <m:accPr>
                            <m:chr m:val="⃗"/>
                            <m:ctrlPr>
                              <a:rPr lang="en-US"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𝑟</m:t>
                            </m:r>
                          </m:e>
                        </m:acc>
                      </m:e>
                    </m:acc>
                    <m:r>
                      <a:rPr lang="en-US"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r>
                      <a:rPr lang="en-US" sz="1800" b="0" i="0" kern="1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dirty="0"/>
                  <a:t> </a:t>
                </a:r>
                <a:r>
                  <a:rPr lang="en-US" dirty="0">
                    <a:latin typeface="Sylfaen" panose="010A0502050306030303" pitchFamily="18" charset="0"/>
                  </a:rPr>
                  <a:t>On the other hand the interaction of molecules is a nonlinear process, but since the mean value of the interaction energy is much less then then the sum of the kinetic energies, we can ignore the nonlinear interaction term in the equation.</a:t>
                </a:r>
                <a:endParaRPr lang="en-US" dirty="0"/>
              </a:p>
            </p:txBody>
          </p:sp>
        </mc:Choice>
        <mc:Fallback xmlns="">
          <p:sp>
            <p:nvSpPr>
              <p:cNvPr id="3" name="TextBox 2">
                <a:extLst>
                  <a:ext uri="{FF2B5EF4-FFF2-40B4-BE49-F238E27FC236}">
                    <a16:creationId xmlns:a16="http://schemas.microsoft.com/office/drawing/2014/main" id="{5F4E0333-6C7D-A2DA-EAA5-C9284B14A00E}"/>
                  </a:ext>
                </a:extLst>
              </p:cNvPr>
              <p:cNvSpPr txBox="1">
                <a:spLocks noRot="1" noChangeAspect="1" noMove="1" noResize="1" noEditPoints="1" noAdjustHandles="1" noChangeArrowheads="1" noChangeShapeType="1" noTextEdit="1"/>
              </p:cNvSpPr>
              <p:nvPr/>
            </p:nvSpPr>
            <p:spPr>
              <a:xfrm>
                <a:off x="548640" y="424247"/>
                <a:ext cx="11211951" cy="1513876"/>
              </a:xfrm>
              <a:prstGeom prst="rect">
                <a:avLst/>
              </a:prstGeom>
              <a:blipFill>
                <a:blip r:embed="rId2"/>
                <a:stretch>
                  <a:fillRect l="-435" r="-54" b="-6048"/>
                </a:stretch>
              </a:blipFill>
            </p:spPr>
            <p:txBody>
              <a:bodyPr/>
              <a:lstStyle/>
              <a:p>
                <a:r>
                  <a:rPr lang="en-US">
                    <a:noFill/>
                  </a:rPr>
                  <a:t> </a:t>
                </a:r>
              </a:p>
            </p:txBody>
          </p:sp>
        </mc:Fallback>
      </mc:AlternateContent>
    </p:spTree>
    <p:extLst>
      <p:ext uri="{BB962C8B-B14F-4D97-AF65-F5344CB8AC3E}">
        <p14:creationId xmlns:p14="http://schemas.microsoft.com/office/powerpoint/2010/main" val="14192954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97424A9-2CEA-66B3-4FFA-3F467728466C}"/>
              </a:ext>
            </a:extLst>
          </p:cNvPr>
          <p:cNvSpPr txBox="1"/>
          <p:nvPr/>
        </p:nvSpPr>
        <p:spPr>
          <a:xfrm>
            <a:off x="3046828" y="267276"/>
            <a:ext cx="6098344" cy="379848"/>
          </a:xfrm>
          <a:prstGeom prst="rect">
            <a:avLst/>
          </a:prstGeom>
          <a:noFill/>
        </p:spPr>
        <p:txBody>
          <a:bodyPr wrap="square">
            <a:spAutoFit/>
          </a:bodyPr>
          <a:lstStyle/>
          <a:p>
            <a:pPr lvl="0" algn="ctr">
              <a:lnSpc>
                <a:spcPct val="107000"/>
              </a:lnSpc>
              <a:spcAft>
                <a:spcPts val="800"/>
              </a:spcAft>
            </a:pPr>
            <a:r>
              <a:rPr lang="en-US" sz="1800" b="1"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8.   </a:t>
            </a:r>
            <a:r>
              <a:rPr lang="en-US" sz="1800" b="1" kern="100" dirty="0" err="1">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Eulers</a:t>
            </a:r>
            <a:r>
              <a:rPr lang="en-US" sz="1800" b="1"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equation   </a:t>
            </a:r>
            <a:endParaRPr lang="en-US" sz="16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56930FB-C1D5-A7D1-B2D8-5454B4421568}"/>
                  </a:ext>
                </a:extLst>
              </p:cNvPr>
              <p:cNvSpPr txBox="1"/>
              <p:nvPr/>
            </p:nvSpPr>
            <p:spPr>
              <a:xfrm>
                <a:off x="897987" y="457200"/>
                <a:ext cx="10454641" cy="1612236"/>
              </a:xfrm>
              <a:prstGeom prst="rect">
                <a:avLst/>
              </a:prstGeom>
              <a:noFill/>
            </p:spPr>
            <p:txBody>
              <a:bodyPr wrap="square">
                <a:spAutoFit/>
              </a:bodyPr>
              <a:lstStyle/>
              <a:p>
                <a:pPr algn="ctr">
                  <a:lnSpc>
                    <a:spcPct val="107000"/>
                  </a:lnSpc>
                  <a:spcAft>
                    <a:spcPts val="800"/>
                  </a:spcAft>
                </a:pPr>
                <a:r>
                  <a:rPr lang="ka-GE" sz="18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a:t>
                </a:r>
                <a:endPar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marL="107950">
                  <a:lnSpc>
                    <a:spcPct val="107000"/>
                  </a:lnSpc>
                </a:pPr>
                <a14:m>
                  <m:oMathPara xmlns:m="http://schemas.openxmlformats.org/officeDocument/2006/math">
                    <m:oMathParaPr>
                      <m:jc m:val="centerGroup"/>
                    </m:oMathParaPr>
                    <m:oMath xmlns:m="http://schemas.openxmlformats.org/officeDocument/2006/math">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𝑆</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nary>
                        <m:naryPr>
                          <m:chr m:val="∑"/>
                          <m:limLoc m:val="undOv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naryPr>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ub>
                        <m:sup>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m:t>
                          </m:r>
                        </m:sup>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𝑙𝑛</m:t>
                          </m:r>
                          <m:d>
                            <m:d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𝑇</m:t>
                                  </m:r>
                                </m:num>
                                <m:den>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𝜀</m:t>
                                      </m:r>
                                    </m:e>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ub>
                                  </m:s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𝜇</m:t>
                                  </m:r>
                                </m:den>
                              </m:f>
                            </m:e>
                          </m:d>
                        </m:e>
                      </m:nary>
                    </m:oMath>
                  </m:oMathPara>
                </a14:m>
                <a:endPar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marL="107950" algn="ctr">
                  <a:lnSpc>
                    <a:spcPct val="107000"/>
                  </a:lnSpc>
                  <a:spcAft>
                    <a:spcPts val="800"/>
                  </a:spcAft>
                </a:pPr>
                <a:r>
                  <a:rPr lang="en-US" sz="18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Let us double the number of modes without changing the configuration of the system. In that case:</a:t>
                </a:r>
                <a:endPar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556930FB-C1D5-A7D1-B2D8-5454B4421568}"/>
                  </a:ext>
                </a:extLst>
              </p:cNvPr>
              <p:cNvSpPr txBox="1">
                <a:spLocks noRot="1" noChangeAspect="1" noMove="1" noResize="1" noEditPoints="1" noAdjustHandles="1" noChangeArrowheads="1" noChangeShapeType="1" noTextEdit="1"/>
              </p:cNvSpPr>
              <p:nvPr/>
            </p:nvSpPr>
            <p:spPr>
              <a:xfrm>
                <a:off x="897987" y="457200"/>
                <a:ext cx="10454641" cy="1612236"/>
              </a:xfrm>
              <a:prstGeom prst="rect">
                <a:avLst/>
              </a:prstGeom>
              <a:blipFill>
                <a:blip r:embed="rId2"/>
                <a:stretch>
                  <a:fillRect b="-53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9AEFA02-1DFE-BCE5-5572-249B9BFAB398}"/>
                  </a:ext>
                </a:extLst>
              </p:cNvPr>
              <p:cNvSpPr txBox="1"/>
              <p:nvPr/>
            </p:nvSpPr>
            <p:spPr>
              <a:xfrm>
                <a:off x="1179339" y="2330975"/>
                <a:ext cx="9833317" cy="1826269"/>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p>
                        <m:sSupPr>
                          <m:ctrlPr>
                            <a:rPr lang="en-US" sz="1800" i="1" kern="100" smtClean="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𝑆</m:t>
                          </m:r>
                        </m:e>
                        <m:sup>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up>
                      </m:sSup>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nary>
                        <m:naryPr>
                          <m:chr m:val="∑"/>
                          <m:limLoc m:val="undOv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naryPr>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ub>
                        <m:sup>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m:t>
                          </m:r>
                        </m:sup>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𝑙𝑛</m:t>
                          </m:r>
                          <m:d>
                            <m:d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𝑇</m:t>
                                  </m:r>
                                </m:num>
                                <m:den>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𝜀</m:t>
                                      </m:r>
                                    </m:e>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ub>
                                  </m:s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𝜇</m:t>
                                  </m:r>
                                </m:den>
                              </m:f>
                            </m:e>
                          </m:d>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𝑙𝑛</m:t>
                          </m:r>
                          <m:d>
                            <m:d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𝑇</m:t>
                                  </m:r>
                                </m:num>
                                <m:den>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𝜀</m:t>
                                      </m:r>
                                    </m:e>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b>
                                  </m:s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𝜇</m:t>
                                  </m:r>
                                </m:den>
                              </m:f>
                            </m:e>
                          </m:d>
                        </m:e>
                      </m:nary>
                    </m:oMath>
                  </m:oMathPara>
                </a14:m>
                <a:endParaRPr lang="en-US" sz="16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kern="100" dirty="0">
                    <a:solidFill>
                      <a:srgbClr val="000000"/>
                    </a:solidFill>
                    <a:highlight>
                      <a:srgbClr val="FFFFFF"/>
                    </a:highlight>
                    <a:latin typeface="Sylfaen" panose="010A0502050306030303" pitchFamily="18" charset="0"/>
                    <a:ea typeface="Times New Roman" panose="02020603050405020304" pitchFamily="18" charset="0"/>
                    <a:cs typeface="Times New Roman" panose="02020603050405020304" pitchFamily="18" charset="0"/>
                  </a:rPr>
                  <a:t>Since the new levels will be quite close to each other we can put, </a:t>
                </a:r>
                <a14:m>
                  <m:oMath xmlns:m="http://schemas.openxmlformats.org/officeDocument/2006/math">
                    <m:sSub>
                      <m:sSub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𝜀</m:t>
                        </m:r>
                      </m:e>
                      <m:sub>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ub>
                    </m:sSub>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𝜀</m:t>
                        </m:r>
                      </m:e>
                      <m:sub>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b>
                    </m:sSub>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𝜀</m:t>
                        </m:r>
                      </m:e>
                      <m:sub>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ub>
                    </m:sSub>
                  </m:oMath>
                </a14:m>
                <a:r>
                  <a:rPr lang="ka-GE"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a:t>
                </a:r>
                <a:r>
                  <a:rPr lang="en-US"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as a result</a:t>
                </a:r>
                <a:r>
                  <a:rPr lang="ka-GE"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a:t>
                </a:r>
                <a:endParaRPr lang="en-US"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𝑆</m:t>
                      </m:r>
                      <m:d>
                        <m:d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𝑃</m:t>
                          </m:r>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𝑈</m:t>
                          </m:r>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m:t>
                          </m:r>
                        </m:e>
                      </m:d>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𝑆</m:t>
                      </m:r>
                      <m:d>
                        <m:d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𝑃</m:t>
                          </m:r>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𝑈</m:t>
                          </m:r>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m:t>
                          </m:r>
                        </m:e>
                      </m:d>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(8.1)</m:t>
                      </m:r>
                    </m:oMath>
                  </m:oMathPara>
                </a14:m>
                <a:endParaRPr lang="en-US"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A9AEFA02-1DFE-BCE5-5572-249B9BFAB398}"/>
                  </a:ext>
                </a:extLst>
              </p:cNvPr>
              <p:cNvSpPr txBox="1">
                <a:spLocks noRot="1" noChangeAspect="1" noMove="1" noResize="1" noEditPoints="1" noAdjustHandles="1" noChangeArrowheads="1" noChangeShapeType="1" noTextEdit="1"/>
              </p:cNvSpPr>
              <p:nvPr/>
            </p:nvSpPr>
            <p:spPr>
              <a:xfrm>
                <a:off x="1179339" y="2330975"/>
                <a:ext cx="9833317" cy="182626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11ECD8D5-60FE-0535-EF7F-458CD943FAA4}"/>
                  </a:ext>
                </a:extLst>
              </p:cNvPr>
              <p:cNvSpPr txBox="1"/>
              <p:nvPr/>
            </p:nvSpPr>
            <p:spPr>
              <a:xfrm>
                <a:off x="2261379" y="4306242"/>
                <a:ext cx="7669236" cy="1982017"/>
              </a:xfrm>
              <a:prstGeom prst="rect">
                <a:avLst/>
              </a:prstGeom>
              <a:noFill/>
            </p:spPr>
            <p:txBody>
              <a:bodyPr wrap="square">
                <a:spAutoFit/>
              </a:bodyPr>
              <a:lstStyle/>
              <a:p>
                <a:pPr marL="457200" algn="ctr">
                  <a:lnSpc>
                    <a:spcPct val="107000"/>
                  </a:lnSpc>
                </a:pPr>
                <a:r>
                  <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Similarly in the case of an arbitrary </a:t>
                </a:r>
                <a14:m>
                  <m:oMath xmlns:m="http://schemas.openxmlformats.org/officeDocument/2006/math">
                    <m:r>
                      <a:rPr lang="ka-GE" sz="1800" i="1" kern="100" smtClean="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𝜆</m:t>
                    </m:r>
                  </m:oMath>
                </a14:m>
                <a:r>
                  <a:rPr lang="ka-GE"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a:t>
                </a:r>
                <a:endPar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marL="457200" algn="ctr">
                  <a:lnSpc>
                    <a:spcPct val="107000"/>
                  </a:lnSpc>
                </a:pPr>
                <a:r>
                  <a:rPr lang="en-US" sz="1800" kern="100" dirty="0">
                    <a:solidFill>
                      <a:srgbClr val="000000"/>
                    </a:solidFill>
                    <a:effectLst/>
                    <a:highlight>
                      <a:srgbClr val="FFFFFF"/>
                    </a:highlight>
                    <a:ea typeface="Times New Roman" panose="02020603050405020304" pitchFamily="18" charset="0"/>
                    <a:cs typeface="Times New Roman" panose="02020603050405020304" pitchFamily="18" charset="0"/>
                  </a:rPr>
                  <a:t> </a:t>
                </a:r>
                <a14:m>
                  <m:oMath xmlns:m="http://schemas.openxmlformats.org/officeDocument/2006/math">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𝑆</m:t>
                    </m:r>
                    <m:d>
                      <m:d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𝜆</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𝑃</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𝜆</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𝑈</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𝜆</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m:t>
                        </m:r>
                      </m:e>
                    </m:d>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𝜆</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𝑆</m:t>
                    </m:r>
                    <m:d>
                      <m:d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𝑃</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𝑈</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m:t>
                        </m:r>
                      </m:e>
                    </m:d>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(8.2)</m:t>
                    </m:r>
                  </m:oMath>
                </a14:m>
                <a:endPar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marL="457200" algn="ctr">
                  <a:lnSpc>
                    <a:spcPct val="107000"/>
                  </a:lnSpc>
                </a:pPr>
                <a:r>
                  <a:rPr lang="ka-GE" sz="18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a:t>
                </a:r>
                <a:endPar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marL="457200" algn="ctr">
                  <a:lnSpc>
                    <a:spcPct val="107000"/>
                  </a:lnSpc>
                </a:pPr>
                <a:r>
                  <a:rPr lang="en-US" kern="100" dirty="0">
                    <a:solidFill>
                      <a:srgbClr val="000000"/>
                    </a:solidFill>
                    <a:highlight>
                      <a:srgbClr val="FFFFFF"/>
                    </a:highlight>
                    <a:latin typeface="Sylfaen" panose="010A0502050306030303" pitchFamily="18" charset="0"/>
                    <a:ea typeface="Times New Roman" panose="02020603050405020304" pitchFamily="18" charset="0"/>
                    <a:cs typeface="Times New Roman" panose="02020603050405020304" pitchFamily="18" charset="0"/>
                  </a:rPr>
                  <a:t>Finally by deriving </a:t>
                </a:r>
                <a14:m>
                  <m:oMath xmlns:m="http://schemas.openxmlformats.org/officeDocument/2006/math">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(8.2)</m:t>
                    </m:r>
                  </m:oMath>
                </a14:m>
                <a:r>
                  <a:rPr lang="en-US" sz="18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with respect to</a:t>
                </a:r>
                <a:r>
                  <a:rPr lang="ka-GE" sz="18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a:t>
                </a:r>
                <a14:m>
                  <m:oMath xmlns:m="http://schemas.openxmlformats.org/officeDocument/2006/math">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𝜆</m:t>
                    </m:r>
                  </m:oMath>
                </a14:m>
                <a:r>
                  <a:rPr lang="en-US" sz="18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we get </a:t>
                </a:r>
                <a:r>
                  <a:rPr lang="en-US" sz="1800" kern="100" dirty="0" err="1">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Eulers</a:t>
                </a:r>
                <a:r>
                  <a:rPr lang="en-US" sz="18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equation</a:t>
                </a:r>
                <a:r>
                  <a:rPr lang="ka-GE" sz="18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a:t>
                </a:r>
                <a:endPar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marL="457200" algn="ctr">
                  <a:lnSpc>
                    <a:spcPct val="107000"/>
                  </a:lnSpc>
                  <a:spcAft>
                    <a:spcPts val="800"/>
                  </a:spcAft>
                </a:pPr>
                <a14:m>
                  <m:oMathPara xmlns:m="http://schemas.openxmlformats.org/officeDocument/2006/math">
                    <m:oMathParaPr>
                      <m:jc m:val="centerGroup"/>
                    </m:oMathParaPr>
                    <m:oMath xmlns:m="http://schemas.openxmlformats.org/officeDocument/2006/math">
                      <m:f>
                        <m:f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𝑈</m:t>
                          </m:r>
                        </m:num>
                        <m:den>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𝑇</m:t>
                          </m:r>
                        </m:den>
                      </m:f>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𝑃</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𝜇</m:t>
                          </m:r>
                        </m:num>
                        <m:den>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𝑇</m:t>
                          </m:r>
                        </m:den>
                      </m:f>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𝑀</m:t>
                          </m:r>
                          <m:acc>
                            <m:accPr>
                              <m:chr m:val="̂"/>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acc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𝑃</m:t>
                              </m:r>
                            </m:e>
                          </m:acc>
                        </m:num>
                        <m:den>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𝑇</m:t>
                          </m:r>
                        </m:den>
                      </m:f>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𝜆</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𝑆</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(8.3)</m:t>
                      </m:r>
                    </m:oMath>
                  </m:oMathPara>
                </a14:m>
                <a:endPar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11ECD8D5-60FE-0535-EF7F-458CD943FAA4}"/>
                  </a:ext>
                </a:extLst>
              </p:cNvPr>
              <p:cNvSpPr txBox="1">
                <a:spLocks noRot="1" noChangeAspect="1" noMove="1" noResize="1" noEditPoints="1" noAdjustHandles="1" noChangeArrowheads="1" noChangeShapeType="1" noTextEdit="1"/>
              </p:cNvSpPr>
              <p:nvPr/>
            </p:nvSpPr>
            <p:spPr>
              <a:xfrm>
                <a:off x="2261379" y="4306242"/>
                <a:ext cx="7669236" cy="1982017"/>
              </a:xfrm>
              <a:prstGeom prst="rect">
                <a:avLst/>
              </a:prstGeom>
              <a:blipFill>
                <a:blip r:embed="rId4"/>
                <a:stretch>
                  <a:fillRect t="-920"/>
                </a:stretch>
              </a:blipFill>
            </p:spPr>
            <p:txBody>
              <a:bodyPr/>
              <a:lstStyle/>
              <a:p>
                <a:r>
                  <a:rPr lang="en-US">
                    <a:noFill/>
                  </a:rPr>
                  <a:t> </a:t>
                </a:r>
              </a:p>
            </p:txBody>
          </p:sp>
        </mc:Fallback>
      </mc:AlternateContent>
    </p:spTree>
    <p:extLst>
      <p:ext uri="{BB962C8B-B14F-4D97-AF65-F5344CB8AC3E}">
        <p14:creationId xmlns:p14="http://schemas.microsoft.com/office/powerpoint/2010/main" val="15684104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82ADC0-37BB-4D0B-CE3C-7A305FE7322A}"/>
              </a:ext>
            </a:extLst>
          </p:cNvPr>
          <p:cNvSpPr txBox="1"/>
          <p:nvPr/>
        </p:nvSpPr>
        <p:spPr>
          <a:xfrm>
            <a:off x="3046828" y="253208"/>
            <a:ext cx="6098344" cy="379848"/>
          </a:xfrm>
          <a:prstGeom prst="rect">
            <a:avLst/>
          </a:prstGeom>
          <a:noFill/>
        </p:spPr>
        <p:txBody>
          <a:bodyPr wrap="square">
            <a:spAutoFit/>
          </a:bodyPr>
          <a:lstStyle/>
          <a:p>
            <a:pPr lvl="0" algn="ctr">
              <a:lnSpc>
                <a:spcPct val="107000"/>
              </a:lnSpc>
              <a:spcAft>
                <a:spcPts val="800"/>
              </a:spcAft>
            </a:pPr>
            <a:r>
              <a:rPr lang="en-US" b="1"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9.   Thermal contact between optical systems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A1EDE29-8DA6-F294-3310-E8D38BFE98CA}"/>
                  </a:ext>
                </a:extLst>
              </p:cNvPr>
              <p:cNvSpPr txBox="1"/>
              <p:nvPr/>
            </p:nvSpPr>
            <p:spPr>
              <a:xfrm>
                <a:off x="1130984" y="948386"/>
                <a:ext cx="9930032" cy="1817549"/>
              </a:xfrm>
              <a:prstGeom prst="rect">
                <a:avLst/>
              </a:prstGeom>
              <a:noFill/>
            </p:spPr>
            <p:txBody>
              <a:bodyPr wrap="square">
                <a:spAutoFit/>
              </a:bodyPr>
              <a:lstStyle/>
              <a:p>
                <a:pPr lvl="0" algn="ctr">
                  <a:lnSpc>
                    <a:spcPct val="107000"/>
                  </a:lnSpc>
                  <a:spcAft>
                    <a:spcPts val="800"/>
                  </a:spcAft>
                </a:pPr>
                <a:r>
                  <a:rPr lang="en-US" kern="100" dirty="0">
                    <a:solidFill>
                      <a:srgbClr val="000000"/>
                    </a:solidFill>
                    <a:highlight>
                      <a:srgbClr val="FFFFFF"/>
                    </a:highlight>
                    <a:latin typeface="Sylfaen" panose="010A0502050306030303" pitchFamily="18" charset="0"/>
                    <a:ea typeface="Calibri" panose="020F0502020204030204" pitchFamily="34" charset="0"/>
                    <a:cs typeface="Times New Roman" panose="02020603050405020304" pitchFamily="18" charset="0"/>
                  </a:rPr>
                  <a:t>First of all let us consider the case when the optical power doesn’t flow from one system to another.</a:t>
                </a:r>
                <a:endPar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18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In this case the change in entro</a:t>
                </a:r>
                <a:r>
                  <a:rPr lang="en-US" kern="100" dirty="0">
                    <a:solidFill>
                      <a:srgbClr val="000000"/>
                    </a:solidFill>
                    <a:highlight>
                      <a:srgbClr val="FFFFFF"/>
                    </a:highlight>
                    <a:latin typeface="Sylfaen" panose="010A0502050306030303" pitchFamily="18" charset="0"/>
                    <a:ea typeface="Times New Roman" panose="02020603050405020304" pitchFamily="18" charset="0"/>
                    <a:cs typeface="Times New Roman" panose="02020603050405020304" pitchFamily="18" charset="0"/>
                  </a:rPr>
                  <a:t>py is going to be</a:t>
                </a:r>
                <a:r>
                  <a:rPr lang="en-US" sz="18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a:t>
                </a:r>
                <a:r>
                  <a:rPr lang="ka-GE" sz="18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a:t>
                </a:r>
                <a14:m>
                  <m:oMath xmlns:m="http://schemas.openxmlformats.org/officeDocument/2006/math">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𝑆</m:t>
                        </m:r>
                      </m:e>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𝑇</m:t>
                        </m:r>
                      </m:sub>
                    </m:s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num>
                      <m:den>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𝑇</m:t>
                            </m:r>
                          </m:e>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ub>
                        </m:sSub>
                      </m:den>
                    </m:f>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𝑈</m:t>
                        </m:r>
                      </m:e>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ub>
                    </m:s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num>
                      <m:den>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𝑇</m:t>
                            </m:r>
                          </m:e>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b>
                        </m:sSub>
                      </m:den>
                    </m:f>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𝑈</m:t>
                        </m:r>
                      </m:e>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b>
                    </m:s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≥0</m:t>
                    </m:r>
                  </m:oMath>
                </a14:m>
                <a:endPar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𝑈</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𝑈</m:t>
                          </m:r>
                        </m:e>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ub>
                      </m:s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𝑈</m:t>
                          </m:r>
                        </m:e>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b>
                      </m:s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𝑐𝑜𝑛𝑠𝑡</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d>
                        <m:d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num>
                            <m:den>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𝑇</m:t>
                                  </m:r>
                                </m:e>
                                <m:sub>
                                  <m: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ub>
                              </m:sSub>
                            </m:den>
                          </m:f>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num>
                            <m:den>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𝑇</m:t>
                                  </m:r>
                                </m:e>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b>
                              </m:sSub>
                            </m:den>
                          </m:f>
                        </m:e>
                      </m:d>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𝑈</m:t>
                          </m:r>
                        </m:e>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ub>
                      </m:s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≥0</m:t>
                      </m:r>
                    </m:oMath>
                  </m:oMathPara>
                </a14:m>
                <a:endPar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6A1EDE29-8DA6-F294-3310-E8D38BFE98CA}"/>
                  </a:ext>
                </a:extLst>
              </p:cNvPr>
              <p:cNvSpPr txBox="1">
                <a:spLocks noRot="1" noChangeAspect="1" noMove="1" noResize="1" noEditPoints="1" noAdjustHandles="1" noChangeArrowheads="1" noChangeShapeType="1" noTextEdit="1"/>
              </p:cNvSpPr>
              <p:nvPr/>
            </p:nvSpPr>
            <p:spPr>
              <a:xfrm>
                <a:off x="1130984" y="948386"/>
                <a:ext cx="9930032" cy="1817549"/>
              </a:xfrm>
              <a:prstGeom prst="rect">
                <a:avLst/>
              </a:prstGeom>
              <a:blipFill>
                <a:blip r:embed="rId2"/>
                <a:stretch>
                  <a:fillRect t="-1342"/>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75EEFB7F-65BF-EF0C-9B96-2CF6340A43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900" y="2730857"/>
            <a:ext cx="4574794" cy="3515198"/>
          </a:xfrm>
          <a:prstGeom prst="rect">
            <a:avLst/>
          </a:prstGeom>
        </p:spPr>
      </p:pic>
      <p:sp>
        <p:nvSpPr>
          <p:cNvPr id="8" name="TextBox 7">
            <a:extLst>
              <a:ext uri="{FF2B5EF4-FFF2-40B4-BE49-F238E27FC236}">
                <a16:creationId xmlns:a16="http://schemas.microsoft.com/office/drawing/2014/main" id="{18BDB292-7B15-ACAC-D2C8-925C556312DF}"/>
              </a:ext>
            </a:extLst>
          </p:cNvPr>
          <p:cNvSpPr txBox="1"/>
          <p:nvPr/>
        </p:nvSpPr>
        <p:spPr>
          <a:xfrm>
            <a:off x="4962672" y="2967335"/>
            <a:ext cx="6098344" cy="1077218"/>
          </a:xfrm>
          <a:prstGeom prst="rect">
            <a:avLst/>
          </a:prstGeom>
          <a:noFill/>
        </p:spPr>
        <p:txBody>
          <a:bodyPr wrap="square">
            <a:spAutoFit/>
          </a:bodyPr>
          <a:lstStyle/>
          <a:p>
            <a:pPr>
              <a:spcAft>
                <a:spcPts val="1000"/>
              </a:spcAft>
            </a:pPr>
            <a:r>
              <a:rPr lang="en-US" sz="1600" b="1" i="0"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 </a:t>
            </a:r>
            <a:r>
              <a:rPr lang="en-US" sz="1600" b="1" kern="100" dirty="0">
                <a:solidFill>
                  <a:srgbClr val="44546A"/>
                </a:solidFill>
                <a:latin typeface="Calibri" panose="020F0502020204030204" pitchFamily="34" charset="0"/>
                <a:ea typeface="Calibri" panose="020F0502020204030204" pitchFamily="34" charset="0"/>
                <a:cs typeface="Times New Roman" panose="02020603050405020304" pitchFamily="18" charset="0"/>
              </a:rPr>
              <a:t>Figure</a:t>
            </a:r>
            <a:r>
              <a:rPr lang="en-US" sz="1600" b="1" i="0"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 from  [1].</a:t>
            </a:r>
            <a:r>
              <a:rPr lang="en-US" sz="1600" i="1"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  </a:t>
            </a:r>
            <a:r>
              <a:rPr lang="en-US" sz="1600"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X and Y polarized light propagating through rectangular and graphene like lattices accordingly. The contact layer between the two lattices allows energy exchange but not optical power exchange.</a:t>
            </a:r>
            <a:endParaRPr lang="en-US" sz="1600" i="1"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62069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8103898D-0112-7C23-EA3E-003A72EDF42E}"/>
                  </a:ext>
                </a:extLst>
              </p:cNvPr>
              <p:cNvSpPr txBox="1"/>
              <p:nvPr/>
            </p:nvSpPr>
            <p:spPr>
              <a:xfrm>
                <a:off x="1122924" y="302134"/>
                <a:ext cx="9946151" cy="1658724"/>
              </a:xfrm>
              <a:prstGeom prst="rect">
                <a:avLst/>
              </a:prstGeom>
              <a:noFill/>
            </p:spPr>
            <p:txBody>
              <a:bodyPr wrap="square">
                <a:spAutoFit/>
              </a:bodyPr>
              <a:lstStyle/>
              <a:p>
                <a:pPr algn="ctr">
                  <a:lnSpc>
                    <a:spcPct val="107000"/>
                  </a:lnSpc>
                  <a:spcAft>
                    <a:spcPts val="800"/>
                  </a:spcAft>
                </a:pPr>
                <a:r>
                  <a:rPr lang="en-US" kern="100" dirty="0">
                    <a:solidFill>
                      <a:srgbClr val="000000"/>
                    </a:solidFill>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a:t>Moving on let us consider the case when both optical power and energy flow between the systems: </a:t>
                </a:r>
                <a:endParaRPr lang="en-US" sz="1800" kern="100" dirty="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endParaRPr>
              </a:p>
              <a:p>
                <a:pPr algn="ctr">
                  <a:lnSpc>
                    <a:spcPct val="107000"/>
                  </a:lnSpc>
                  <a:spcAft>
                    <a:spcPts val="800"/>
                  </a:spcAft>
                </a:pPr>
                <a14:m>
                  <m:oMathPara xmlns:m="http://schemas.openxmlformats.org/officeDocument/2006/math">
                    <m:oMathParaPr>
                      <m:jc m:val="centerGroup"/>
                    </m:oMathParaPr>
                    <m:oMath xmlns:m="http://schemas.openxmlformats.org/officeDocument/2006/math">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𝑈</m:t>
                      </m:r>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𝑈</m:t>
                          </m:r>
                        </m:e>
                        <m:sub>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ub>
                      </m:sSub>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𝑈</m:t>
                          </m:r>
                        </m:e>
                        <m:sub>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b>
                      </m:sSub>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𝑐𝑜𝑛𝑠𝑡</m:t>
                      </m:r>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𝑃</m:t>
                      </m:r>
                      <m: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𝑃</m:t>
                          </m:r>
                        </m:e>
                        <m:sub>
                          <m: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ub>
                      </m:sSub>
                      <m: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𝑃</m:t>
                          </m:r>
                        </m:e>
                        <m:sub>
                          <m: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b>
                      </m:sSub>
                      <m: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𝑐𝑜𝑛𝑠𝑡</m:t>
                      </m:r>
                    </m:oMath>
                  </m:oMathPara>
                </a14:m>
                <a:endParaRPr lang="en-US"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marL="107950" algn="ctr">
                  <a:lnSpc>
                    <a:spcPct val="107000"/>
                  </a:lnSpc>
                  <a:spcAft>
                    <a:spcPts val="800"/>
                  </a:spcAft>
                </a:pPr>
                <a14:m>
                  <m:oMathPara xmlns:m="http://schemas.openxmlformats.org/officeDocument/2006/math">
                    <m:oMathParaPr>
                      <m:jc m:val="centerGroup"/>
                    </m:oMathParaPr>
                    <m:oMath xmlns:m="http://schemas.openxmlformats.org/officeDocument/2006/math">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𝑆</m:t>
                      </m:r>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num>
                        <m:den>
                          <m:sSub>
                            <m:sSub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𝑇</m:t>
                              </m:r>
                            </m:e>
                            <m:sub>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ub>
                          </m:sSub>
                        </m:den>
                      </m:f>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𝑈</m:t>
                          </m:r>
                        </m:e>
                        <m:sub>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ub>
                      </m:sSub>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num>
                        <m:den>
                          <m:sSub>
                            <m:sSub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𝑇</m:t>
                              </m:r>
                            </m:e>
                            <m:sub>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b>
                          </m:sSub>
                        </m:den>
                      </m:f>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𝑈</m:t>
                          </m:r>
                        </m:e>
                        <m:sub>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b>
                      </m:sSub>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𝜇</m:t>
                          </m:r>
                        </m:num>
                        <m:den>
                          <m:sSub>
                            <m:sSub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𝑇</m:t>
                              </m:r>
                            </m:e>
                            <m:sub>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ub>
                          </m:sSub>
                        </m:den>
                      </m:f>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𝑃</m:t>
                          </m:r>
                        </m:e>
                        <m:sub>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ub>
                      </m:sSub>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𝜇</m:t>
                          </m:r>
                        </m:num>
                        <m:den>
                          <m:sSub>
                            <m:sSub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𝑇</m:t>
                              </m:r>
                            </m:e>
                            <m:sub>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b>
                          </m:sSub>
                        </m:den>
                      </m:f>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𝑃</m:t>
                          </m:r>
                        </m:e>
                        <m:sub>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b>
                      </m:sSub>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d>
                        <m:d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num>
                            <m:den>
                              <m:sSub>
                                <m:sSub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𝑇</m:t>
                                  </m:r>
                                </m:e>
                                <m:sub>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ub>
                              </m:sSub>
                            </m:den>
                          </m:f>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num>
                            <m:den>
                              <m:sSub>
                                <m:sSub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𝑇</m:t>
                                  </m:r>
                                </m:e>
                                <m:sub>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b>
                              </m:sSub>
                            </m:den>
                          </m:f>
                        </m:e>
                      </m:d>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𝑈</m:t>
                          </m:r>
                        </m:e>
                        <m:sub>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ub>
                      </m:sSub>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d>
                        <m:d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ka-GE" i="1" kern="100" smtClean="0">
                                      <a:solidFill>
                                        <a:srgbClr val="000000"/>
                                      </a:solidFill>
                                      <a:effectLst/>
                                      <a:highlight>
                                        <a:srgbClr val="FFFFFF"/>
                                      </a:highlight>
                                      <a:cs typeface="Times New Roman" panose="02020603050405020304" pitchFamily="18" charset="0"/>
                                    </a:rPr>
                                  </m:ctrlPr>
                                </m:sSubPr>
                                <m:e>
                                  <m:r>
                                    <a:rPr lang="ka-GE" i="1" kern="100">
                                      <a:solidFill>
                                        <a:srgbClr val="000000"/>
                                      </a:solidFill>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𝜇</m:t>
                                  </m:r>
                                </m:e>
                                <m:sub>
                                  <m:r>
                                    <a:rPr lang="en-US" b="0" i="1" kern="100" smtClean="0">
                                      <a:solidFill>
                                        <a:srgbClr val="000000"/>
                                      </a:solidFill>
                                      <a:effectLst/>
                                      <a:highlight>
                                        <a:srgbClr val="FFFFFF"/>
                                      </a:highlight>
                                      <a:latin typeface="Cambria Math" panose="02040503050406030204" pitchFamily="18" charset="0"/>
                                      <a:cs typeface="Times New Roman" panose="02020603050405020304" pitchFamily="18" charset="0"/>
                                    </a:rPr>
                                    <m:t>2</m:t>
                                  </m:r>
                                </m:sub>
                              </m:sSub>
                            </m:num>
                            <m:den>
                              <m:sSub>
                                <m:sSub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𝑇</m:t>
                                  </m:r>
                                </m:e>
                                <m:sub>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b>
                              </m:sSub>
                            </m:den>
                          </m:f>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ka-GE" i="1" kern="100">
                                      <a:solidFill>
                                        <a:srgbClr val="000000"/>
                                      </a:solidFill>
                                      <a:highlight>
                                        <a:srgbClr val="FFFFFF"/>
                                      </a:highlight>
                                      <a:latin typeface="Cambria Math" panose="02040503050406030204" pitchFamily="18" charset="0"/>
                                      <a:cs typeface="Times New Roman" panose="02020603050405020304" pitchFamily="18" charset="0"/>
                                    </a:rPr>
                                  </m:ctrlPr>
                                </m:sSubPr>
                                <m:e>
                                  <m:r>
                                    <a:rPr lang="ka-GE" i="1" kern="100">
                                      <a:solidFill>
                                        <a:srgbClr val="000000"/>
                                      </a:solidFill>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𝜇</m:t>
                                  </m:r>
                                </m:e>
                                <m:sub>
                                  <m:r>
                                    <a:rPr lang="en-US" b="0" i="1" kern="100" smtClean="0">
                                      <a:solidFill>
                                        <a:srgbClr val="000000"/>
                                      </a:solidFill>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ub>
                              </m:sSub>
                            </m:num>
                            <m:den>
                              <m:sSub>
                                <m:sSub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𝑇</m:t>
                                  </m:r>
                                </m:e>
                                <m:sub>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ub>
                              </m:sSub>
                            </m:den>
                          </m:f>
                        </m:e>
                      </m:d>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𝑃</m:t>
                          </m:r>
                        </m:e>
                        <m:sub>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ub>
                      </m:sSub>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≥0</m:t>
                      </m:r>
                    </m:oMath>
                  </m:oMathPara>
                </a14:m>
                <a:endParaRPr lang="en-US"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p:sp>
            <p:nvSpPr>
              <p:cNvPr id="3" name="TextBox 2">
                <a:extLst>
                  <a:ext uri="{FF2B5EF4-FFF2-40B4-BE49-F238E27FC236}">
                    <a16:creationId xmlns:a16="http://schemas.microsoft.com/office/drawing/2014/main" id="{8103898D-0112-7C23-EA3E-003A72EDF42E}"/>
                  </a:ext>
                </a:extLst>
              </p:cNvPr>
              <p:cNvSpPr txBox="1">
                <a:spLocks noRot="1" noChangeAspect="1" noMove="1" noResize="1" noEditPoints="1" noAdjustHandles="1" noChangeArrowheads="1" noChangeShapeType="1" noTextEdit="1"/>
              </p:cNvSpPr>
              <p:nvPr/>
            </p:nvSpPr>
            <p:spPr>
              <a:xfrm>
                <a:off x="1122924" y="302134"/>
                <a:ext cx="9946151" cy="1658724"/>
              </a:xfrm>
              <a:prstGeom prst="rect">
                <a:avLst/>
              </a:prstGeom>
              <a:blipFill>
                <a:blip r:embed="rId2"/>
                <a:stretch>
                  <a:fillRect t="-2574"/>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A7B7019D-6387-C4B3-AF0F-14878BA6FD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257" y="2417469"/>
            <a:ext cx="4375834" cy="3570122"/>
          </a:xfrm>
          <a:prstGeom prst="rect">
            <a:avLst/>
          </a:prstGeom>
        </p:spPr>
      </p:pic>
      <p:sp>
        <p:nvSpPr>
          <p:cNvPr id="6" name="TextBox 5">
            <a:extLst>
              <a:ext uri="{FF2B5EF4-FFF2-40B4-BE49-F238E27FC236}">
                <a16:creationId xmlns:a16="http://schemas.microsoft.com/office/drawing/2014/main" id="{D3F5C6A9-3BC3-1050-9CBC-25E072A805F4}"/>
              </a:ext>
            </a:extLst>
          </p:cNvPr>
          <p:cNvSpPr txBox="1"/>
          <p:nvPr/>
        </p:nvSpPr>
        <p:spPr>
          <a:xfrm>
            <a:off x="4695091" y="2417469"/>
            <a:ext cx="6098344" cy="369332"/>
          </a:xfrm>
          <a:prstGeom prst="rect">
            <a:avLst/>
          </a:prstGeom>
          <a:noFill/>
        </p:spPr>
        <p:txBody>
          <a:bodyPr wrap="square">
            <a:spAutoFit/>
          </a:bodyPr>
          <a:lstStyle/>
          <a:p>
            <a:r>
              <a:rPr lang="en-US" b="1" kern="100" dirty="0">
                <a:solidFill>
                  <a:srgbClr val="44546A"/>
                </a:solidFill>
                <a:latin typeface="Calibri" panose="020F0502020204030204" pitchFamily="34" charset="0"/>
                <a:ea typeface="Calibri" panose="020F0502020204030204" pitchFamily="34" charset="0"/>
                <a:cs typeface="Times New Roman" panose="02020603050405020304" pitchFamily="18" charset="0"/>
              </a:rPr>
              <a:t> Figure</a:t>
            </a:r>
            <a:r>
              <a:rPr lang="en-US" sz="1800" b="1" i="0"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 from  [1].</a:t>
            </a:r>
            <a:r>
              <a:rPr lang="en-US" sz="1800" i="1"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Sylfaen" panose="010A0502050306030303" pitchFamily="18" charset="0"/>
                <a:ea typeface="Calibri" panose="020F0502020204030204" pitchFamily="34" charset="0"/>
                <a:cs typeface="Times New Roman" panose="02020603050405020304" pitchFamily="18" charset="0"/>
              </a:rPr>
              <a:t> </a:t>
            </a:r>
            <a:endParaRPr lang="en-US" dirty="0"/>
          </a:p>
        </p:txBody>
      </p:sp>
    </p:spTree>
    <p:extLst>
      <p:ext uri="{BB962C8B-B14F-4D97-AF65-F5344CB8AC3E}">
        <p14:creationId xmlns:p14="http://schemas.microsoft.com/office/powerpoint/2010/main" val="32852313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9B46D5-CDF0-E05D-9820-27D185FF2179}"/>
              </a:ext>
            </a:extLst>
          </p:cNvPr>
          <p:cNvSpPr txBox="1"/>
          <p:nvPr/>
        </p:nvSpPr>
        <p:spPr>
          <a:xfrm>
            <a:off x="3046828" y="309479"/>
            <a:ext cx="6098344" cy="379848"/>
          </a:xfrm>
          <a:prstGeom prst="rect">
            <a:avLst/>
          </a:prstGeom>
          <a:noFill/>
        </p:spPr>
        <p:txBody>
          <a:bodyPr wrap="square">
            <a:spAutoFit/>
          </a:bodyPr>
          <a:lstStyle/>
          <a:p>
            <a:pPr lvl="0" algn="ctr">
              <a:lnSpc>
                <a:spcPct val="107000"/>
              </a:lnSpc>
              <a:spcAft>
                <a:spcPts val="800"/>
              </a:spcAft>
            </a:pPr>
            <a:r>
              <a:rPr lang="en-US" sz="1800" b="1" kern="1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10.   Isentropic process</a:t>
            </a:r>
            <a:endParaRPr lang="en-US" sz="16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96FB7D98-A088-B521-992F-EF8E6BDD7543}"/>
                  </a:ext>
                </a:extLst>
              </p:cNvPr>
              <p:cNvSpPr txBox="1"/>
              <p:nvPr/>
            </p:nvSpPr>
            <p:spPr>
              <a:xfrm>
                <a:off x="363415" y="1033931"/>
                <a:ext cx="11465169" cy="3674339"/>
              </a:xfrm>
              <a:prstGeom prst="rect">
                <a:avLst/>
              </a:prstGeom>
              <a:noFill/>
            </p:spPr>
            <p:txBody>
              <a:bodyPr wrap="square">
                <a:spAutoFit/>
              </a:bodyPr>
              <a:lstStyle/>
              <a:p>
                <a:pPr algn="ctr">
                  <a:lnSpc>
                    <a:spcPct val="107000"/>
                  </a:lnSpc>
                  <a:spcAft>
                    <a:spcPts val="800"/>
                  </a:spcAft>
                </a:pPr>
                <a:endParaRPr lang="en-US" kern="100" dirty="0">
                  <a:solidFill>
                    <a:srgbClr val="000000"/>
                  </a:solidFill>
                  <a:highlight>
                    <a:srgbClr val="FFFFFF"/>
                  </a:highlight>
                  <a:ea typeface="Times New Roman" panose="02020603050405020304" pitchFamily="18" charset="0"/>
                  <a:cs typeface="Times New Roman" panose="02020603050405020304" pitchFamily="18" charset="0"/>
                </a:endParaRPr>
              </a:p>
              <a:p>
                <a:pPr algn="ctr">
                  <a:lnSpc>
                    <a:spcPct val="107000"/>
                  </a:lnSpc>
                  <a:spcAft>
                    <a:spcPts val="800"/>
                  </a:spcAft>
                </a:pPr>
                <a:r>
                  <a:rPr lang="en-US" kern="100" dirty="0">
                    <a:solidFill>
                      <a:srgbClr val="000000"/>
                    </a:solidFill>
                    <a:highlight>
                      <a:srgbClr val="FFFFFF"/>
                    </a:highlight>
                    <a:ea typeface="Times New Roman" panose="02020603050405020304" pitchFamily="18" charset="0"/>
                    <a:cs typeface="Times New Roman" panose="02020603050405020304" pitchFamily="18" charset="0"/>
                  </a:rPr>
                  <a:t>As in conventional thermodynamics the distribution</a:t>
                </a:r>
                <a:r>
                  <a:rPr lang="en-US" kern="100" dirty="0">
                    <a:solidFill>
                      <a:srgbClr val="000000"/>
                    </a:solidFill>
                    <a:effectLst/>
                    <a:highlight>
                      <a:srgbClr val="FFFFFF"/>
                    </a:highlight>
                    <a:ea typeface="Times New Roman" panose="02020603050405020304" pitchFamily="18" charset="0"/>
                    <a:cs typeface="Times New Roman" panose="02020603050405020304" pitchFamily="18" charset="0"/>
                  </a:rPr>
                  <a:t> </a:t>
                </a:r>
                <a14:m>
                  <m:oMath xmlns:m="http://schemas.openxmlformats.org/officeDocument/2006/math">
                    <m:sSup>
                      <m:sSup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d>
                          <m:dPr>
                            <m:begChr m:val="|"/>
                            <m:endChr m:val="|"/>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𝑏</m:t>
                                </m:r>
                              </m:e>
                              <m:sub>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𝑖</m:t>
                                </m:r>
                              </m:sub>
                            </m:sSub>
                          </m:e>
                        </m:d>
                      </m:e>
                      <m:sup>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p>
                    </m:sSup>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𝑇</m:t>
                        </m:r>
                      </m:num>
                      <m:den>
                        <m:sSub>
                          <m:sSubPr>
                            <m:ctrlPr>
                              <a:rPr lang="en-US"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𝜀</m:t>
                            </m:r>
                          </m:e>
                          <m:sub>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𝜇</m:t>
                        </m:r>
                      </m:den>
                    </m:f>
                  </m:oMath>
                </a14:m>
                <a:r>
                  <a:rPr lang="ka-GE" kern="1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 , </a:t>
                </a:r>
                <a:r>
                  <a:rPr lang="en-US" kern="1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should not change during an Isentropic process</a:t>
                </a:r>
                <a:r>
                  <a:rPr lang="ka-GE" kern="1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a:t>
                </a:r>
                <a:endParaRPr lang="en-US"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algn="ctr">
                  <a:lnSpc>
                    <a:spcPct val="107000"/>
                  </a:lnSpc>
                  <a:spcAft>
                    <a:spcPts val="800"/>
                  </a:spcAft>
                </a:pPr>
                <a14:m>
                  <m:oMathPara xmlns:m="http://schemas.openxmlformats.org/officeDocument/2006/math">
                    <m:oMathParaPr>
                      <m:jc m:val="centerGroup"/>
                    </m:oMathParaPr>
                    <m:oMath xmlns:m="http://schemas.openxmlformats.org/officeDocument/2006/math">
                      <m:f>
                        <m:fPr>
                          <m:ctrlPr>
                            <a:rPr lang="en-US"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𝑇</m:t>
                          </m:r>
                        </m:num>
                        <m:den>
                          <m:sSub>
                            <m:sSubPr>
                              <m:ctrlPr>
                                <a:rPr lang="en-US"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𝜀</m:t>
                              </m:r>
                            </m:e>
                            <m:sub>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𝜇</m:t>
                          </m:r>
                        </m:den>
                      </m:f>
                      <m:r>
                        <a:rPr lang="ka-GE"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𝑇</m:t>
                              </m:r>
                            </m:e>
                            <m:sup>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num>
                        <m:den>
                          <m:sSubSup>
                            <m:sSubSupPr>
                              <m:ctrlPr>
                                <a:rPr lang="en-US"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𝜀</m:t>
                              </m:r>
                            </m:e>
                            <m:sub>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𝑖</m:t>
                              </m:r>
                            </m:sub>
                            <m:sup>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up>
                          </m:sSubSup>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𝜇</m:t>
                              </m:r>
                            </m:e>
                            <m:sup>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den>
                      </m:f>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𝑇</m:t>
                              </m:r>
                            </m:e>
                            <m:sup>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num>
                        <m:den>
                          <m:sSub>
                            <m:sSubPr>
                              <m:ctrlPr>
                                <a:rPr lang="en-US"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𝛼𝜀</m:t>
                              </m:r>
                            </m:e>
                            <m:sub>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𝜇</m:t>
                              </m:r>
                            </m:e>
                            <m:sup>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den>
                      </m:f>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=&gt; </m:t>
                      </m:r>
                      <m:f>
                        <m:fPr>
                          <m:ctrlPr>
                            <a:rPr lang="en-US"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𝜀</m:t>
                              </m:r>
                            </m:e>
                            <m:sub>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𝑖</m:t>
                              </m:r>
                            </m:sub>
                          </m:sSub>
                        </m:num>
                        <m:den>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𝑇</m:t>
                          </m:r>
                        </m:den>
                      </m:f>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𝜇</m:t>
                          </m:r>
                        </m:num>
                        <m:den>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𝑇</m:t>
                          </m:r>
                        </m:den>
                      </m:f>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𝛼</m:t>
                          </m:r>
                          <m:sSub>
                            <m:sSubPr>
                              <m:ctrlPr>
                                <a:rPr lang="en-US"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𝜀</m:t>
                              </m:r>
                            </m:e>
                            <m:sub>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𝑖</m:t>
                              </m:r>
                            </m:sub>
                          </m:sSub>
                        </m:num>
                        <m:den>
                          <m:sSup>
                            <m:sSupPr>
                              <m:ctrlPr>
                                <a:rPr lang="en-US"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𝑇</m:t>
                              </m:r>
                            </m:e>
                            <m:sup>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den>
                      </m:f>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𝜇</m:t>
                              </m:r>
                            </m:e>
                            <m:sup>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num>
                        <m:den>
                          <m:sSup>
                            <m:sSupPr>
                              <m:ctrlPr>
                                <a:rPr lang="en-US"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𝑇</m:t>
                              </m:r>
                            </m:e>
                            <m:sup>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den>
                      </m:f>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=&gt;</m:t>
                      </m:r>
                      <m:sSub>
                        <m:sSubPr>
                          <m:ctrlPr>
                            <a:rPr lang="en-US"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𝜀</m:t>
                          </m:r>
                        </m:e>
                        <m:sub>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𝑖</m:t>
                          </m:r>
                        </m:sub>
                      </m:sSub>
                      <m:d>
                        <m:dPr>
                          <m:ctrlPr>
                            <a:rPr lang="en-US"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𝑇</m:t>
                              </m:r>
                            </m:den>
                          </m:f>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𝛼</m:t>
                              </m:r>
                            </m:num>
                            <m:den>
                              <m:sSup>
                                <m:sSupPr>
                                  <m:ctrlPr>
                                    <a:rPr lang="en-US"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𝑇</m:t>
                                  </m:r>
                                </m:e>
                                <m:sup>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den>
                          </m:f>
                        </m:e>
                      </m:d>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𝜇</m:t>
                          </m:r>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num>
                        <m:den>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𝑇</m:t>
                          </m:r>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den>
                      </m:f>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𝜇</m:t>
                          </m:r>
                        </m:num>
                        <m:den>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𝑇</m:t>
                          </m:r>
                        </m:den>
                      </m:f>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(10.2)</m:t>
                      </m:r>
                    </m:oMath>
                  </m:oMathPara>
                </a14:m>
                <a:endParaRPr lang="en-US"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kern="1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Since this condition </a:t>
                </a:r>
                <a:r>
                  <a:rPr lang="en-US" kern="100" dirty="0">
                    <a:solidFill>
                      <a:srgbClr val="000000"/>
                    </a:solidFill>
                    <a:latin typeface="Sylfaen" panose="010A0502050306030303" pitchFamily="18" charset="0"/>
                    <a:ea typeface="Times New Roman" panose="02020603050405020304" pitchFamily="18" charset="0"/>
                    <a:cs typeface="Times New Roman" panose="02020603050405020304" pitchFamily="18" charset="0"/>
                  </a:rPr>
                  <a:t>should be true for arbitrary energy we conclude</a:t>
                </a:r>
                <a:r>
                  <a:rPr lang="ka-GE" kern="1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a:t>
                </a:r>
                <a:endParaRPr lang="en-US"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algn="ctr">
                  <a:lnSpc>
                    <a:spcPct val="107000"/>
                  </a:lnSpc>
                  <a:spcAft>
                    <a:spcPts val="800"/>
                  </a:spcAft>
                </a:pPr>
                <a14:m>
                  <m:oMathPara xmlns:m="http://schemas.openxmlformats.org/officeDocument/2006/math">
                    <m:oMathParaPr>
                      <m:jc m:val="centerGroup"/>
                    </m:oMathParaPr>
                    <m:oMath xmlns:m="http://schemas.openxmlformats.org/officeDocument/2006/math">
                      <m:sSup>
                        <m:sSupPr>
                          <m:ctrlPr>
                            <a:rPr lang="en-US"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𝑇</m:t>
                          </m:r>
                        </m:e>
                        <m:sup>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𝛼</m:t>
                      </m:r>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𝑇</m:t>
                      </m:r>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n-US"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𝜇</m:t>
                          </m:r>
                        </m:e>
                        <m:sup>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𝛼𝜇</m:t>
                      </m:r>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n-US"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𝑈</m:t>
                          </m:r>
                        </m:e>
                        <m:sup>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𝛼</m:t>
                      </m:r>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𝑈</m:t>
                      </m:r>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(10.2)</m:t>
                      </m:r>
                    </m:oMath>
                  </m:oMathPara>
                </a14:m>
                <a:endParaRPr lang="en-US"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kern="100" dirty="0">
                    <a:solidFill>
                      <a:srgbClr val="000000"/>
                    </a:solidFill>
                    <a:latin typeface="Sylfaen" panose="010A0502050306030303" pitchFamily="18" charset="0"/>
                    <a:ea typeface="Times New Roman" panose="02020603050405020304" pitchFamily="18" charset="0"/>
                    <a:cs typeface="Times New Roman" panose="02020603050405020304" pitchFamily="18" charset="0"/>
                  </a:rPr>
                  <a:t>Consequently</a:t>
                </a:r>
                <a:r>
                  <a:rPr lang="ka-GE" kern="1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a:t>
                </a:r>
                <a:endParaRPr lang="en-US"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algn="ctr">
                  <a:lnSpc>
                    <a:spcPct val="107000"/>
                  </a:lnSpc>
                  <a:spcAft>
                    <a:spcPts val="800"/>
                  </a:spcAft>
                </a:pPr>
                <a14:m>
                  <m:oMathPara xmlns:m="http://schemas.openxmlformats.org/officeDocument/2006/math">
                    <m:oMathParaPr>
                      <m:jc m:val="centerGroup"/>
                    </m:oMathParaPr>
                    <m:oMath xmlns:m="http://schemas.openxmlformats.org/officeDocument/2006/math">
                      <m:f>
                        <m:fPr>
                          <m:ctrlPr>
                            <a:rPr lang="en-US"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𝜇</m:t>
                          </m:r>
                        </m:num>
                        <m:den>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𝑇</m:t>
                          </m:r>
                        </m:den>
                      </m:f>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𝐶𝑜𝑛𝑠𝑡</m:t>
                      </m:r>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𝑈</m:t>
                          </m:r>
                        </m:num>
                        <m:den>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𝑇</m:t>
                          </m:r>
                        </m:den>
                      </m:f>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𝐶𝑜𝑛𝑠𝑡</m:t>
                      </m:r>
                      <m:r>
                        <a:rPr lang="ka-GE"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(10.3)</m:t>
                      </m:r>
                    </m:oMath>
                  </m:oMathPara>
                </a14:m>
                <a:endParaRPr lang="en-US"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p:sp>
            <p:nvSpPr>
              <p:cNvPr id="5" name="TextBox 4">
                <a:extLst>
                  <a:ext uri="{FF2B5EF4-FFF2-40B4-BE49-F238E27FC236}">
                    <a16:creationId xmlns:a16="http://schemas.microsoft.com/office/drawing/2014/main" id="{96FB7D98-A088-B521-992F-EF8E6BDD7543}"/>
                  </a:ext>
                </a:extLst>
              </p:cNvPr>
              <p:cNvSpPr txBox="1">
                <a:spLocks noRot="1" noChangeAspect="1" noMove="1" noResize="1" noEditPoints="1" noAdjustHandles="1" noChangeArrowheads="1" noChangeShapeType="1" noTextEdit="1"/>
              </p:cNvSpPr>
              <p:nvPr/>
            </p:nvSpPr>
            <p:spPr>
              <a:xfrm>
                <a:off x="363415" y="1033931"/>
                <a:ext cx="11465169" cy="3674339"/>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000402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4138079D-40A0-BD61-71AC-653817CBD535}"/>
                  </a:ext>
                </a:extLst>
              </p:cNvPr>
              <p:cNvSpPr txBox="1"/>
              <p:nvPr/>
            </p:nvSpPr>
            <p:spPr>
              <a:xfrm>
                <a:off x="328246" y="1226084"/>
                <a:ext cx="11535508" cy="1198918"/>
              </a:xfrm>
              <a:prstGeom prst="rect">
                <a:avLst/>
              </a:prstGeom>
              <a:noFill/>
            </p:spPr>
            <p:txBody>
              <a:bodyPr wrap="square">
                <a:spAutoFit/>
              </a:bodyPr>
              <a:lstStyle/>
              <a:p>
                <a:pPr algn="ctr">
                  <a:lnSpc>
                    <a:spcPct val="107000"/>
                  </a:lnSpc>
                  <a:spcAft>
                    <a:spcPts val="800"/>
                  </a:spcAft>
                </a:pPr>
                <a:r>
                  <a:rPr lang="en-US" sz="1800" kern="100" dirty="0">
                    <a:solidFill>
                      <a:srgbClr val="000000"/>
                    </a:solidFill>
                    <a:effectLst/>
                    <a:ea typeface="Times New Roman" panose="02020603050405020304" pitchFamily="18" charset="0"/>
                    <a:cs typeface="Times New Roman" panose="02020603050405020304" pitchFamily="18" charset="0"/>
                  </a:rPr>
                  <a:t>As in statistical physics, during an isentropic process: </a:t>
                </a:r>
                <a14:m>
                  <m:oMath xmlns:m="http://schemas.openxmlformats.org/officeDocument/2006/math">
                    <m:sSub>
                      <m:sSubPr>
                        <m:ctrlPr>
                          <a:rPr lang="en-US" sz="1800" i="1" kern="10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𝜀</m:t>
                        </m:r>
                      </m:e>
                      <m:sub>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num>
                      <m:den>
                        <m: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𝑘</m:t>
                        </m:r>
                      </m:den>
                    </m:f>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𝛽</m:t>
                    </m:r>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𝑐𝑜𝑠</m:t>
                    </m:r>
                    <m:sSub>
                      <m:sSubPr>
                        <m:ctrlPr>
                          <a:rPr lang="en-US"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𝑘</m:t>
                        </m:r>
                      </m:e>
                      <m:sub>
                        <m:r>
                          <a:rPr lang="ka-GE" sz="18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𝑗</m:t>
                        </m:r>
                      </m:sub>
                    </m:sSub>
                    <m:r>
                      <a:rPr lang="ka-GE"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change uniformly for every mode. </a:t>
                </a:r>
              </a:p>
              <a:p>
                <a:pPr algn="ctr">
                  <a:lnSpc>
                    <a:spcPct val="107000"/>
                  </a:lnSpc>
                  <a:spcAft>
                    <a:spcPts val="800"/>
                  </a:spcAft>
                </a:pPr>
                <a:r>
                  <a:rPr lang="en-US" kern="100" dirty="0">
                    <a:solidFill>
                      <a:srgbClr val="000000"/>
                    </a:solidFill>
                    <a:latin typeface="Sylfaen" panose="010A0502050306030303" pitchFamily="18" charset="0"/>
                    <a:ea typeface="Calibri" panose="020F0502020204030204" pitchFamily="34" charset="0"/>
                    <a:cs typeface="Times New Roman" panose="02020603050405020304" pitchFamily="18" charset="0"/>
                  </a:rPr>
                  <a:t>Consequently during an isentropic process the overlapping constant - </a:t>
                </a:r>
                <a14:m>
                  <m:oMath xmlns:m="http://schemas.openxmlformats.org/officeDocument/2006/math">
                    <m:r>
                      <a:rPr lang="ka-GE" sz="1800" i="1" kern="100" smtClean="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𝛽</m:t>
                    </m:r>
                  </m:oMath>
                </a14:m>
                <a:r>
                  <a:rPr lang="en-US" sz="1800" b="1"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r>
                  <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either </a:t>
                </a:r>
                <a:r>
                  <a:rPr lang="en-US" kern="100" dirty="0">
                    <a:solidFill>
                      <a:srgbClr val="000000"/>
                    </a:solidFill>
                    <a:latin typeface="Sylfaen" panose="010A0502050306030303" pitchFamily="18" charset="0"/>
                    <a:ea typeface="Calibri" panose="020F0502020204030204" pitchFamily="34" charset="0"/>
                    <a:cs typeface="Times New Roman" panose="02020603050405020304" pitchFamily="18" charset="0"/>
                  </a:rPr>
                  <a:t>grows ( if we have compression) or decreases (if we have expansion).</a:t>
                </a:r>
                <a:endPar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p:sp>
            <p:nvSpPr>
              <p:cNvPr id="3" name="TextBox 2">
                <a:extLst>
                  <a:ext uri="{FF2B5EF4-FFF2-40B4-BE49-F238E27FC236}">
                    <a16:creationId xmlns:a16="http://schemas.microsoft.com/office/drawing/2014/main" id="{4138079D-40A0-BD61-71AC-653817CBD535}"/>
                  </a:ext>
                </a:extLst>
              </p:cNvPr>
              <p:cNvSpPr txBox="1">
                <a:spLocks noRot="1" noChangeAspect="1" noMove="1" noResize="1" noEditPoints="1" noAdjustHandles="1" noChangeArrowheads="1" noChangeShapeType="1" noTextEdit="1"/>
              </p:cNvSpPr>
              <p:nvPr/>
            </p:nvSpPr>
            <p:spPr>
              <a:xfrm>
                <a:off x="328246" y="1226084"/>
                <a:ext cx="11535508" cy="1198918"/>
              </a:xfrm>
              <a:prstGeom prst="rect">
                <a:avLst/>
              </a:prstGeom>
              <a:blipFill>
                <a:blip r:embed="rId2"/>
                <a:stretch>
                  <a:fillRect b="-7107"/>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78499466-016D-6837-1B0B-1B4849778882}"/>
              </a:ext>
            </a:extLst>
          </p:cNvPr>
          <p:cNvSpPr txBox="1"/>
          <p:nvPr/>
        </p:nvSpPr>
        <p:spPr>
          <a:xfrm>
            <a:off x="3046828" y="407953"/>
            <a:ext cx="6098344" cy="379848"/>
          </a:xfrm>
          <a:prstGeom prst="rect">
            <a:avLst/>
          </a:prstGeom>
          <a:noFill/>
        </p:spPr>
        <p:txBody>
          <a:bodyPr wrap="square">
            <a:spAutoFit/>
          </a:bodyPr>
          <a:lstStyle/>
          <a:p>
            <a:pPr lvl="0" algn="ctr">
              <a:lnSpc>
                <a:spcPct val="107000"/>
              </a:lnSpc>
              <a:spcAft>
                <a:spcPts val="800"/>
              </a:spcAft>
            </a:pPr>
            <a:r>
              <a:rPr lang="en-US" sz="1800" b="1" kern="1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11.  </a:t>
            </a:r>
            <a:r>
              <a:rPr lang="en-US" b="1" kern="100" dirty="0" err="1">
                <a:solidFill>
                  <a:srgbClr val="000000"/>
                </a:solidFill>
                <a:latin typeface="Sylfaen" panose="010A0502050306030303" pitchFamily="18" charset="0"/>
                <a:ea typeface="Times New Roman" panose="02020603050405020304" pitchFamily="18" charset="0"/>
                <a:cs typeface="Times New Roman" panose="02020603050405020304" pitchFamily="18" charset="0"/>
              </a:rPr>
              <a:t>Carnots</a:t>
            </a:r>
            <a:r>
              <a:rPr lang="en-US" b="1" kern="100" dirty="0">
                <a:solidFill>
                  <a:srgbClr val="000000"/>
                </a:solidFill>
                <a:latin typeface="Sylfaen" panose="010A0502050306030303" pitchFamily="18" charset="0"/>
                <a:ea typeface="Times New Roman" panose="02020603050405020304" pitchFamily="18" charset="0"/>
                <a:cs typeface="Times New Roman" panose="02020603050405020304" pitchFamily="18" charset="0"/>
              </a:rPr>
              <a:t> cycle</a:t>
            </a:r>
            <a:endParaRPr lang="en-US" sz="16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1D21798B-1FE1-9C44-9BF0-DB0FBF34DB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657" y="3591862"/>
            <a:ext cx="2712902" cy="2040054"/>
          </a:xfrm>
          <a:prstGeom prst="rect">
            <a:avLst/>
          </a:prstGeom>
        </p:spPr>
      </p:pic>
      <p:sp>
        <p:nvSpPr>
          <p:cNvPr id="7" name="TextBox 6">
            <a:extLst>
              <a:ext uri="{FF2B5EF4-FFF2-40B4-BE49-F238E27FC236}">
                <a16:creationId xmlns:a16="http://schemas.microsoft.com/office/drawing/2014/main" id="{AE19FCBD-4204-7EDF-F68F-11981AB8C495}"/>
              </a:ext>
            </a:extLst>
          </p:cNvPr>
          <p:cNvSpPr txBox="1"/>
          <p:nvPr/>
        </p:nvSpPr>
        <p:spPr>
          <a:xfrm>
            <a:off x="3806371" y="3591862"/>
            <a:ext cx="6098344" cy="603499"/>
          </a:xfrm>
          <a:prstGeom prst="rect">
            <a:avLst/>
          </a:prstGeom>
          <a:noFill/>
        </p:spPr>
        <p:txBody>
          <a:bodyPr wrap="square">
            <a:spAutoFit/>
          </a:bodyPr>
          <a:lstStyle/>
          <a:p>
            <a:pPr>
              <a:lnSpc>
                <a:spcPct val="107000"/>
              </a:lnSpc>
              <a:spcAft>
                <a:spcPts val="800"/>
              </a:spcAft>
            </a:pPr>
            <a:r>
              <a:rPr lang="ka-GE" sz="3200" kern="1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 </a:t>
            </a:r>
            <a:r>
              <a:rPr lang="en-US" sz="1800" b="1" i="0"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3.3.1.  Figure</a:t>
            </a:r>
            <a:r>
              <a:rPr lang="en-US" b="1" kern="100" dirty="0">
                <a:solidFill>
                  <a:srgbClr val="44546A"/>
                </a:solidFill>
                <a:latin typeface="Calibri" panose="020F0502020204030204" pitchFamily="34" charset="0"/>
                <a:ea typeface="Calibri" panose="020F0502020204030204" pitchFamily="34" charset="0"/>
                <a:cs typeface="Times New Roman" panose="02020603050405020304" pitchFamily="18" charset="0"/>
              </a:rPr>
              <a:t> from </a:t>
            </a:r>
            <a:r>
              <a:rPr lang="en-US" sz="1800" b="1" i="0"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[1]. </a:t>
            </a:r>
            <a:r>
              <a:rPr lang="en-US" sz="1800" i="0"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Expansion and compression</a:t>
            </a:r>
            <a:r>
              <a:rPr lang="en-US" sz="1800" b="1" i="0"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i="1"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35585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4CFDAB-B952-BDAF-28B1-0EC436587A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6724" y="1015707"/>
            <a:ext cx="4619116" cy="3429684"/>
          </a:xfrm>
          <a:prstGeom prst="rect">
            <a:avLst/>
          </a:prstGeom>
        </p:spPr>
      </p:pic>
      <p:sp>
        <p:nvSpPr>
          <p:cNvPr id="5" name="TextBox 4">
            <a:extLst>
              <a:ext uri="{FF2B5EF4-FFF2-40B4-BE49-F238E27FC236}">
                <a16:creationId xmlns:a16="http://schemas.microsoft.com/office/drawing/2014/main" id="{39133833-5818-2E55-010B-94078F3E205E}"/>
              </a:ext>
            </a:extLst>
          </p:cNvPr>
          <p:cNvSpPr txBox="1"/>
          <p:nvPr/>
        </p:nvSpPr>
        <p:spPr>
          <a:xfrm>
            <a:off x="6093656" y="1172867"/>
            <a:ext cx="6098344" cy="369332"/>
          </a:xfrm>
          <a:prstGeom prst="rect">
            <a:avLst/>
          </a:prstGeom>
          <a:noFill/>
        </p:spPr>
        <p:txBody>
          <a:bodyPr wrap="square">
            <a:spAutoFit/>
          </a:bodyPr>
          <a:lstStyle/>
          <a:p>
            <a:r>
              <a:rPr lang="en-US" sz="1800" b="1" dirty="0">
                <a:effectLst/>
                <a:latin typeface="Sylfaen" panose="010A0502050306030303" pitchFamily="18" charset="0"/>
                <a:ea typeface="Calibri" panose="020F0502020204030204" pitchFamily="34" charset="0"/>
                <a:cs typeface="Times New Roman" panose="02020603050405020304" pitchFamily="18" charset="0"/>
              </a:rPr>
              <a:t>3.1.2. </a:t>
            </a:r>
            <a:r>
              <a:rPr lang="en-US" b="1" kern="100" dirty="0">
                <a:solidFill>
                  <a:srgbClr val="44546A"/>
                </a:solidFill>
                <a:latin typeface="Calibri" panose="020F0502020204030204" pitchFamily="34" charset="0"/>
                <a:ea typeface="Calibri" panose="020F0502020204030204" pitchFamily="34" charset="0"/>
                <a:cs typeface="Times New Roman" panose="02020603050405020304" pitchFamily="18" charset="0"/>
              </a:rPr>
              <a:t> Figure</a:t>
            </a:r>
            <a:r>
              <a:rPr lang="en-US" sz="1800" b="1" i="0"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 from  [1]. </a:t>
            </a:r>
            <a:r>
              <a:rPr lang="en-US" sz="1800" i="0"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Carnot cycle</a:t>
            </a:r>
            <a:r>
              <a:rPr lang="en-US" sz="1800" b="1" i="0"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i="1"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Sylfaen" panose="010A0502050306030303" pitchFamily="18" charset="0"/>
                <a:ea typeface="Calibri" panose="020F0502020204030204" pitchFamily="34" charset="0"/>
                <a:cs typeface="Times New Roman" panose="02020603050405020304" pitchFamily="18" charset="0"/>
              </a:rPr>
              <a:t> </a:t>
            </a:r>
            <a:endParaRPr lang="en-US" dirty="0"/>
          </a:p>
        </p:txBody>
      </p:sp>
    </p:spTree>
    <p:extLst>
      <p:ext uri="{BB962C8B-B14F-4D97-AF65-F5344CB8AC3E}">
        <p14:creationId xmlns:p14="http://schemas.microsoft.com/office/powerpoint/2010/main" val="30870001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82E13D-6537-A0D3-F87C-B2987323D8A9}"/>
              </a:ext>
            </a:extLst>
          </p:cNvPr>
          <p:cNvSpPr txBox="1"/>
          <p:nvPr/>
        </p:nvSpPr>
        <p:spPr>
          <a:xfrm>
            <a:off x="546295" y="516065"/>
            <a:ext cx="11099409" cy="3690882"/>
          </a:xfrm>
          <a:prstGeom prst="rect">
            <a:avLst/>
          </a:prstGeom>
          <a:noFill/>
        </p:spPr>
        <p:txBody>
          <a:bodyPr wrap="square">
            <a:spAutoFit/>
          </a:bodyPr>
          <a:lstStyle/>
          <a:p>
            <a:pPr algn="ctr">
              <a:lnSpc>
                <a:spcPct val="107000"/>
              </a:lnSpc>
              <a:spcAft>
                <a:spcPts val="800"/>
              </a:spcAft>
            </a:pPr>
            <a:r>
              <a:rPr lang="en-US" kern="100" dirty="0">
                <a:solidFill>
                  <a:srgbClr val="000000"/>
                </a:solidFill>
                <a:latin typeface="Sylfaen" panose="010A0502050306030303" pitchFamily="18" charset="0"/>
                <a:ea typeface="Times New Roman" panose="02020603050405020304" pitchFamily="18" charset="0"/>
                <a:cs typeface="Times New Roman" panose="02020603050405020304" pitchFamily="18" charset="0"/>
              </a:rPr>
              <a:t>Literature:</a:t>
            </a:r>
            <a:r>
              <a:rPr lang="ka-GE" sz="1800" kern="1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 </a:t>
            </a:r>
            <a:endPar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US" sz="1800" kern="1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Wu, F.O., Hassan, A.U. and Christodoulides, D.N. Thermodynamic theory of highly multimoded nonlinear optical systems. </a:t>
            </a:r>
            <a:r>
              <a:rPr lang="en-US" sz="1800" i="1" kern="1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Nature Photonics 13 (11), 776-782.</a:t>
            </a:r>
            <a:endPar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US" sz="1800" kern="1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Agrawal, G. P. Nonlinear Fiber Optics 5th </a:t>
            </a:r>
            <a:r>
              <a:rPr lang="en-US" sz="1800" kern="100" dirty="0" err="1">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edn</a:t>
            </a:r>
            <a:r>
              <a:rPr lang="en-US" sz="1800" kern="1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 (Springer, 2000).</a:t>
            </a:r>
            <a:endPar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US" sz="1800" kern="100" dirty="0" err="1">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Levich</a:t>
            </a:r>
            <a:r>
              <a:rPr lang="en-US" sz="1800" kern="1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 V.G., </a:t>
            </a:r>
            <a:r>
              <a:rPr lang="en-US" sz="1800" kern="100" dirty="0" err="1">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Miamlin</a:t>
            </a:r>
            <a:r>
              <a:rPr lang="en-US" sz="1800" kern="1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 V.A. and </a:t>
            </a:r>
            <a:r>
              <a:rPr lang="en-US" sz="1800" kern="100" dirty="0" err="1">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Vdovin</a:t>
            </a:r>
            <a:r>
              <a:rPr lang="en-US" sz="1800" kern="1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 </a:t>
            </a:r>
            <a:r>
              <a:rPr lang="en-US" sz="1800" kern="100" dirty="0" err="1">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Iu.A</a:t>
            </a:r>
            <a:r>
              <a:rPr lang="en-US" sz="1800" kern="1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 Theoretical Physics: an advanced text (North-Holland Pub. Co., Amsterdam, 1970 [1971]-73).</a:t>
            </a:r>
            <a:endPar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000" kern="1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 </a:t>
            </a:r>
            <a:endPar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a:lnSpc>
                <a:spcPct val="107000"/>
              </a:lnSpc>
              <a:spcAft>
                <a:spcPts val="800"/>
              </a:spcAft>
            </a:pPr>
            <a:r>
              <a:rPr lang="ka-GE" sz="2000" i="1" kern="10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 </a:t>
            </a:r>
            <a:endPar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a:lnSpc>
                <a:spcPct val="107000"/>
              </a:lnSpc>
              <a:spcAft>
                <a:spcPts val="800"/>
              </a:spcAft>
            </a:pPr>
            <a:r>
              <a:rPr lang="ka-GE" sz="20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a:t>
            </a:r>
            <a:endPar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a:lnSpc>
                <a:spcPct val="107000"/>
              </a:lnSpc>
              <a:spcAft>
                <a:spcPts val="800"/>
              </a:spcAft>
            </a:pPr>
            <a:r>
              <a:rPr lang="ka-GE" sz="20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a:t>
            </a:r>
            <a:endParaRPr lang="en-US" sz="18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2462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F4E0333-6C7D-A2DA-EAA5-C9284B14A00E}"/>
                  </a:ext>
                </a:extLst>
              </p:cNvPr>
              <p:cNvSpPr txBox="1"/>
              <p:nvPr/>
            </p:nvSpPr>
            <p:spPr>
              <a:xfrm>
                <a:off x="548640" y="424247"/>
                <a:ext cx="11211951" cy="1513876"/>
              </a:xfrm>
              <a:prstGeom prst="rect">
                <a:avLst/>
              </a:prstGeom>
              <a:noFill/>
            </p:spPr>
            <p:txBody>
              <a:bodyPr wrap="square">
                <a:spAutoFit/>
              </a:bodyPr>
              <a:lstStyle/>
              <a:p>
                <a:r>
                  <a:rPr lang="en-US" kern="100" dirty="0">
                    <a:solidFill>
                      <a:srgbClr val="000000"/>
                    </a:solidFill>
                    <a:latin typeface="Sylfaen" panose="010A0502050306030303" pitchFamily="18" charset="0"/>
                    <a:cs typeface="Times New Roman" panose="02020603050405020304" pitchFamily="18" charset="0"/>
                  </a:rPr>
                  <a:t>  </a:t>
                </a:r>
              </a:p>
              <a:p>
                <a:r>
                  <a:rPr lang="en-US" kern="100" dirty="0">
                    <a:solidFill>
                      <a:srgbClr val="000000"/>
                    </a:solidFill>
                    <a:latin typeface="Sylfaen" panose="010A0502050306030303" pitchFamily="18" charset="0"/>
                    <a:cs typeface="Times New Roman" panose="02020603050405020304" pitchFamily="18" charset="0"/>
                  </a:rPr>
                  <a:t>   In the case of an ideal gas, molecules travel freely most of the time, there motion is described by a linear equation, </a:t>
                </a:r>
                <a14:m>
                  <m:oMath xmlns:m="http://schemas.openxmlformats.org/officeDocument/2006/math">
                    <m:acc>
                      <m:accPr>
                        <m:chr m:val="̈"/>
                        <m:ctrlPr>
                          <a:rPr lang="en-US" sz="1800" i="1" kern="1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acc>
                          <m:accPr>
                            <m:chr m:val="⃗"/>
                            <m:ctrlPr>
                              <a:rPr lang="en-US"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𝑟</m:t>
                            </m:r>
                          </m:e>
                        </m:acc>
                      </m:e>
                    </m:acc>
                    <m:r>
                      <a:rPr lang="en-US"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r>
                      <a:rPr lang="en-US" sz="1800" b="0" i="0" kern="1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dirty="0"/>
                  <a:t> </a:t>
                </a:r>
                <a:r>
                  <a:rPr lang="en-US" dirty="0">
                    <a:latin typeface="Sylfaen" panose="010A0502050306030303" pitchFamily="18" charset="0"/>
                  </a:rPr>
                  <a:t>On the other hand the interaction of molecules is a nonlinear process, but since the mean value of the interaction energy is much less then then the sum of the kinetic energies, we can ignore the nonlinear interaction term in the equation.</a:t>
                </a:r>
                <a:endParaRPr lang="en-US" dirty="0"/>
              </a:p>
            </p:txBody>
          </p:sp>
        </mc:Choice>
        <mc:Fallback xmlns="">
          <p:sp>
            <p:nvSpPr>
              <p:cNvPr id="3" name="TextBox 2">
                <a:extLst>
                  <a:ext uri="{FF2B5EF4-FFF2-40B4-BE49-F238E27FC236}">
                    <a16:creationId xmlns:a16="http://schemas.microsoft.com/office/drawing/2014/main" id="{5F4E0333-6C7D-A2DA-EAA5-C9284B14A00E}"/>
                  </a:ext>
                </a:extLst>
              </p:cNvPr>
              <p:cNvSpPr txBox="1">
                <a:spLocks noRot="1" noChangeAspect="1" noMove="1" noResize="1" noEditPoints="1" noAdjustHandles="1" noChangeArrowheads="1" noChangeShapeType="1" noTextEdit="1"/>
              </p:cNvSpPr>
              <p:nvPr/>
            </p:nvSpPr>
            <p:spPr>
              <a:xfrm>
                <a:off x="548640" y="424247"/>
                <a:ext cx="11211951" cy="1513876"/>
              </a:xfrm>
              <a:prstGeom prst="rect">
                <a:avLst/>
              </a:prstGeom>
              <a:blipFill>
                <a:blip r:embed="rId2"/>
                <a:stretch>
                  <a:fillRect l="-435" r="-54" b="-60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1F4B069-E893-0E5A-62AB-AB7A2A6E5495}"/>
                  </a:ext>
                </a:extLst>
              </p:cNvPr>
              <p:cNvSpPr txBox="1"/>
              <p:nvPr/>
            </p:nvSpPr>
            <p:spPr>
              <a:xfrm>
                <a:off x="548641" y="2060306"/>
                <a:ext cx="11211950" cy="1200329"/>
              </a:xfrm>
              <a:prstGeom prst="rect">
                <a:avLst/>
              </a:prstGeom>
              <a:noFill/>
            </p:spPr>
            <p:txBody>
              <a:bodyPr wrap="square">
                <a:spAutoFit/>
              </a:bodyPr>
              <a:lstStyle/>
              <a:p>
                <a:r>
                  <a:rPr lang="en-US" kern="100" dirty="0">
                    <a:solidFill>
                      <a:srgbClr val="000000"/>
                    </a:solidFill>
                    <a:latin typeface="Sylfaen" panose="010A0502050306030303" pitchFamily="18" charset="0"/>
                    <a:cs typeface="Times New Roman" panose="02020603050405020304" pitchFamily="18" charset="0"/>
                  </a:rPr>
                  <a:t> The case is similar for nonlinear optical systems, the only difference is that for every single mode we call the length of its’ wave vector the energy of the mode </a:t>
                </a:r>
                <a14:m>
                  <m:oMath xmlns:m="http://schemas.openxmlformats.org/officeDocument/2006/math">
                    <m:sSub>
                      <m:sSubPr>
                        <m:ctrlPr>
                          <a:rPr lang="en-US" i="1" kern="1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ka-GE" i="1" kern="1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𝜀</m:t>
                        </m:r>
                      </m:e>
                      <m:sub>
                        <m:r>
                          <a:rPr lang="ka-GE" i="1" kern="1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𝑖</m:t>
                        </m:r>
                      </m:sub>
                    </m:sSub>
                  </m:oMath>
                </a14:m>
                <a:r>
                  <a:rPr lang="en-US" kern="100" dirty="0">
                    <a:solidFill>
                      <a:srgbClr val="000000"/>
                    </a:solidFill>
                    <a:latin typeface="Sylfaen" panose="010A0502050306030303" pitchFamily="18" charset="0"/>
                    <a:cs typeface="Times New Roman" panose="02020603050405020304" pitchFamily="18" charset="0"/>
                  </a:rPr>
                  <a:t> and instead of time we take </a:t>
                </a:r>
                <a14:m>
                  <m:oMath xmlns:m="http://schemas.openxmlformats.org/officeDocument/2006/math">
                    <m:r>
                      <a:rPr lang="en-US" b="0" i="1" kern="100" smtClean="0">
                        <a:solidFill>
                          <a:srgbClr val="000000"/>
                        </a:solidFill>
                        <a:latin typeface="Cambria Math" panose="02040503050406030204" pitchFamily="18" charset="0"/>
                        <a:cs typeface="Times New Roman" panose="02020603050405020304" pitchFamily="18" charset="0"/>
                      </a:rPr>
                      <m:t>𝑧</m:t>
                    </m:r>
                  </m:oMath>
                </a14:m>
                <a:r>
                  <a:rPr lang="en-US" b="0" kern="100" dirty="0">
                    <a:solidFill>
                      <a:srgbClr val="000000"/>
                    </a:solidFill>
                    <a:latin typeface="Sylfaen" panose="010A0502050306030303" pitchFamily="18" charset="0"/>
                    <a:cs typeface="Times New Roman" panose="02020603050405020304" pitchFamily="18" charset="0"/>
                  </a:rPr>
                  <a:t>, the coordinate taken along the direction of propagation. </a:t>
                </a:r>
                <a:r>
                  <a:rPr lang="en-US" kern="100" dirty="0">
                    <a:solidFill>
                      <a:srgbClr val="000000"/>
                    </a:solidFill>
                    <a:latin typeface="Sylfaen" panose="010A0502050306030303" pitchFamily="18" charset="0"/>
                    <a:cs typeface="Times New Roman" panose="02020603050405020304" pitchFamily="18" charset="0"/>
                  </a:rPr>
                  <a:t>I.E. the photons in each mode act as molecules interchanging the “length of wave vectors”, but if the system is at equilibrium, the mean of interchanged wave vectors can be ignored.</a:t>
                </a:r>
                <a:endParaRPr lang="en-US" dirty="0"/>
              </a:p>
            </p:txBody>
          </p:sp>
        </mc:Choice>
        <mc:Fallback xmlns="">
          <p:sp>
            <p:nvSpPr>
              <p:cNvPr id="4" name="TextBox 3">
                <a:extLst>
                  <a:ext uri="{FF2B5EF4-FFF2-40B4-BE49-F238E27FC236}">
                    <a16:creationId xmlns:a16="http://schemas.microsoft.com/office/drawing/2014/main" id="{71F4B069-E893-0E5A-62AB-AB7A2A6E5495}"/>
                  </a:ext>
                </a:extLst>
              </p:cNvPr>
              <p:cNvSpPr txBox="1">
                <a:spLocks noRot="1" noChangeAspect="1" noMove="1" noResize="1" noEditPoints="1" noAdjustHandles="1" noChangeArrowheads="1" noChangeShapeType="1" noTextEdit="1"/>
              </p:cNvSpPr>
              <p:nvPr/>
            </p:nvSpPr>
            <p:spPr>
              <a:xfrm>
                <a:off x="548641" y="2060306"/>
                <a:ext cx="11211950" cy="1200329"/>
              </a:xfrm>
              <a:prstGeom prst="rect">
                <a:avLst/>
              </a:prstGeom>
              <a:blipFill>
                <a:blip r:embed="rId3"/>
                <a:stretch>
                  <a:fillRect l="-435" t="-3046" b="-7614"/>
                </a:stretch>
              </a:blipFill>
            </p:spPr>
            <p:txBody>
              <a:bodyPr/>
              <a:lstStyle/>
              <a:p>
                <a:r>
                  <a:rPr lang="en-US">
                    <a:noFill/>
                  </a:rPr>
                  <a:t> </a:t>
                </a:r>
              </a:p>
            </p:txBody>
          </p:sp>
        </mc:Fallback>
      </mc:AlternateContent>
    </p:spTree>
    <p:extLst>
      <p:ext uri="{BB962C8B-B14F-4D97-AF65-F5344CB8AC3E}">
        <p14:creationId xmlns:p14="http://schemas.microsoft.com/office/powerpoint/2010/main" val="2800786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DE557A-1ED1-B41B-2449-C4B78ED8E94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334" y="677629"/>
            <a:ext cx="4863003" cy="1501922"/>
          </a:xfrm>
          <a:prstGeom prst="rect">
            <a:avLst/>
          </a:prstGeom>
          <a:noFill/>
          <a:ln>
            <a:noFill/>
          </a:ln>
        </p:spPr>
      </p:pic>
      <p:sp>
        <p:nvSpPr>
          <p:cNvPr id="6" name="TextBox 5">
            <a:extLst>
              <a:ext uri="{FF2B5EF4-FFF2-40B4-BE49-F238E27FC236}">
                <a16:creationId xmlns:a16="http://schemas.microsoft.com/office/drawing/2014/main" id="{6044AA94-DB50-5A8B-90B5-FB7DECA534B5}"/>
              </a:ext>
            </a:extLst>
          </p:cNvPr>
          <p:cNvSpPr txBox="1"/>
          <p:nvPr/>
        </p:nvSpPr>
        <p:spPr>
          <a:xfrm>
            <a:off x="1026942" y="297781"/>
            <a:ext cx="9678572" cy="379848"/>
          </a:xfrm>
          <a:prstGeom prst="rect">
            <a:avLst/>
          </a:prstGeom>
          <a:noFill/>
        </p:spPr>
        <p:txBody>
          <a:bodyPr wrap="square">
            <a:spAutoFit/>
          </a:bodyPr>
          <a:lstStyle/>
          <a:p>
            <a:pPr lvl="0" algn="ctr">
              <a:lnSpc>
                <a:spcPct val="107000"/>
              </a:lnSpc>
              <a:spcAft>
                <a:spcPts val="800"/>
              </a:spcAft>
              <a:buSzPts val="1200"/>
            </a:pPr>
            <a:r>
              <a:rPr lang="ka-GE" sz="1800" b="1"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1. </a:t>
            </a:r>
            <a:r>
              <a:rPr lang="en-US" sz="1800" b="1"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The equation of state for a 1D system of waveguides</a:t>
            </a:r>
            <a:endParaRPr lang="en-US" sz="16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F8F5989-0FF7-9118-55A0-3838C46029A9}"/>
                  </a:ext>
                </a:extLst>
              </p:cNvPr>
              <p:cNvSpPr txBox="1"/>
              <p:nvPr/>
            </p:nvSpPr>
            <p:spPr>
              <a:xfrm>
                <a:off x="1523414" y="2361821"/>
                <a:ext cx="9145172" cy="438710"/>
              </a:xfrm>
              <a:prstGeom prst="rect">
                <a:avLst/>
              </a:prstGeom>
              <a:noFill/>
            </p:spPr>
            <p:txBody>
              <a:bodyPr wrap="square">
                <a:spAutoFit/>
              </a:bodyPr>
              <a:lstStyle/>
              <a:p>
                <a:pPr algn="ctr">
                  <a:lnSpc>
                    <a:spcPct val="107000"/>
                  </a:lnSpc>
                  <a:spcAft>
                    <a:spcPts val="800"/>
                  </a:spcAft>
                </a:pPr>
                <a14:m>
                  <m:oMath xmlns:m="http://schemas.openxmlformats.org/officeDocument/2006/math">
                    <m:acc>
                      <m:accPr>
                        <m:chr m:val="⃗"/>
                        <m:ctrlPr>
                          <a:rPr lang="en-US" sz="2000" i="1" kern="100" smtClean="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acc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𝐸</m:t>
                        </m:r>
                      </m:e>
                    </m:acc>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𝐸</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𝑥</m:t>
                            </m:r>
                          </m:sub>
                        </m:s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,0,0</m:t>
                        </m:r>
                      </m:e>
                    </m:d>
                  </m:oMath>
                </a14:m>
                <a:r>
                  <a:rPr lang="ka-GE" sz="20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(1.1)</a:t>
                </a:r>
                <a:endParaRPr lang="en-US" sz="20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7F8F5989-0FF7-9118-55A0-3838C46029A9}"/>
                  </a:ext>
                </a:extLst>
              </p:cNvPr>
              <p:cNvSpPr txBox="1">
                <a:spLocks noRot="1" noChangeAspect="1" noMove="1" noResize="1" noEditPoints="1" noAdjustHandles="1" noChangeArrowheads="1" noChangeShapeType="1" noTextEdit="1"/>
              </p:cNvSpPr>
              <p:nvPr/>
            </p:nvSpPr>
            <p:spPr>
              <a:xfrm>
                <a:off x="1523414" y="2361821"/>
                <a:ext cx="9145172" cy="438710"/>
              </a:xfrm>
              <a:prstGeom prst="rect">
                <a:avLst/>
              </a:prstGeom>
              <a:blipFill>
                <a:blip r:embed="rId3"/>
                <a:stretch>
                  <a:fillRect b="-25000"/>
                </a:stretch>
              </a:blipFill>
            </p:spPr>
            <p:txBody>
              <a:bodyPr/>
              <a:lstStyle/>
              <a:p>
                <a:r>
                  <a:rPr lang="en-US">
                    <a:noFill/>
                  </a:rPr>
                  <a:t> </a:t>
                </a:r>
              </a:p>
            </p:txBody>
          </p:sp>
        </mc:Fallback>
      </mc:AlternateContent>
    </p:spTree>
    <p:extLst>
      <p:ext uri="{BB962C8B-B14F-4D97-AF65-F5344CB8AC3E}">
        <p14:creationId xmlns:p14="http://schemas.microsoft.com/office/powerpoint/2010/main" val="783096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DE557A-1ED1-B41B-2449-C4B78ED8E94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334" y="677629"/>
            <a:ext cx="4863003" cy="1501922"/>
          </a:xfrm>
          <a:prstGeom prst="rect">
            <a:avLst/>
          </a:prstGeom>
          <a:noFill/>
          <a:ln>
            <a:noFill/>
          </a:ln>
        </p:spPr>
      </p:pic>
      <p:sp>
        <p:nvSpPr>
          <p:cNvPr id="6" name="TextBox 5">
            <a:extLst>
              <a:ext uri="{FF2B5EF4-FFF2-40B4-BE49-F238E27FC236}">
                <a16:creationId xmlns:a16="http://schemas.microsoft.com/office/drawing/2014/main" id="{6044AA94-DB50-5A8B-90B5-FB7DECA534B5}"/>
              </a:ext>
            </a:extLst>
          </p:cNvPr>
          <p:cNvSpPr txBox="1"/>
          <p:nvPr/>
        </p:nvSpPr>
        <p:spPr>
          <a:xfrm>
            <a:off x="1026942" y="297781"/>
            <a:ext cx="9678572" cy="379848"/>
          </a:xfrm>
          <a:prstGeom prst="rect">
            <a:avLst/>
          </a:prstGeom>
          <a:noFill/>
        </p:spPr>
        <p:txBody>
          <a:bodyPr wrap="square">
            <a:spAutoFit/>
          </a:bodyPr>
          <a:lstStyle/>
          <a:p>
            <a:pPr lvl="0" algn="ctr">
              <a:lnSpc>
                <a:spcPct val="107000"/>
              </a:lnSpc>
              <a:spcAft>
                <a:spcPts val="800"/>
              </a:spcAft>
              <a:buSzPts val="1200"/>
            </a:pPr>
            <a:r>
              <a:rPr lang="ka-GE" sz="1800" b="1"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1. </a:t>
            </a:r>
            <a:r>
              <a:rPr lang="en-US" sz="1800" b="1"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The equation of state for a 1D system of waveguides</a:t>
            </a:r>
            <a:endParaRPr lang="en-US" sz="16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F8F5989-0FF7-9118-55A0-3838C46029A9}"/>
                  </a:ext>
                </a:extLst>
              </p:cNvPr>
              <p:cNvSpPr txBox="1"/>
              <p:nvPr/>
            </p:nvSpPr>
            <p:spPr>
              <a:xfrm>
                <a:off x="1523414" y="2361821"/>
                <a:ext cx="9145172" cy="438710"/>
              </a:xfrm>
              <a:prstGeom prst="rect">
                <a:avLst/>
              </a:prstGeom>
              <a:noFill/>
            </p:spPr>
            <p:txBody>
              <a:bodyPr wrap="square">
                <a:spAutoFit/>
              </a:bodyPr>
              <a:lstStyle/>
              <a:p>
                <a:pPr algn="ctr">
                  <a:lnSpc>
                    <a:spcPct val="107000"/>
                  </a:lnSpc>
                  <a:spcAft>
                    <a:spcPts val="800"/>
                  </a:spcAft>
                </a:pPr>
                <a14:m>
                  <m:oMath xmlns:m="http://schemas.openxmlformats.org/officeDocument/2006/math">
                    <m:acc>
                      <m:accPr>
                        <m:chr m:val="⃗"/>
                        <m:ctrlPr>
                          <a:rPr lang="en-US" sz="2000" i="1" kern="100" smtClean="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acc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𝐸</m:t>
                        </m:r>
                      </m:e>
                    </m:acc>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𝐸</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𝑥</m:t>
                            </m:r>
                          </m:sub>
                        </m:s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,0,0</m:t>
                        </m:r>
                      </m:e>
                    </m:d>
                  </m:oMath>
                </a14:m>
                <a:r>
                  <a:rPr lang="ka-GE" sz="20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(1.1)</a:t>
                </a:r>
                <a:endParaRPr lang="en-US" sz="20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7F8F5989-0FF7-9118-55A0-3838C46029A9}"/>
                  </a:ext>
                </a:extLst>
              </p:cNvPr>
              <p:cNvSpPr txBox="1">
                <a:spLocks noRot="1" noChangeAspect="1" noMove="1" noResize="1" noEditPoints="1" noAdjustHandles="1" noChangeArrowheads="1" noChangeShapeType="1" noTextEdit="1"/>
              </p:cNvSpPr>
              <p:nvPr/>
            </p:nvSpPr>
            <p:spPr>
              <a:xfrm>
                <a:off x="1523414" y="2361821"/>
                <a:ext cx="9145172" cy="438710"/>
              </a:xfrm>
              <a:prstGeom prst="rect">
                <a:avLst/>
              </a:prstGeom>
              <a:blipFill>
                <a:blip r:embed="rId3"/>
                <a:stretch>
                  <a:fillRect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7785542-E6BE-91FE-000A-CA3A5F764C6C}"/>
                  </a:ext>
                </a:extLst>
              </p:cNvPr>
              <p:cNvSpPr txBox="1"/>
              <p:nvPr/>
            </p:nvSpPr>
            <p:spPr>
              <a:xfrm>
                <a:off x="1135380" y="2982801"/>
                <a:ext cx="9678572" cy="642805"/>
              </a:xfrm>
              <a:prstGeom prst="rect">
                <a:avLst/>
              </a:prstGeom>
              <a:noFill/>
            </p:spPr>
            <p:txBody>
              <a:bodyPr wrap="square">
                <a:spAutoFit/>
              </a:bodyPr>
              <a:lstStyle/>
              <a:p>
                <a:pPr algn="ctr">
                  <a:lnSpc>
                    <a:spcPct val="107000"/>
                  </a:lnSpc>
                  <a:spcAft>
                    <a:spcPts val="800"/>
                  </a:spcAft>
                </a:pPr>
                <a14:m>
                  <m:oMath xmlns:m="http://schemas.openxmlformats.org/officeDocument/2006/math">
                    <m:r>
                      <a:rPr lang="ka-GE" sz="2000" i="1" kern="100" smtClean="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p>
                        </m:sSup>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𝐸</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𝑥</m:t>
                            </m:r>
                          </m:sub>
                        </m:sSub>
                      </m:num>
                      <m:den>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𝑦</m:t>
                            </m:r>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p>
                        </m:sSup>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𝐸</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𝑥</m:t>
                            </m:r>
                          </m:sub>
                        </m:sSub>
                      </m:num>
                      <m:den>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𝑧</m:t>
                            </m:r>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num>
                      <m:den>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𝑐</m:t>
                            </m:r>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p>
                        </m:sSup>
                      </m:den>
                    </m:f>
                    <m:f>
                      <m:f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p>
                        </m:sSup>
                      </m:num>
                      <m:den>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𝑡</m:t>
                            </m:r>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p>
                        </m:sSup>
                      </m:den>
                    </m:f>
                    <m:d>
                      <m:d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sSubSup>
                          <m:sSub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𝑛</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0</m:t>
                            </m:r>
                          </m:sub>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p>
                        </m:sSubSup>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𝐸</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𝑥</m:t>
                            </m:r>
                          </m:sub>
                        </m:s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𝜒</m:t>
                        </m:r>
                        <m:sSubSup>
                          <m:sSub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𝐸</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𝑥</m:t>
                            </m:r>
                          </m:sub>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3</m:t>
                            </m:r>
                          </m:sup>
                        </m:sSubSup>
                      </m:e>
                    </m:d>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=0</m:t>
                    </m:r>
                  </m:oMath>
                </a14:m>
                <a:r>
                  <a:rPr lang="ka-GE" sz="20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(1.2)</a:t>
                </a:r>
                <a:endParaRPr lang="en-US" sz="20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47785542-E6BE-91FE-000A-CA3A5F764C6C}"/>
                  </a:ext>
                </a:extLst>
              </p:cNvPr>
              <p:cNvSpPr txBox="1">
                <a:spLocks noRot="1" noChangeAspect="1" noMove="1" noResize="1" noEditPoints="1" noAdjustHandles="1" noChangeArrowheads="1" noChangeShapeType="1" noTextEdit="1"/>
              </p:cNvSpPr>
              <p:nvPr/>
            </p:nvSpPr>
            <p:spPr>
              <a:xfrm>
                <a:off x="1135380" y="2982801"/>
                <a:ext cx="9678572" cy="642805"/>
              </a:xfrm>
              <a:prstGeom prst="rect">
                <a:avLst/>
              </a:prstGeom>
              <a:blipFill>
                <a:blip r:embed="rId4"/>
                <a:stretch>
                  <a:fillRect b="-1887"/>
                </a:stretch>
              </a:blipFill>
            </p:spPr>
            <p:txBody>
              <a:bodyPr/>
              <a:lstStyle/>
              <a:p>
                <a:r>
                  <a:rPr lang="en-US">
                    <a:noFill/>
                  </a:rPr>
                  <a:t> </a:t>
                </a:r>
              </a:p>
            </p:txBody>
          </p:sp>
        </mc:Fallback>
      </mc:AlternateContent>
    </p:spTree>
    <p:extLst>
      <p:ext uri="{BB962C8B-B14F-4D97-AF65-F5344CB8AC3E}">
        <p14:creationId xmlns:p14="http://schemas.microsoft.com/office/powerpoint/2010/main" val="4128823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DE557A-1ED1-B41B-2449-C4B78ED8E94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334" y="677629"/>
            <a:ext cx="4863003" cy="1501922"/>
          </a:xfrm>
          <a:prstGeom prst="rect">
            <a:avLst/>
          </a:prstGeom>
          <a:noFill/>
          <a:ln>
            <a:noFill/>
          </a:ln>
        </p:spPr>
      </p:pic>
      <p:sp>
        <p:nvSpPr>
          <p:cNvPr id="6" name="TextBox 5">
            <a:extLst>
              <a:ext uri="{FF2B5EF4-FFF2-40B4-BE49-F238E27FC236}">
                <a16:creationId xmlns:a16="http://schemas.microsoft.com/office/drawing/2014/main" id="{6044AA94-DB50-5A8B-90B5-FB7DECA534B5}"/>
              </a:ext>
            </a:extLst>
          </p:cNvPr>
          <p:cNvSpPr txBox="1"/>
          <p:nvPr/>
        </p:nvSpPr>
        <p:spPr>
          <a:xfrm>
            <a:off x="1026942" y="297781"/>
            <a:ext cx="9678572" cy="379848"/>
          </a:xfrm>
          <a:prstGeom prst="rect">
            <a:avLst/>
          </a:prstGeom>
          <a:noFill/>
        </p:spPr>
        <p:txBody>
          <a:bodyPr wrap="square">
            <a:spAutoFit/>
          </a:bodyPr>
          <a:lstStyle/>
          <a:p>
            <a:pPr lvl="0" algn="ctr">
              <a:lnSpc>
                <a:spcPct val="107000"/>
              </a:lnSpc>
              <a:spcAft>
                <a:spcPts val="800"/>
              </a:spcAft>
              <a:buSzPts val="1200"/>
            </a:pPr>
            <a:r>
              <a:rPr lang="ka-GE" sz="1800" b="1"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1. </a:t>
            </a:r>
            <a:r>
              <a:rPr lang="en-US" sz="1800" b="1"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The equation of state for a 1D system of waveguides</a:t>
            </a:r>
            <a:endParaRPr lang="en-US" sz="16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F8F5989-0FF7-9118-55A0-3838C46029A9}"/>
                  </a:ext>
                </a:extLst>
              </p:cNvPr>
              <p:cNvSpPr txBox="1"/>
              <p:nvPr/>
            </p:nvSpPr>
            <p:spPr>
              <a:xfrm>
                <a:off x="1523414" y="2361821"/>
                <a:ext cx="9145172" cy="438710"/>
              </a:xfrm>
              <a:prstGeom prst="rect">
                <a:avLst/>
              </a:prstGeom>
              <a:noFill/>
            </p:spPr>
            <p:txBody>
              <a:bodyPr wrap="square">
                <a:spAutoFit/>
              </a:bodyPr>
              <a:lstStyle/>
              <a:p>
                <a:pPr algn="ctr">
                  <a:lnSpc>
                    <a:spcPct val="107000"/>
                  </a:lnSpc>
                  <a:spcAft>
                    <a:spcPts val="800"/>
                  </a:spcAft>
                </a:pPr>
                <a14:m>
                  <m:oMath xmlns:m="http://schemas.openxmlformats.org/officeDocument/2006/math">
                    <m:acc>
                      <m:accPr>
                        <m:chr m:val="⃗"/>
                        <m:ctrlPr>
                          <a:rPr lang="en-US" sz="2000" i="1" kern="100" smtClean="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acc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𝐸</m:t>
                        </m:r>
                      </m:e>
                    </m:acc>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𝐸</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𝑥</m:t>
                            </m:r>
                          </m:sub>
                        </m:s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,0,0</m:t>
                        </m:r>
                      </m:e>
                    </m:d>
                  </m:oMath>
                </a14:m>
                <a:r>
                  <a:rPr lang="ka-GE" sz="20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(1.1)</a:t>
                </a:r>
                <a:endParaRPr lang="en-US" sz="20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7F8F5989-0FF7-9118-55A0-3838C46029A9}"/>
                  </a:ext>
                </a:extLst>
              </p:cNvPr>
              <p:cNvSpPr txBox="1">
                <a:spLocks noRot="1" noChangeAspect="1" noMove="1" noResize="1" noEditPoints="1" noAdjustHandles="1" noChangeArrowheads="1" noChangeShapeType="1" noTextEdit="1"/>
              </p:cNvSpPr>
              <p:nvPr/>
            </p:nvSpPr>
            <p:spPr>
              <a:xfrm>
                <a:off x="1523414" y="2361821"/>
                <a:ext cx="9145172" cy="438710"/>
              </a:xfrm>
              <a:prstGeom prst="rect">
                <a:avLst/>
              </a:prstGeom>
              <a:blipFill>
                <a:blip r:embed="rId3"/>
                <a:stretch>
                  <a:fillRect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7785542-E6BE-91FE-000A-CA3A5F764C6C}"/>
                  </a:ext>
                </a:extLst>
              </p:cNvPr>
              <p:cNvSpPr txBox="1"/>
              <p:nvPr/>
            </p:nvSpPr>
            <p:spPr>
              <a:xfrm>
                <a:off x="1135380" y="2982801"/>
                <a:ext cx="9678572" cy="642805"/>
              </a:xfrm>
              <a:prstGeom prst="rect">
                <a:avLst/>
              </a:prstGeom>
              <a:noFill/>
            </p:spPr>
            <p:txBody>
              <a:bodyPr wrap="square">
                <a:spAutoFit/>
              </a:bodyPr>
              <a:lstStyle/>
              <a:p>
                <a:pPr algn="ctr">
                  <a:lnSpc>
                    <a:spcPct val="107000"/>
                  </a:lnSpc>
                  <a:spcAft>
                    <a:spcPts val="800"/>
                  </a:spcAft>
                </a:pPr>
                <a14:m>
                  <m:oMath xmlns:m="http://schemas.openxmlformats.org/officeDocument/2006/math">
                    <m:r>
                      <a:rPr lang="ka-GE" sz="2000" i="1" kern="100" smtClean="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p>
                        </m:sSup>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𝐸</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𝑥</m:t>
                            </m:r>
                          </m:sub>
                        </m:sSub>
                      </m:num>
                      <m:den>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𝑦</m:t>
                            </m:r>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p>
                        </m:sSup>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𝐸</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𝑥</m:t>
                            </m:r>
                          </m:sub>
                        </m:sSub>
                      </m:num>
                      <m:den>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𝑧</m:t>
                            </m:r>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num>
                      <m:den>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𝑐</m:t>
                            </m:r>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p>
                        </m:sSup>
                      </m:den>
                    </m:f>
                    <m:f>
                      <m:f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p>
                        </m:sSup>
                      </m:num>
                      <m:den>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𝑡</m:t>
                            </m:r>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p>
                        </m:sSup>
                      </m:den>
                    </m:f>
                    <m:d>
                      <m:d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sSubSup>
                          <m:sSub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𝑛</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0</m:t>
                            </m:r>
                          </m:sub>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p>
                        </m:sSubSup>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𝐸</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𝑥</m:t>
                            </m:r>
                          </m:sub>
                        </m:s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𝜒</m:t>
                        </m:r>
                        <m:sSubSup>
                          <m:sSub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𝐸</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𝑥</m:t>
                            </m:r>
                          </m:sub>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3</m:t>
                            </m:r>
                          </m:sup>
                        </m:sSubSup>
                      </m:e>
                    </m:d>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=0</m:t>
                    </m:r>
                  </m:oMath>
                </a14:m>
                <a:r>
                  <a:rPr lang="ka-GE" sz="20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(1.2)</a:t>
                </a:r>
                <a:endParaRPr lang="en-US" sz="20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47785542-E6BE-91FE-000A-CA3A5F764C6C}"/>
                  </a:ext>
                </a:extLst>
              </p:cNvPr>
              <p:cNvSpPr txBox="1">
                <a:spLocks noRot="1" noChangeAspect="1" noMove="1" noResize="1" noEditPoints="1" noAdjustHandles="1" noChangeArrowheads="1" noChangeShapeType="1" noTextEdit="1"/>
              </p:cNvSpPr>
              <p:nvPr/>
            </p:nvSpPr>
            <p:spPr>
              <a:xfrm>
                <a:off x="1135380" y="2982801"/>
                <a:ext cx="9678572" cy="642805"/>
              </a:xfrm>
              <a:prstGeom prst="rect">
                <a:avLst/>
              </a:prstGeom>
              <a:blipFill>
                <a:blip r:embed="rId4"/>
                <a:stretch>
                  <a:fillRect b="-18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A6A20BF-7E97-29E3-149C-45A7CD10448A}"/>
                  </a:ext>
                </a:extLst>
              </p:cNvPr>
              <p:cNvSpPr txBox="1"/>
              <p:nvPr/>
            </p:nvSpPr>
            <p:spPr>
              <a:xfrm>
                <a:off x="3046828" y="3863743"/>
                <a:ext cx="6098344" cy="409856"/>
              </a:xfrm>
              <a:prstGeom prst="rect">
                <a:avLst/>
              </a:prstGeom>
              <a:noFill/>
            </p:spPr>
            <p:txBody>
              <a:bodyPr wrap="square">
                <a:spAutoFit/>
              </a:bodyPr>
              <a:lstStyle/>
              <a:p>
                <a:pPr algn="ctr">
                  <a:lnSpc>
                    <a:spcPct val="107000"/>
                  </a:lnSpc>
                  <a:spcAft>
                    <a:spcPts val="800"/>
                  </a:spcAft>
                </a:pPr>
                <a14:m>
                  <m:oMath xmlns:m="http://schemas.openxmlformats.org/officeDocument/2006/math">
                    <m:sSub>
                      <m:sSubPr>
                        <m:ctrlPr>
                          <a:rPr lang="en-US" sz="2000" i="1" kern="100" smtClean="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𝐸</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𝑥</m:t>
                        </m:r>
                      </m:sub>
                    </m:sSub>
                    <m:d>
                      <m:d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𝑥</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𝑦</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𝑧</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𝑡</m:t>
                        </m:r>
                      </m:e>
                    </m:d>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nary>
                      <m:naryPr>
                        <m:chr m:val="∑"/>
                        <m:limLoc m:val="undOvr"/>
                        <m:grow m:val="on"/>
                        <m:supHide m:val="on"/>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naryPr>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𝑚</m:t>
                        </m:r>
                      </m:sub>
                      <m:sup/>
                      <m:e>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𝐸</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𝑚</m:t>
                            </m:r>
                          </m:sub>
                        </m:sSub>
                        <m:d>
                          <m:d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𝑧</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𝑡</m:t>
                            </m:r>
                          </m:e>
                        </m:d>
                      </m:e>
                    </m:nary>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ka-GE" sz="2000"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Φ</m:t>
                        </m:r>
                      </m:e>
                      <m:sub>
                        <m:r>
                          <m:rPr>
                            <m:sty m:val="p"/>
                          </m:rPr>
                          <a:rPr lang="ka-GE" sz="2000"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m:t>
                        </m:r>
                      </m:sub>
                    </m:sSub>
                    <m:d>
                      <m:d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ka-GE" sz="2000"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x</m:t>
                        </m:r>
                        <m:r>
                          <a:rPr lang="ka-GE" sz="2000"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ka-GE" sz="2000"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y</m:t>
                        </m:r>
                      </m:e>
                    </m:d>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oMath>
                </a14:m>
                <a:r>
                  <a:rPr lang="ka-GE" sz="20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(1.3)</a:t>
                </a:r>
                <a:endParaRPr lang="en-US" sz="20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8A6A20BF-7E97-29E3-149C-45A7CD10448A}"/>
                  </a:ext>
                </a:extLst>
              </p:cNvPr>
              <p:cNvSpPr txBox="1">
                <a:spLocks noRot="1" noChangeAspect="1" noMove="1" noResize="1" noEditPoints="1" noAdjustHandles="1" noChangeArrowheads="1" noChangeShapeType="1" noTextEdit="1"/>
              </p:cNvSpPr>
              <p:nvPr/>
            </p:nvSpPr>
            <p:spPr>
              <a:xfrm>
                <a:off x="3046828" y="3863743"/>
                <a:ext cx="6098344" cy="409856"/>
              </a:xfrm>
              <a:prstGeom prst="rect">
                <a:avLst/>
              </a:prstGeom>
              <a:blipFill>
                <a:blip r:embed="rId5"/>
                <a:stretch>
                  <a:fillRect t="-119403" b="-179104"/>
                </a:stretch>
              </a:blipFill>
            </p:spPr>
            <p:txBody>
              <a:bodyPr/>
              <a:lstStyle/>
              <a:p>
                <a:r>
                  <a:rPr lang="en-US">
                    <a:noFill/>
                  </a:rPr>
                  <a:t> </a:t>
                </a:r>
              </a:p>
            </p:txBody>
          </p:sp>
        </mc:Fallback>
      </mc:AlternateContent>
    </p:spTree>
    <p:extLst>
      <p:ext uri="{BB962C8B-B14F-4D97-AF65-F5344CB8AC3E}">
        <p14:creationId xmlns:p14="http://schemas.microsoft.com/office/powerpoint/2010/main" val="1932897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DE557A-1ED1-B41B-2449-C4B78ED8E94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334" y="677629"/>
            <a:ext cx="4863003" cy="1501922"/>
          </a:xfrm>
          <a:prstGeom prst="rect">
            <a:avLst/>
          </a:prstGeom>
          <a:noFill/>
          <a:ln>
            <a:noFill/>
          </a:ln>
        </p:spPr>
      </p:pic>
      <p:sp>
        <p:nvSpPr>
          <p:cNvPr id="6" name="TextBox 5">
            <a:extLst>
              <a:ext uri="{FF2B5EF4-FFF2-40B4-BE49-F238E27FC236}">
                <a16:creationId xmlns:a16="http://schemas.microsoft.com/office/drawing/2014/main" id="{6044AA94-DB50-5A8B-90B5-FB7DECA534B5}"/>
              </a:ext>
            </a:extLst>
          </p:cNvPr>
          <p:cNvSpPr txBox="1"/>
          <p:nvPr/>
        </p:nvSpPr>
        <p:spPr>
          <a:xfrm>
            <a:off x="1026942" y="297781"/>
            <a:ext cx="9678572" cy="379848"/>
          </a:xfrm>
          <a:prstGeom prst="rect">
            <a:avLst/>
          </a:prstGeom>
          <a:noFill/>
        </p:spPr>
        <p:txBody>
          <a:bodyPr wrap="square">
            <a:spAutoFit/>
          </a:bodyPr>
          <a:lstStyle/>
          <a:p>
            <a:pPr lvl="0" algn="ctr">
              <a:lnSpc>
                <a:spcPct val="107000"/>
              </a:lnSpc>
              <a:spcAft>
                <a:spcPts val="800"/>
              </a:spcAft>
              <a:buSzPts val="1200"/>
            </a:pPr>
            <a:r>
              <a:rPr lang="ka-GE" sz="1800" b="1"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1. </a:t>
            </a:r>
            <a:r>
              <a:rPr lang="en-US" sz="1800" b="1"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The equation of state for a 1D system of waveguides</a:t>
            </a:r>
            <a:endParaRPr lang="en-US" sz="16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F8F5989-0FF7-9118-55A0-3838C46029A9}"/>
                  </a:ext>
                </a:extLst>
              </p:cNvPr>
              <p:cNvSpPr txBox="1"/>
              <p:nvPr/>
            </p:nvSpPr>
            <p:spPr>
              <a:xfrm>
                <a:off x="1523414" y="2361821"/>
                <a:ext cx="9145172" cy="438710"/>
              </a:xfrm>
              <a:prstGeom prst="rect">
                <a:avLst/>
              </a:prstGeom>
              <a:noFill/>
            </p:spPr>
            <p:txBody>
              <a:bodyPr wrap="square">
                <a:spAutoFit/>
              </a:bodyPr>
              <a:lstStyle/>
              <a:p>
                <a:pPr algn="ctr">
                  <a:lnSpc>
                    <a:spcPct val="107000"/>
                  </a:lnSpc>
                  <a:spcAft>
                    <a:spcPts val="800"/>
                  </a:spcAft>
                </a:pPr>
                <a14:m>
                  <m:oMath xmlns:m="http://schemas.openxmlformats.org/officeDocument/2006/math">
                    <m:acc>
                      <m:accPr>
                        <m:chr m:val="⃗"/>
                        <m:ctrlPr>
                          <a:rPr lang="en-US" sz="2000" i="1" kern="100" smtClean="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acc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𝐸</m:t>
                        </m:r>
                      </m:e>
                    </m:acc>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𝐸</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𝑥</m:t>
                            </m:r>
                          </m:sub>
                        </m:s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,0,0</m:t>
                        </m:r>
                      </m:e>
                    </m:d>
                  </m:oMath>
                </a14:m>
                <a:r>
                  <a:rPr lang="ka-GE" sz="20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(1.1)</a:t>
                </a:r>
                <a:endParaRPr lang="en-US" sz="20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7F8F5989-0FF7-9118-55A0-3838C46029A9}"/>
                  </a:ext>
                </a:extLst>
              </p:cNvPr>
              <p:cNvSpPr txBox="1">
                <a:spLocks noRot="1" noChangeAspect="1" noMove="1" noResize="1" noEditPoints="1" noAdjustHandles="1" noChangeArrowheads="1" noChangeShapeType="1" noTextEdit="1"/>
              </p:cNvSpPr>
              <p:nvPr/>
            </p:nvSpPr>
            <p:spPr>
              <a:xfrm>
                <a:off x="1523414" y="2361821"/>
                <a:ext cx="9145172" cy="438710"/>
              </a:xfrm>
              <a:prstGeom prst="rect">
                <a:avLst/>
              </a:prstGeom>
              <a:blipFill>
                <a:blip r:embed="rId3"/>
                <a:stretch>
                  <a:fillRect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7785542-E6BE-91FE-000A-CA3A5F764C6C}"/>
                  </a:ext>
                </a:extLst>
              </p:cNvPr>
              <p:cNvSpPr txBox="1"/>
              <p:nvPr/>
            </p:nvSpPr>
            <p:spPr>
              <a:xfrm>
                <a:off x="1135380" y="2982801"/>
                <a:ext cx="9678572" cy="642805"/>
              </a:xfrm>
              <a:prstGeom prst="rect">
                <a:avLst/>
              </a:prstGeom>
              <a:noFill/>
            </p:spPr>
            <p:txBody>
              <a:bodyPr wrap="square">
                <a:spAutoFit/>
              </a:bodyPr>
              <a:lstStyle/>
              <a:p>
                <a:pPr algn="ctr">
                  <a:lnSpc>
                    <a:spcPct val="107000"/>
                  </a:lnSpc>
                  <a:spcAft>
                    <a:spcPts val="800"/>
                  </a:spcAft>
                </a:pPr>
                <a14:m>
                  <m:oMath xmlns:m="http://schemas.openxmlformats.org/officeDocument/2006/math">
                    <m:r>
                      <a:rPr lang="ka-GE" sz="2000" i="1" kern="100" smtClean="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p>
                        </m:sSup>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𝐸</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𝑥</m:t>
                            </m:r>
                          </m:sub>
                        </m:sSub>
                      </m:num>
                      <m:den>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𝑦</m:t>
                            </m:r>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p>
                        </m:sSup>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𝐸</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𝑥</m:t>
                            </m:r>
                          </m:sub>
                        </m:sSub>
                      </m:num>
                      <m:den>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𝑧</m:t>
                            </m:r>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num>
                      <m:den>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𝑐</m:t>
                            </m:r>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p>
                        </m:sSup>
                      </m:den>
                    </m:f>
                    <m:f>
                      <m:f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p>
                        </m:sSup>
                      </m:num>
                      <m:den>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𝑡</m:t>
                            </m:r>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p>
                        </m:sSup>
                      </m:den>
                    </m:f>
                    <m:d>
                      <m:d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sSubSup>
                          <m:sSub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𝑛</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0</m:t>
                            </m:r>
                          </m:sub>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p>
                        </m:sSubSup>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𝐸</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𝑥</m:t>
                            </m:r>
                          </m:sub>
                        </m:s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𝜒</m:t>
                        </m:r>
                        <m:sSubSup>
                          <m:sSub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𝐸</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𝑥</m:t>
                            </m:r>
                          </m:sub>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3</m:t>
                            </m:r>
                          </m:sup>
                        </m:sSubSup>
                      </m:e>
                    </m:d>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=0</m:t>
                    </m:r>
                  </m:oMath>
                </a14:m>
                <a:r>
                  <a:rPr lang="ka-GE" sz="20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(1.2)</a:t>
                </a:r>
                <a:endParaRPr lang="en-US" sz="20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47785542-E6BE-91FE-000A-CA3A5F764C6C}"/>
                  </a:ext>
                </a:extLst>
              </p:cNvPr>
              <p:cNvSpPr txBox="1">
                <a:spLocks noRot="1" noChangeAspect="1" noMove="1" noResize="1" noEditPoints="1" noAdjustHandles="1" noChangeArrowheads="1" noChangeShapeType="1" noTextEdit="1"/>
              </p:cNvSpPr>
              <p:nvPr/>
            </p:nvSpPr>
            <p:spPr>
              <a:xfrm>
                <a:off x="1135380" y="2982801"/>
                <a:ext cx="9678572" cy="642805"/>
              </a:xfrm>
              <a:prstGeom prst="rect">
                <a:avLst/>
              </a:prstGeom>
              <a:blipFill>
                <a:blip r:embed="rId4"/>
                <a:stretch>
                  <a:fillRect b="-18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A6A20BF-7E97-29E3-149C-45A7CD10448A}"/>
                  </a:ext>
                </a:extLst>
              </p:cNvPr>
              <p:cNvSpPr txBox="1"/>
              <p:nvPr/>
            </p:nvSpPr>
            <p:spPr>
              <a:xfrm>
                <a:off x="3046828" y="3863743"/>
                <a:ext cx="6098344" cy="409856"/>
              </a:xfrm>
              <a:prstGeom prst="rect">
                <a:avLst/>
              </a:prstGeom>
              <a:noFill/>
            </p:spPr>
            <p:txBody>
              <a:bodyPr wrap="square">
                <a:spAutoFit/>
              </a:bodyPr>
              <a:lstStyle/>
              <a:p>
                <a:pPr algn="ctr">
                  <a:lnSpc>
                    <a:spcPct val="107000"/>
                  </a:lnSpc>
                  <a:spcAft>
                    <a:spcPts val="800"/>
                  </a:spcAft>
                </a:pPr>
                <a14:m>
                  <m:oMath xmlns:m="http://schemas.openxmlformats.org/officeDocument/2006/math">
                    <m:sSub>
                      <m:sSubPr>
                        <m:ctrlPr>
                          <a:rPr lang="en-US" sz="2000" i="1" kern="100" smtClean="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𝐸</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𝑥</m:t>
                        </m:r>
                      </m:sub>
                    </m:sSub>
                    <m:d>
                      <m:d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𝑥</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𝑦</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𝑧</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𝑡</m:t>
                        </m:r>
                      </m:e>
                    </m:d>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nary>
                      <m:naryPr>
                        <m:chr m:val="∑"/>
                        <m:limLoc m:val="undOvr"/>
                        <m:grow m:val="on"/>
                        <m:supHide m:val="on"/>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naryPr>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𝑚</m:t>
                        </m:r>
                      </m:sub>
                      <m:sup/>
                      <m:e>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𝐸</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𝑚</m:t>
                            </m:r>
                          </m:sub>
                        </m:sSub>
                        <m:d>
                          <m:d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𝑧</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𝑡</m:t>
                            </m:r>
                          </m:e>
                        </m:d>
                      </m:e>
                    </m:nary>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ka-GE" sz="2000"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Φ</m:t>
                        </m:r>
                      </m:e>
                      <m:sub>
                        <m:r>
                          <m:rPr>
                            <m:sty m:val="p"/>
                          </m:rPr>
                          <a:rPr lang="ka-GE" sz="2000"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m:t>
                        </m:r>
                      </m:sub>
                    </m:sSub>
                    <m:d>
                      <m:d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ka-GE" sz="2000"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x</m:t>
                        </m:r>
                        <m:r>
                          <a:rPr lang="ka-GE" sz="2000"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ka-GE" sz="2000"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y</m:t>
                        </m:r>
                      </m:e>
                    </m:d>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oMath>
                </a14:m>
                <a:r>
                  <a:rPr lang="ka-GE" sz="20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(1.3)</a:t>
                </a:r>
                <a:endParaRPr lang="en-US" sz="20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8A6A20BF-7E97-29E3-149C-45A7CD10448A}"/>
                  </a:ext>
                </a:extLst>
              </p:cNvPr>
              <p:cNvSpPr txBox="1">
                <a:spLocks noRot="1" noChangeAspect="1" noMove="1" noResize="1" noEditPoints="1" noAdjustHandles="1" noChangeArrowheads="1" noChangeShapeType="1" noTextEdit="1"/>
              </p:cNvSpPr>
              <p:nvPr/>
            </p:nvSpPr>
            <p:spPr>
              <a:xfrm>
                <a:off x="3046828" y="3863743"/>
                <a:ext cx="6098344" cy="409856"/>
              </a:xfrm>
              <a:prstGeom prst="rect">
                <a:avLst/>
              </a:prstGeom>
              <a:blipFill>
                <a:blip r:embed="rId5"/>
                <a:stretch>
                  <a:fillRect t="-119403" b="-1791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A72CC8D-AE97-A098-3C06-CAF844C5C8CF}"/>
                  </a:ext>
                </a:extLst>
              </p:cNvPr>
              <p:cNvSpPr txBox="1"/>
              <p:nvPr/>
            </p:nvSpPr>
            <p:spPr>
              <a:xfrm>
                <a:off x="1256714" y="4492265"/>
                <a:ext cx="9678571" cy="613438"/>
              </a:xfrm>
              <a:prstGeom prst="rect">
                <a:avLst/>
              </a:prstGeom>
              <a:noFill/>
            </p:spPr>
            <p:txBody>
              <a:bodyPr wrap="square">
                <a:spAutoFit/>
              </a:bodyPr>
              <a:lstStyle/>
              <a:p>
                <a:pPr algn="ctr">
                  <a:lnSpc>
                    <a:spcPct val="107000"/>
                  </a:lnSpc>
                  <a:spcAft>
                    <a:spcPts val="800"/>
                  </a:spcAft>
                </a:pPr>
                <a14:m>
                  <m:oMath xmlns:m="http://schemas.openxmlformats.org/officeDocument/2006/math">
                    <m:f>
                      <m:fPr>
                        <m:ctrlPr>
                          <a:rPr lang="en-US" sz="2000" i="1" kern="100" smtClean="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p>
                        </m:sSup>
                      </m:num>
                      <m:den>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𝑧</m:t>
                            </m:r>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p>
                        </m:sSup>
                      </m:den>
                    </m:f>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𝐸</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𝑛</m:t>
                        </m:r>
                      </m:sub>
                    </m:s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 </m:t>
                    </m:r>
                    <m:r>
                      <m:rPr>
                        <m:sty m:val="p"/>
                      </m:rPr>
                      <a:rPr lang="ka-GE" sz="2000"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β</m:t>
                    </m:r>
                    <m:sSup>
                      <m:sSupPr>
                        <m:ctrlPr>
                          <a:rPr lang="en-US"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𝜀</m:t>
                        </m:r>
                      </m:e>
                      <m:sup>
                        <m:r>
                          <a:rPr lang="ka-GE" sz="2000"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2</m:t>
                        </m:r>
                      </m:sup>
                    </m:sSup>
                    <m:r>
                      <a:rPr lang="ka-GE"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 ( </m:t>
                    </m:r>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𝐸</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𝑛</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ub>
                    </m:s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𝐸</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𝑛</m:t>
                        </m:r>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+1</m:t>
                        </m:r>
                      </m:sub>
                    </m:s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r>
                      <a:rPr lang="ka-GE"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 +</m:t>
                    </m:r>
                    <m:sSup>
                      <m:sSupPr>
                        <m:ctrlPr>
                          <a:rPr lang="en-US"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ctrlPr>
                      </m:sSupPr>
                      <m:e>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𝛽</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𝑛</m:t>
                            </m:r>
                          </m:sub>
                        </m:sSub>
                        <m:r>
                          <a:rPr lang="ka-GE"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𝜀</m:t>
                        </m:r>
                      </m:e>
                      <m:sup>
                        <m:r>
                          <a:rPr lang="ka-GE" sz="2000"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2</m:t>
                        </m:r>
                      </m:sup>
                    </m:sSup>
                    <m:r>
                      <a:rPr lang="en-US"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 </m:t>
                    </m:r>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𝐸</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𝑛</m:t>
                        </m:r>
                      </m:sub>
                    </m:s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r>
                      <a:rPr lang="ka-GE" sz="2000" i="1" kern="100">
                        <a:solidFill>
                          <a:srgbClr val="000000"/>
                        </a:solidFill>
                        <a:effectLst/>
                        <a:highlight>
                          <a:srgbClr val="FFFFFF"/>
                        </a:highlight>
                        <a:latin typeface="Cambria Math" panose="02040503050406030204" pitchFamily="18" charset="0"/>
                        <a:ea typeface="Calibri" panose="020F0502020204030204" pitchFamily="34" charset="0"/>
                        <a:cs typeface="Times New Roman" panose="02020603050405020304" pitchFamily="18" charset="0"/>
                      </a:rPr>
                      <m:t>− </m:t>
                    </m:r>
                    <m:f>
                      <m:f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sSubSup>
                          <m:sSub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𝑛</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0</m:t>
                            </m:r>
                          </m:sub>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p>
                        </m:sSubSup>
                      </m:num>
                      <m:den>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𝑐</m:t>
                            </m:r>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f>
                          <m:f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p>
                            </m:sSup>
                          </m:num>
                          <m:den>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𝑡</m:t>
                                </m:r>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𝐸</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𝑛</m:t>
                        </m:r>
                      </m:sub>
                    </m:s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 </m:t>
                    </m:r>
                    <m:f>
                      <m:f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en-US" sz="2000" kern="100">
                            <a:solidFill>
                              <a:srgbClr val="000000"/>
                            </a:solidFill>
                            <a:effectLst/>
                            <a:highlight>
                              <a:srgbClr val="EFEFEF"/>
                            </a:highlight>
                            <a:latin typeface="Cambria Math" panose="02040503050406030204" pitchFamily="18" charset="0"/>
                            <a:ea typeface="Calibri" panose="020F0502020204030204" pitchFamily="34" charset="0"/>
                            <a:cs typeface="Times New Roman" panose="02020603050405020304" pitchFamily="18" charset="0"/>
                          </a:rPr>
                          <m:t>χ</m:t>
                        </m:r>
                      </m:num>
                      <m:den>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𝑐</m:t>
                            </m:r>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p>
                        </m:sSup>
                      </m:num>
                      <m:den>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𝑡</m:t>
                            </m:r>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2</m:t>
                            </m:r>
                          </m:sup>
                        </m:sSup>
                      </m:den>
                    </m:f>
                    <m:sSup>
                      <m:sSup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pPr>
                      <m:e>
                        <m:sSub>
                          <m:sSubPr>
                            <m:ctrlPr>
                              <a:rPr lang="en-US"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𝐸</m:t>
                            </m:r>
                          </m:e>
                          <m:sub>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𝑛</m:t>
                            </m:r>
                          </m:sub>
                        </m:sSub>
                      </m:e>
                      <m: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3</m:t>
                        </m:r>
                      </m:sup>
                    </m:sSup>
                    <m:r>
                      <a:rPr lang="ka-GE" sz="2000" i="1" kern="100">
                        <a:solidFill>
                          <a:srgbClr val="000000"/>
                        </a:solidFill>
                        <a:effectLst/>
                        <a:highlight>
                          <a:srgbClr val="FFFFFF"/>
                        </a:highlight>
                        <a:latin typeface="Cambria Math" panose="02040503050406030204" pitchFamily="18" charset="0"/>
                        <a:ea typeface="Times New Roman" panose="02020603050405020304" pitchFamily="18" charset="0"/>
                        <a:cs typeface="Times New Roman" panose="02020603050405020304" pitchFamily="18" charset="0"/>
                      </a:rPr>
                      <m:t> = 0</m:t>
                    </m:r>
                  </m:oMath>
                </a14:m>
                <a:r>
                  <a:rPr lang="ka-GE" sz="2000" kern="100" dirty="0">
                    <a:solidFill>
                      <a:srgbClr val="000000"/>
                    </a:solidFill>
                    <a:effectLst/>
                    <a:highlight>
                      <a:srgbClr val="FFFFFF"/>
                    </a:highlight>
                    <a:latin typeface="Sylfaen" panose="010A0502050306030303" pitchFamily="18" charset="0"/>
                    <a:ea typeface="Times New Roman" panose="02020603050405020304" pitchFamily="18" charset="0"/>
                    <a:cs typeface="Times New Roman" panose="02020603050405020304" pitchFamily="18" charset="0"/>
                  </a:rPr>
                  <a:t>     (1.4)</a:t>
                </a:r>
                <a:endParaRPr lang="en-US" sz="2000" kern="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AA72CC8D-AE97-A098-3C06-CAF844C5C8CF}"/>
                  </a:ext>
                </a:extLst>
              </p:cNvPr>
              <p:cNvSpPr txBox="1">
                <a:spLocks noRot="1" noChangeAspect="1" noMove="1" noResize="1" noEditPoints="1" noAdjustHandles="1" noChangeArrowheads="1" noChangeShapeType="1" noTextEdit="1"/>
              </p:cNvSpPr>
              <p:nvPr/>
            </p:nvSpPr>
            <p:spPr>
              <a:xfrm>
                <a:off x="1256714" y="4492265"/>
                <a:ext cx="9678571" cy="613438"/>
              </a:xfrm>
              <a:prstGeom prst="rect">
                <a:avLst/>
              </a:prstGeom>
              <a:blipFill>
                <a:blip r:embed="rId6"/>
                <a:stretch>
                  <a:fillRect b="-6931"/>
                </a:stretch>
              </a:blipFill>
            </p:spPr>
            <p:txBody>
              <a:bodyPr/>
              <a:lstStyle/>
              <a:p>
                <a:r>
                  <a:rPr lang="en-US">
                    <a:noFill/>
                  </a:rPr>
                  <a:t> </a:t>
                </a:r>
              </a:p>
            </p:txBody>
          </p:sp>
        </mc:Fallback>
      </mc:AlternateContent>
    </p:spTree>
    <p:extLst>
      <p:ext uri="{BB962C8B-B14F-4D97-AF65-F5344CB8AC3E}">
        <p14:creationId xmlns:p14="http://schemas.microsoft.com/office/powerpoint/2010/main" val="26247005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749</TotalTime>
  <Words>2860</Words>
  <Application>Microsoft Office PowerPoint</Application>
  <PresentationFormat>Widescreen</PresentationFormat>
  <Paragraphs>252</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Cambria Math</vt:lpstr>
      <vt:lpstr>Liberation Serif</vt:lpstr>
      <vt:lpstr>Sylfaen</vt:lpstr>
      <vt:lpstr>Times New Roman</vt:lpstr>
      <vt:lpstr>Office Theme</vt:lpstr>
      <vt:lpstr>Ivane Javakhishvili Tbilisi State University Faculty of Exact and Natural Sciences         Thermodynamic theory of multimoded nonlinear photonic systems    Alexander Shukakidze Supervisor - Ramaz Khomeriki                   Tbilisi 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Alexander shukakidze</dc:creator>
  <cp:lastModifiedBy>Alexander shukakidze</cp:lastModifiedBy>
  <cp:revision>6</cp:revision>
  <dcterms:created xsi:type="dcterms:W3CDTF">2024-08-04T08:11:34Z</dcterms:created>
  <dcterms:modified xsi:type="dcterms:W3CDTF">2024-08-05T08:46:26Z</dcterms:modified>
</cp:coreProperties>
</file>