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57" r:id="rId6"/>
    <p:sldId id="264" r:id="rId7"/>
    <p:sldId id="262" r:id="rId8"/>
    <p:sldId id="263" r:id="rId9"/>
    <p:sldId id="265" r:id="rId10"/>
    <p:sldId id="266" r:id="rId11"/>
    <p:sldId id="267" r:id="rId12"/>
    <p:sldId id="284" r:id="rId13"/>
    <p:sldId id="268" r:id="rId14"/>
    <p:sldId id="269" r:id="rId15"/>
    <p:sldId id="285" r:id="rId16"/>
    <p:sldId id="270" r:id="rId17"/>
    <p:sldId id="282" r:id="rId18"/>
    <p:sldId id="283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ED5"/>
    <a:srgbClr val="FB8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9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317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01972-F421-4E82-97D9-88724416AC65}" type="datetimeFigureOut">
              <a:rPr lang="de-AT" smtClean="0"/>
              <a:t>03.08.2024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355C7-8184-46C1-B36B-020E45B1C9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81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355C7-8184-46C1-B36B-020E45B1C938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592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F15A1-0F1A-1A35-213F-A0FAD32DC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1BA18E-3DF0-DA76-C063-60E630365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06559F-ADFA-DE6C-DF70-62F2B964E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269121-DE08-2389-85A7-44F050AE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3566E8-0316-1411-3FD4-B87738D6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6756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EB2FE-20BA-4E26-6785-0C53C0AE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76C0858-F582-00FB-73E6-7496685DA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07E9F4-732C-467B-856A-572D1B8A7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69FC20-2AD0-4AA1-2B8E-882856085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D5A2D2-DF8B-713C-299C-71795F7DA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6863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A8BC90-837E-0E7E-A186-BDA743629B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612895-3367-0F0E-528D-C62B3A690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EA9B56-3C98-9965-A986-DD36D9AB7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907EEA-051D-1DEF-30BF-949C550C3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0D7E7A-F655-1911-2612-3174D2EF1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0965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hne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Robert Schwarzl, OSI 14, Mauterndorf, 2024-02-20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Higher Excitations of Squaraines Resolved via Transient Absorption Microscopy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4EC4D-37E3-EF42-B9AB-6337577588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829806" y="328123"/>
            <a:ext cx="9600000" cy="268800"/>
          </a:xfrm>
        </p:spPr>
        <p:txBody>
          <a:bodyPr wrap="square" anchor="b" anchorCtr="0">
            <a:noAutofit/>
          </a:bodyPr>
          <a:lstStyle>
            <a:lvl1pPr>
              <a:defRPr sz="1688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8877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470387-BF64-7F89-067F-A83CF916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EDE12A-F3B3-1824-3C82-967AD9BD3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4B13AD-F2BC-E1B1-58FB-0CF3082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DD0673-F263-555C-3408-59D707416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0B36D2-B188-6F7D-B769-D8B0925C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988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27F94A-45A4-1DF2-CA43-8A25419EF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794382-4A1F-2AD7-2331-2FB68B5AB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7634DA-1E2D-6714-35D2-3AAEEDC61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279E85-70B1-532A-CC20-591250BD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133C15-D2F2-2910-E4F2-B217D209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8820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BD000-9F2B-79B1-0884-8E7308632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B69EB3-2871-19EC-DDFF-4E4DFC53E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EBB5B1-23C8-2E64-C94D-FF2DF8E4E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7891FC-5A7A-ADB6-6573-2CC18FAA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E34F5F-5488-B2B9-AD80-AECB2E63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CC4287F-B49B-F549-A52D-604F429F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348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432C20-327D-EF57-C57A-3FDABD72D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AA3B2-3112-6177-10F5-2847DEDDD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C45D3F-DA0B-03D0-A12B-D0CA3F4DC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82DAC1-688E-5D18-2C91-524324821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FC9265-6584-A2AE-1C46-365D12F2BD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49E18D5-1468-3E33-215B-15E7E40D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350E1B3-8D6A-800C-87C9-38208C883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71DC6FA-1ACC-62CB-F34F-18C54A62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037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FBC72D-6CE9-5418-AB22-9C39CB665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E3243F-7704-56DB-92C8-CB719CA6E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956DB8-A4E6-AEB6-DBB3-8F0EE4AED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5B4011-B549-F529-9BBB-74ADCC057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6128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EDF489-A390-9CE8-2E99-0EC08210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7A4A2B-162A-A362-F7C0-F21313CE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CE06AD-6D35-25F0-04B5-69F1E040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365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379B0F-9D6C-6371-DC50-D218F35F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6611BA-A07D-D20B-81D5-377DC09F8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AE9A4C-E0BE-FC16-5FAE-D5F37A5BE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A1E03A-ABBF-928F-95A0-139C16D3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0D1AAA-3FD8-5EF9-C360-582FD48A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2E9435A-C1AB-4E97-856E-BBF8E71EB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240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0B577-1C19-5885-52C8-7D8D803B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F5FBF22-E90C-D030-B80E-CAAC0E6BE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20FD10-F387-4F1C-EAF7-2F025195A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088746-21C0-F992-CDDD-DE631A921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C3B5AA-2440-C8F9-79A9-A1FC112B5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7C2996-141F-1A0A-7B19-15ED43B9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893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47459F6-1338-6415-D7CB-B644069D8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26466F-F680-B952-5E37-F57418243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843B2E-37F5-9233-1CA1-2E6D148D3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F0A094-20D7-6450-24FE-17856D77E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4FF893-7E11-9F33-6FD1-3DFAEB61E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68F274-4880-4D8F-BCD0-D5152FFD3396}" type="slidenum">
              <a:rPr lang="de-AT" smtClean="0"/>
              <a:t>‹Nr.›</a:t>
            </a:fld>
            <a:endParaRPr lang="de-AT"/>
          </a:p>
        </p:txBody>
      </p:sp>
      <p:pic>
        <p:nvPicPr>
          <p:cNvPr id="8" name="Grafik 7" descr="Ein Bild, das Symbol, Grafiken, rot, Farbigkeit enthält.&#10;&#10;Automatisch generierte Beschreibung">
            <a:extLst>
              <a:ext uri="{FF2B5EF4-FFF2-40B4-BE49-F238E27FC236}">
                <a16:creationId xmlns:a16="http://schemas.microsoft.com/office/drawing/2014/main" id="{F196B46B-A828-4ADF-C7B4-67B712116A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964" y="34004"/>
            <a:ext cx="1432563" cy="5273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378ED1-ED43-E49F-34C6-B4A703078AB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237" y="-12700"/>
            <a:ext cx="794148" cy="79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1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9.emf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62D45-14D8-4B47-E11B-AFCA772F43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Ultrafast </a:t>
            </a:r>
            <a:r>
              <a:rPr lang="de-AT" dirty="0" err="1"/>
              <a:t>pulses</a:t>
            </a:r>
            <a:r>
              <a:rPr lang="de-AT" dirty="0"/>
              <a:t> and time-</a:t>
            </a:r>
            <a:r>
              <a:rPr lang="de-AT" dirty="0" err="1"/>
              <a:t>resolved</a:t>
            </a:r>
            <a:r>
              <a:rPr lang="de-AT" dirty="0"/>
              <a:t> </a:t>
            </a:r>
            <a:r>
              <a:rPr lang="de-AT" dirty="0" err="1"/>
              <a:t>spectroscopy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molecular</a:t>
            </a:r>
            <a:r>
              <a:rPr lang="de-AT" dirty="0"/>
              <a:t> </a:t>
            </a:r>
            <a:r>
              <a:rPr lang="de-AT" dirty="0" err="1"/>
              <a:t>crystals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4803BFD-C261-08D2-A160-6CBD4B9A3F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Robert Schwarzl</a:t>
            </a:r>
          </a:p>
          <a:p>
            <a:r>
              <a:rPr lang="de-AT" dirty="0"/>
              <a:t>Graz University </a:t>
            </a:r>
            <a:r>
              <a:rPr lang="de-AT" dirty="0" err="1"/>
              <a:t>of</a:t>
            </a:r>
            <a:r>
              <a:rPr lang="de-AT" dirty="0"/>
              <a:t> Technology</a:t>
            </a:r>
          </a:p>
        </p:txBody>
      </p:sp>
      <p:pic>
        <p:nvPicPr>
          <p:cNvPr id="7" name="Grafik 6" descr="Ein Bild, das Clipart, Cartoon, Darstellung, Kunst enthält.&#10;&#10;Automatisch generierte Beschreibung">
            <a:extLst>
              <a:ext uri="{FF2B5EF4-FFF2-40B4-BE49-F238E27FC236}">
                <a16:creationId xmlns:a16="http://schemas.microsoft.com/office/drawing/2014/main" id="{E660C402-E7AA-9B94-F33D-F9613EDF2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959" y="5953539"/>
            <a:ext cx="852041" cy="904461"/>
          </a:xfrm>
          <a:prstGeom prst="rect">
            <a:avLst/>
          </a:prstGeom>
        </p:spPr>
      </p:pic>
      <p:pic>
        <p:nvPicPr>
          <p:cNvPr id="9" name="Grafik 8" descr="Ein Bild, das Logo, Symbol, Grafiken, Schrift enthält.&#10;&#10;Automatisch generierte Beschreibung">
            <a:extLst>
              <a:ext uri="{FF2B5EF4-FFF2-40B4-BE49-F238E27FC236}">
                <a16:creationId xmlns:a16="http://schemas.microsoft.com/office/drawing/2014/main" id="{405A8BBF-8364-7628-72AA-787131B73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34" y="5955867"/>
            <a:ext cx="2334575" cy="902133"/>
          </a:xfrm>
          <a:prstGeom prst="rect">
            <a:avLst/>
          </a:prstGeom>
        </p:spPr>
      </p:pic>
      <p:pic>
        <p:nvPicPr>
          <p:cNvPr id="11" name="Grafik 10" descr="Ein Bild, das Symbol, Clipart, Grafiken, Design enthält.&#10;&#10;Automatisch generierte Beschreibung">
            <a:extLst>
              <a:ext uri="{FF2B5EF4-FFF2-40B4-BE49-F238E27FC236}">
                <a16:creationId xmlns:a16="http://schemas.microsoft.com/office/drawing/2014/main" id="{7E32C8C4-E8A7-55AD-0E0F-55C63B295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58" y="5953539"/>
            <a:ext cx="853526" cy="85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25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EF7AE-1B50-B2E1-1322-EFC3D4EC2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and </a:t>
            </a:r>
            <a:r>
              <a:rPr lang="de-AT" dirty="0" err="1"/>
              <a:t>apply</a:t>
            </a:r>
            <a:r>
              <a:rPr lang="de-AT" dirty="0"/>
              <a:t> it.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6ADCF4-4BBE-AF4B-7BB0-104822283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5F15CD-5142-E263-BE1C-45FEAB846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10312"/>
            <a:ext cx="4114800" cy="365125"/>
          </a:xfrm>
        </p:spPr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81602-36B8-E97C-90FC-7376236A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10</a:t>
            </a:fld>
            <a:endParaRPr lang="de-AT"/>
          </a:p>
        </p:txBody>
      </p:sp>
      <p:pic>
        <p:nvPicPr>
          <p:cNvPr id="7" name="Grafik 6" descr="Ein Bild, das Menschliches Gesicht, Person, Kleidung, Krawatte enthält.&#10;&#10;Automatisch generierte Beschreibung">
            <a:extLst>
              <a:ext uri="{FF2B5EF4-FFF2-40B4-BE49-F238E27FC236}">
                <a16:creationId xmlns:a16="http://schemas.microsoft.com/office/drawing/2014/main" id="{870D11B3-7321-7431-4F3B-DA124BCF2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51" r="27204"/>
          <a:stretch/>
        </p:blipFill>
        <p:spPr>
          <a:xfrm>
            <a:off x="3432115" y="4058345"/>
            <a:ext cx="1340220" cy="1934060"/>
          </a:xfrm>
          <a:prstGeom prst="rect">
            <a:avLst/>
          </a:prstGeom>
        </p:spPr>
      </p:pic>
      <p:pic>
        <p:nvPicPr>
          <p:cNvPr id="8" name="Grafik 7" descr="Ein Bild, das Person, Menschliches Gesicht, Kleidung, Shirt enthält.&#10;&#10;Automatisch generierte Beschreibung">
            <a:extLst>
              <a:ext uri="{FF2B5EF4-FFF2-40B4-BE49-F238E27FC236}">
                <a16:creationId xmlns:a16="http://schemas.microsoft.com/office/drawing/2014/main" id="{10A6CA8E-DDE9-06F7-FDD0-FFA1EB333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277" y="4125041"/>
            <a:ext cx="1340221" cy="17891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800F4F7-AFA0-5528-DAE4-2D724A9B69F3}"/>
              </a:ext>
            </a:extLst>
          </p:cNvPr>
          <p:cNvSpPr txBox="1"/>
          <p:nvPr/>
        </p:nvSpPr>
        <p:spPr>
          <a:xfrm>
            <a:off x="6390083" y="4269543"/>
            <a:ext cx="42266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Theodor W. </a:t>
            </a:r>
            <a:r>
              <a:rPr lang="en-US" sz="1800" b="1" dirty="0" err="1"/>
              <a:t>Hänsch</a:t>
            </a:r>
            <a:r>
              <a:rPr lang="en-US" sz="1800" b="1" dirty="0"/>
              <a:t>, John L. Hall</a:t>
            </a:r>
          </a:p>
          <a:p>
            <a:pPr algn="ctr"/>
            <a:r>
              <a:rPr lang="en-US" sz="1800" dirty="0"/>
              <a:t>for their contributions to the development of laser-based precision spectroscopy, including the </a:t>
            </a:r>
            <a:r>
              <a:rPr lang="en-US" sz="1800" b="1" dirty="0"/>
              <a:t>optical frequency comb</a:t>
            </a:r>
            <a:r>
              <a:rPr lang="en-US" sz="1800" dirty="0"/>
              <a:t> technique, </a:t>
            </a:r>
            <a:r>
              <a:rPr lang="en-US" sz="1800" b="1" dirty="0"/>
              <a:t>2005</a:t>
            </a:r>
          </a:p>
        </p:txBody>
      </p:sp>
      <p:pic>
        <p:nvPicPr>
          <p:cNvPr id="11" name="Grafik 10" descr="Ein Bild, das Menschliches Gesicht, Person, Kinn, Vorderkopf enthält.&#10;&#10;Automatisch generierte Beschreibung">
            <a:extLst>
              <a:ext uri="{FF2B5EF4-FFF2-40B4-BE49-F238E27FC236}">
                <a16:creationId xmlns:a16="http://schemas.microsoft.com/office/drawing/2014/main" id="{D3504D97-439F-3314-B347-3A162AA11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353" y="1715362"/>
            <a:ext cx="1354070" cy="1967313"/>
          </a:xfrm>
          <a:prstGeom prst="rect">
            <a:avLst/>
          </a:prstGeom>
        </p:spPr>
      </p:pic>
      <p:pic>
        <p:nvPicPr>
          <p:cNvPr id="12" name="Grafik 11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0E3BBF66-352B-ED92-F056-AA3546465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423" y="1715363"/>
            <a:ext cx="1376925" cy="1946908"/>
          </a:xfrm>
          <a:prstGeom prst="rect">
            <a:avLst/>
          </a:prstGeom>
        </p:spPr>
      </p:pic>
      <p:pic>
        <p:nvPicPr>
          <p:cNvPr id="13" name="Grafik 12" descr="Ein Bild, das Menschliches Gesicht, Person, Kleidung, Falte enthält.&#10;&#10;Automatisch generierte Beschreibung">
            <a:extLst>
              <a:ext uri="{FF2B5EF4-FFF2-40B4-BE49-F238E27FC236}">
                <a16:creationId xmlns:a16="http://schemas.microsoft.com/office/drawing/2014/main" id="{5122B336-5F00-876F-D935-026E38BC7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348" y="1713666"/>
            <a:ext cx="1551150" cy="194348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0790BBB-F349-F136-1CF2-586673B2F82A}"/>
              </a:ext>
            </a:extLst>
          </p:cNvPr>
          <p:cNvSpPr txBox="1"/>
          <p:nvPr/>
        </p:nvSpPr>
        <p:spPr>
          <a:xfrm>
            <a:off x="6476812" y="1915928"/>
            <a:ext cx="40531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Ferenc Krausz, Anne </a:t>
            </a:r>
            <a:r>
              <a:rPr lang="en-US" sz="1800" b="1" dirty="0" err="1"/>
              <a:t>L’Huiller</a:t>
            </a:r>
            <a:r>
              <a:rPr lang="en-US" sz="1800" b="1" dirty="0"/>
              <a:t>, Pierre Agostini</a:t>
            </a:r>
          </a:p>
          <a:p>
            <a:pPr algn="ctr"/>
            <a:r>
              <a:rPr lang="en-US" sz="1800" dirty="0"/>
              <a:t>for experimental methods that generate </a:t>
            </a:r>
            <a:r>
              <a:rPr lang="en-US" sz="1800" b="1" dirty="0"/>
              <a:t>attosecond pulses </a:t>
            </a:r>
            <a:r>
              <a:rPr lang="en-US" sz="1800" dirty="0"/>
              <a:t>of light for the study of electron dynamics in matter, </a:t>
            </a:r>
            <a:r>
              <a:rPr lang="en-US" sz="1800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26738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7A5FC-8217-13D7-FA8E-C043D58C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High </a:t>
            </a:r>
            <a:r>
              <a:rPr lang="de-AT" dirty="0" err="1"/>
              <a:t>electric</a:t>
            </a:r>
            <a:r>
              <a:rPr lang="de-AT" dirty="0"/>
              <a:t> </a:t>
            </a:r>
            <a:r>
              <a:rPr lang="de-AT" dirty="0" err="1"/>
              <a:t>field</a:t>
            </a:r>
            <a:r>
              <a:rPr lang="de-AT" dirty="0"/>
              <a:t>: Non-linear </a:t>
            </a:r>
            <a:r>
              <a:rPr lang="de-AT" dirty="0" err="1"/>
              <a:t>effects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4A8A7A-6C68-019C-1990-0564F7A06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B23431-669F-FB71-97B6-12BA96C8F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C90B53-DF04-E66C-A298-3F020B311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11</a:t>
            </a:fld>
            <a:endParaRPr lang="de-AT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5554E86-D2FF-4D74-5A6E-F62EC14B1F77}"/>
              </a:ext>
            </a:extLst>
          </p:cNvPr>
          <p:cNvGrpSpPr/>
          <p:nvPr/>
        </p:nvGrpSpPr>
        <p:grpSpPr>
          <a:xfrm>
            <a:off x="6484975" y="1326381"/>
            <a:ext cx="5232400" cy="4895850"/>
            <a:chOff x="762000" y="1441450"/>
            <a:chExt cx="5232400" cy="489585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8F8E016-11D2-7460-AD76-5DB38E1A967C}"/>
                </a:ext>
              </a:extLst>
            </p:cNvPr>
            <p:cNvSpPr/>
            <p:nvPr/>
          </p:nvSpPr>
          <p:spPr>
            <a:xfrm>
              <a:off x="762000" y="1441450"/>
              <a:ext cx="5232400" cy="48958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C3E8407-8940-F0CB-9E5E-3301B598D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8173"/>
            <a:stretch/>
          </p:blipFill>
          <p:spPr>
            <a:xfrm>
              <a:off x="881219" y="1592840"/>
              <a:ext cx="5024281" cy="1937367"/>
            </a:xfrm>
            <a:prstGeom prst="rect">
              <a:avLst/>
            </a:prstGeom>
          </p:spPr>
        </p:pic>
        <p:pic>
          <p:nvPicPr>
            <p:cNvPr id="10" name="Grafik 9" descr="Ein Bild, das Farbigkeit, Kreis, Kugel, Kreativität enthält.&#10;&#10;Automatisch generierte Beschreibung">
              <a:extLst>
                <a:ext uri="{FF2B5EF4-FFF2-40B4-BE49-F238E27FC236}">
                  <a16:creationId xmlns:a16="http://schemas.microsoft.com/office/drawing/2014/main" id="{7325DC2E-C7A2-3BC8-74BA-D89176541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3269" y="3577355"/>
              <a:ext cx="1734981" cy="1734981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994A9C1-DA75-F07F-AB53-6D0041C0D396}"/>
                </a:ext>
              </a:extLst>
            </p:cNvPr>
            <p:cNvSpPr txBox="1"/>
            <p:nvPr/>
          </p:nvSpPr>
          <p:spPr>
            <a:xfrm>
              <a:off x="1151809" y="5647848"/>
              <a:ext cx="4483100" cy="55399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de-AT" sz="3000" dirty="0"/>
                <a:t>White Light Generation</a:t>
              </a: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F624DAA-B630-7785-49BF-789DEEADE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4335" y="3601935"/>
              <a:ext cx="1734981" cy="1734981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98F8464-1CF0-D0E8-CD6A-784153BA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400" y="3639956"/>
              <a:ext cx="1658938" cy="1658938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FB0FF70-4E65-806D-7B3B-FAB1032BEAC9}"/>
              </a:ext>
            </a:extLst>
          </p:cNvPr>
          <p:cNvGrpSpPr/>
          <p:nvPr/>
        </p:nvGrpSpPr>
        <p:grpSpPr>
          <a:xfrm>
            <a:off x="616866" y="1326381"/>
            <a:ext cx="5252428" cy="4895850"/>
            <a:chOff x="6943726" y="1441450"/>
            <a:chExt cx="5252428" cy="489585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2DE60C02-768A-EF17-09D1-199C03925651}"/>
                </a:ext>
              </a:extLst>
            </p:cNvPr>
            <p:cNvSpPr/>
            <p:nvPr/>
          </p:nvSpPr>
          <p:spPr>
            <a:xfrm>
              <a:off x="6943726" y="1441450"/>
              <a:ext cx="5232400" cy="48958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9B3951D-8BED-B84B-23D8-C6314E9C3387}"/>
                </a:ext>
              </a:extLst>
            </p:cNvPr>
            <p:cNvSpPr txBox="1"/>
            <p:nvPr/>
          </p:nvSpPr>
          <p:spPr>
            <a:xfrm>
              <a:off x="6943726" y="5298894"/>
              <a:ext cx="5232400" cy="101566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de-AT" sz="3000" dirty="0"/>
                <a:t>Second </a:t>
              </a:r>
              <a:r>
                <a:rPr lang="de-AT" sz="3000" dirty="0" err="1"/>
                <a:t>Harmonics</a:t>
              </a:r>
              <a:r>
                <a:rPr lang="de-AT" sz="3000" dirty="0"/>
                <a:t> Generation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DB0903A-239A-229A-1361-224F6D469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50460" y="1551922"/>
              <a:ext cx="3279031" cy="3784994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36A8C5E-7927-F486-23A8-595E1408E4EE}"/>
                </a:ext>
              </a:extLst>
            </p:cNvPr>
            <p:cNvSpPr txBox="1"/>
            <p:nvPr/>
          </p:nvSpPr>
          <p:spPr>
            <a:xfrm>
              <a:off x="10329491" y="1904976"/>
              <a:ext cx="1846634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de-AT" sz="2400" dirty="0"/>
                <a:t>620 </a:t>
              </a:r>
              <a:r>
                <a:rPr lang="de-AT" sz="2400" dirty="0" err="1"/>
                <a:t>nm</a:t>
              </a:r>
              <a:r>
                <a:rPr lang="de-AT" sz="2400" dirty="0"/>
                <a:t> </a:t>
              </a:r>
              <a:r>
                <a:rPr lang="de-AT" sz="2400" dirty="0" err="1"/>
                <a:t>red</a:t>
              </a:r>
              <a:endParaRPr lang="de-AT" sz="2400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D7FEC90-3BAC-E222-2D30-990A0C42509A}"/>
                </a:ext>
              </a:extLst>
            </p:cNvPr>
            <p:cNvSpPr txBox="1"/>
            <p:nvPr/>
          </p:nvSpPr>
          <p:spPr>
            <a:xfrm>
              <a:off x="10329491" y="2750990"/>
              <a:ext cx="1846634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de-AT" sz="2400" dirty="0"/>
                <a:t>310 </a:t>
              </a:r>
              <a:r>
                <a:rPr lang="de-AT" sz="2400" dirty="0" err="1"/>
                <a:t>nm</a:t>
              </a:r>
              <a:r>
                <a:rPr lang="de-AT" sz="2400" dirty="0"/>
                <a:t> UV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CCC806C2-206B-893C-67DD-B93BC34CBD63}"/>
                </a:ext>
              </a:extLst>
            </p:cNvPr>
            <p:cNvSpPr txBox="1"/>
            <p:nvPr/>
          </p:nvSpPr>
          <p:spPr>
            <a:xfrm>
              <a:off x="10349519" y="3601935"/>
              <a:ext cx="1846635" cy="156966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de-AT" sz="2400" dirty="0"/>
                <a:t>530 </a:t>
              </a:r>
              <a:r>
                <a:rPr lang="de-AT" sz="2400" dirty="0" err="1"/>
                <a:t>nm</a:t>
              </a:r>
              <a:endParaRPr lang="de-AT" sz="2400" dirty="0"/>
            </a:p>
            <a:p>
              <a:pPr algn="ctr"/>
              <a:r>
                <a:rPr lang="de-AT" sz="2400" dirty="0"/>
                <a:t>Uranium </a:t>
              </a:r>
              <a:r>
                <a:rPr lang="de-AT" sz="2400" dirty="0" err="1"/>
                <a:t>glass</a:t>
              </a:r>
              <a:r>
                <a:rPr lang="de-AT" sz="2400" dirty="0"/>
                <a:t> </a:t>
              </a:r>
              <a:r>
                <a:rPr lang="de-AT" sz="2400" dirty="0" err="1"/>
                <a:t>fluorescence</a:t>
              </a:r>
              <a:endParaRPr lang="de-AT" sz="2400" dirty="0"/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AA81CE95-D426-BC21-9E0A-780BF0C3A2F8}"/>
                </a:ext>
              </a:extLst>
            </p:cNvPr>
            <p:cNvCxnSpPr>
              <a:stCxn id="18" idx="1"/>
            </p:cNvCxnSpPr>
            <p:nvPr/>
          </p:nvCxnSpPr>
          <p:spPr>
            <a:xfrm flipH="1">
              <a:off x="9804400" y="2135809"/>
              <a:ext cx="525091" cy="23191"/>
            </a:xfrm>
            <a:prstGeom prst="straightConnector1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26F480F5-FDF8-3B09-B161-F5A181271507}"/>
                </a:ext>
              </a:extLst>
            </p:cNvPr>
            <p:cNvCxnSpPr>
              <a:stCxn id="19" idx="1"/>
            </p:cNvCxnSpPr>
            <p:nvPr/>
          </p:nvCxnSpPr>
          <p:spPr>
            <a:xfrm flipH="1">
              <a:off x="8369300" y="2981823"/>
              <a:ext cx="1960191" cy="809127"/>
            </a:xfrm>
            <a:prstGeom prst="straightConnector1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529E8D05-250E-9FB9-7A2A-623B29942A13}"/>
                </a:ext>
              </a:extLst>
            </p:cNvPr>
            <p:cNvCxnSpPr>
              <a:stCxn id="20" idx="1"/>
            </p:cNvCxnSpPr>
            <p:nvPr/>
          </p:nvCxnSpPr>
          <p:spPr>
            <a:xfrm flipH="1" flipV="1">
              <a:off x="8255000" y="3136900"/>
              <a:ext cx="2094519" cy="1249865"/>
            </a:xfrm>
            <a:prstGeom prst="straightConnector1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17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06544-35AF-2E61-386A-630F9432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do? Time </a:t>
            </a:r>
            <a:r>
              <a:rPr lang="de-AT" dirty="0" err="1"/>
              <a:t>resolved</a:t>
            </a:r>
            <a:r>
              <a:rPr lang="de-AT" dirty="0"/>
              <a:t> </a:t>
            </a:r>
            <a:r>
              <a:rPr lang="de-AT" dirty="0" err="1"/>
              <a:t>photoelectron-photoion</a:t>
            </a:r>
            <a:r>
              <a:rPr lang="de-AT" dirty="0"/>
              <a:t> </a:t>
            </a:r>
            <a:r>
              <a:rPr lang="de-AT" dirty="0" err="1"/>
              <a:t>spectroscopy</a:t>
            </a:r>
            <a:r>
              <a:rPr lang="de-AT" dirty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82058E-9E44-2758-9967-DF9AFA7C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E3D761-9F20-1703-1836-5B2AAE12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8954EE-46AA-510C-BD45-079EC8A6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12</a:t>
            </a:fld>
            <a:endParaRPr lang="de-AT"/>
          </a:p>
        </p:txBody>
      </p:sp>
      <p:pic>
        <p:nvPicPr>
          <p:cNvPr id="8" name="Grafik 7" descr="Ein Bild, das Screenshot, Cartoon, Grafikdesign enthält.&#10;&#10;Automatisch generierte Beschreibung">
            <a:extLst>
              <a:ext uri="{FF2B5EF4-FFF2-40B4-BE49-F238E27FC236}">
                <a16:creationId xmlns:a16="http://schemas.microsoft.com/office/drawing/2014/main" id="{611EDE8B-A822-840B-6CDF-90779B047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06" y="1261359"/>
            <a:ext cx="6693988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97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2254A-2790-87F8-46B5-206B05980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5046699" cy="12984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we do? Transient Absorption.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E2287D-FBDB-5A27-D1F6-1BDFEC57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</a:rPr>
              <a:t>August 5, 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14C4AB-5FB9-C392-0003-220288E1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Ultrafast pulses and time-resolved spectroscopy of molecular crystals, Robert Schwarzl, robert.schwarzl@tugraz.at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ADB48F-469E-89B5-3350-36BD4E68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3956" y="544123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868F274-4880-4D8F-BCD0-D5152FFD3396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46459C-5C89-F74E-CF95-04EE8B1991ED}"/>
              </a:ext>
            </a:extLst>
          </p:cNvPr>
          <p:cNvSpPr txBox="1"/>
          <p:nvPr/>
        </p:nvSpPr>
        <p:spPr>
          <a:xfrm>
            <a:off x="737407" y="1848465"/>
            <a:ext cx="5997690" cy="2181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Pump</a:t>
            </a:r>
            <a:r>
              <a:rPr lang="en-US" sz="2000" dirty="0"/>
              <a:t>: Visible to near-IR, 1.3 to 1.9 eV, 650-950 nm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Probe</a:t>
            </a:r>
            <a:r>
              <a:rPr lang="en-US" sz="2000" dirty="0"/>
              <a:t>: UV-C to near-IR, 1.3 to 4.9 eV, 250-950 mm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Spatial resolution </a:t>
            </a:r>
            <a:r>
              <a:rPr lang="en-US" sz="2000" b="1" dirty="0"/>
              <a:t>3 µm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Temporal resolution </a:t>
            </a:r>
            <a:r>
              <a:rPr lang="en-US" sz="2000" b="1" dirty="0"/>
              <a:t>80 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BEFFF4CD-D513-3C93-1221-52B3288298BE}"/>
                  </a:ext>
                </a:extLst>
              </p:cNvPr>
              <p:cNvSpPr txBox="1"/>
              <p:nvPr/>
            </p:nvSpPr>
            <p:spPr>
              <a:xfrm>
                <a:off x="7553578" y="4974141"/>
                <a:ext cx="2855333" cy="678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f>
                            <m:f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pump</m:t>
                                  </m:r>
                                  <m: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probe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probe</m:t>
                                  </m:r>
                                  <m: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only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 err="1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BEFFF4CD-D513-3C93-1221-52B328829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3578" y="4974141"/>
                <a:ext cx="2855333" cy="6780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17937FB6-7359-46BD-9C5A-F61F91427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19"/>
          <a:stretch/>
        </p:blipFill>
        <p:spPr>
          <a:xfrm>
            <a:off x="7522003" y="906310"/>
            <a:ext cx="2712065" cy="312332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73606DB-CFC8-BC1A-74AE-13F1ED3CFB69}"/>
              </a:ext>
            </a:extLst>
          </p:cNvPr>
          <p:cNvSpPr txBox="1"/>
          <p:nvPr/>
        </p:nvSpPr>
        <p:spPr>
          <a:xfrm>
            <a:off x="6997231" y="500718"/>
            <a:ext cx="3761607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fr-FR" sz="1400" dirty="0"/>
              <a:t>Zhu et al.</a:t>
            </a:r>
            <a:r>
              <a:rPr lang="fr-FR" sz="1400" i="1" dirty="0"/>
              <a:t>, J. </a:t>
            </a:r>
            <a:r>
              <a:rPr lang="fr-FR" sz="1400" i="1" dirty="0" err="1"/>
              <a:t>Chem</a:t>
            </a:r>
            <a:r>
              <a:rPr lang="fr-FR" sz="1400" i="1" dirty="0"/>
              <a:t>. Phys.</a:t>
            </a:r>
            <a:r>
              <a:rPr lang="fr-FR" sz="1400" dirty="0"/>
              <a:t> 152, 020901 (2020)</a:t>
            </a:r>
            <a:endParaRPr lang="en-US" sz="1400" dirty="0" err="1"/>
          </a:p>
        </p:txBody>
      </p:sp>
      <p:sp>
        <p:nvSpPr>
          <p:cNvPr id="11" name="Additionszeichen 10">
            <a:extLst>
              <a:ext uri="{FF2B5EF4-FFF2-40B4-BE49-F238E27FC236}">
                <a16:creationId xmlns:a16="http://schemas.microsoft.com/office/drawing/2014/main" id="{EE95D2E2-CB4C-9DEA-2625-A681EAF29270}"/>
              </a:ext>
            </a:extLst>
          </p:cNvPr>
          <p:cNvSpPr/>
          <p:nvPr/>
        </p:nvSpPr>
        <p:spPr>
          <a:xfrm>
            <a:off x="9396857" y="4244360"/>
            <a:ext cx="809625" cy="809625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id="{A668D68C-D871-54A1-3B78-FDE2680F1038}"/>
              </a:ext>
            </a:extLst>
          </p:cNvPr>
          <p:cNvSpPr/>
          <p:nvPr/>
        </p:nvSpPr>
        <p:spPr>
          <a:xfrm>
            <a:off x="8171620" y="4260166"/>
            <a:ext cx="809625" cy="809625"/>
          </a:xfrm>
          <a:prstGeom prst="mathMinus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eschweifte Klammer rechts 13">
            <a:extLst>
              <a:ext uri="{FF2B5EF4-FFF2-40B4-BE49-F238E27FC236}">
                <a16:creationId xmlns:a16="http://schemas.microsoft.com/office/drawing/2014/main" id="{143EF05F-EC2C-8512-CBAF-DBCC89BF7D70}"/>
              </a:ext>
            </a:extLst>
          </p:cNvPr>
          <p:cNvSpPr/>
          <p:nvPr/>
        </p:nvSpPr>
        <p:spPr>
          <a:xfrm rot="5400000">
            <a:off x="8456466" y="3434507"/>
            <a:ext cx="239935" cy="1501282"/>
          </a:xfrm>
          <a:prstGeom prst="rightBrace">
            <a:avLst/>
          </a:prstGeom>
          <a:ln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DF64C0E-382D-50CE-4E19-68F5570D039D}"/>
              </a:ext>
            </a:extLst>
          </p:cNvPr>
          <p:cNvSpPr txBox="1"/>
          <p:nvPr/>
        </p:nvSpPr>
        <p:spPr>
          <a:xfrm>
            <a:off x="6923697" y="4478000"/>
            <a:ext cx="1325879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AT" sz="1600" dirty="0" err="1"/>
              <a:t>Absorbance</a:t>
            </a:r>
            <a:r>
              <a:rPr lang="de-AT" sz="1600" dirty="0"/>
              <a:t>:</a:t>
            </a:r>
          </a:p>
        </p:txBody>
      </p:sp>
      <p:pic>
        <p:nvPicPr>
          <p:cNvPr id="7" name="Inhaltsplatzhalter 8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D37E1573-55F5-BC1F-A5B0-9687F5CD4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92353" y="4070901"/>
            <a:ext cx="5150277" cy="2330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614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1927 -0.273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-1368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20176-E8A7-28FC-A7B8-E441FD5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Squaraines</a:t>
            </a:r>
            <a:r>
              <a:rPr lang="de-AT" dirty="0"/>
              <a:t>: </a:t>
            </a:r>
            <a:r>
              <a:rPr lang="de-AT" dirty="0" err="1"/>
              <a:t>Organic</a:t>
            </a:r>
            <a:r>
              <a:rPr lang="de-AT" dirty="0"/>
              <a:t> </a:t>
            </a:r>
            <a:r>
              <a:rPr lang="de-AT" dirty="0" err="1"/>
              <a:t>donor-acceptor-donor</a:t>
            </a:r>
            <a:r>
              <a:rPr lang="de-AT" dirty="0"/>
              <a:t> chromophores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4AB011-A079-45A6-CADA-29B43AB67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EEDE5F-DC2F-95BD-7053-09EABE93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70A097-E78E-FFB3-381C-5631B7738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14</a:t>
            </a:fld>
            <a:endParaRPr lang="de-AT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16CB802-6E04-B196-69C0-1F21827F2A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52071" t="50543"/>
          <a:stretch>
            <a:fillRect/>
          </a:stretch>
        </p:blipFill>
        <p:spPr>
          <a:xfrm>
            <a:off x="6111156" y="1850947"/>
            <a:ext cx="4811400" cy="368747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25C28F0-27D2-5A09-448A-9F99D7B670B7}"/>
              </a:ext>
            </a:extLst>
          </p:cNvPr>
          <p:cNvSpPr txBox="1"/>
          <p:nvPr/>
        </p:nvSpPr>
        <p:spPr>
          <a:xfrm>
            <a:off x="6062556" y="5538427"/>
            <a:ext cx="4500000" cy="541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sz="1600" b="0" i="0" u="none" strike="noStrike" kern="1200" cap="none" baseline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Squaraine in polarization microscope.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sz="1600" b="0" i="0" u="none" strike="noStrike" kern="1200" cap="none" baseline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Cryst. Growth Des. 2017, 17, 12, 6455–6466</a:t>
            </a:r>
          </a:p>
        </p:txBody>
      </p:sp>
      <p:pic>
        <p:nvPicPr>
          <p:cNvPr id="13" name="Grafik 13">
            <a:extLst>
              <a:ext uri="{FF2B5EF4-FFF2-40B4-BE49-F238E27FC236}">
                <a16:creationId xmlns:a16="http://schemas.microsoft.com/office/drawing/2014/main" id="{128EC565-204E-99BF-A09B-4604F029131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42556" y="1187826"/>
            <a:ext cx="3600000" cy="356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1">
            <a:extLst>
              <a:ext uri="{FF2B5EF4-FFF2-40B4-BE49-F238E27FC236}">
                <a16:creationId xmlns:a16="http://schemas.microsoft.com/office/drawing/2014/main" id="{8AA0D9D2-A61F-380E-AA48-78136E26AAF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9465" t="67037" r="29276"/>
          <a:stretch>
            <a:fillRect/>
          </a:stretch>
        </p:blipFill>
        <p:spPr>
          <a:xfrm>
            <a:off x="3542916" y="4638427"/>
            <a:ext cx="2159640" cy="8161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B102D5AF-2A9D-4A37-5C74-F9DA992D54C2}"/>
              </a:ext>
            </a:extLst>
          </p:cNvPr>
          <p:cNvSpPr/>
          <p:nvPr/>
        </p:nvSpPr>
        <p:spPr>
          <a:xfrm>
            <a:off x="1382556" y="5178427"/>
            <a:ext cx="1681920" cy="108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aseline="-8000"/>
            </a:pPr>
            <a:r>
              <a:rPr lang="de-AT" sz="1800" b="0" i="0" u="none" strike="noStrike" kern="1200" cap="none" baseline="0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Square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aseline="-8000"/>
            </a:pPr>
            <a:r>
              <a:rPr lang="de-AT" sz="1800" b="0" i="0" u="none" strike="noStrike" kern="1200" cap="none" baseline="0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(</a:t>
            </a:r>
            <a:r>
              <a:rPr lang="de-AT" sz="1800" b="0" i="0" u="none" strike="noStrike" kern="1200" cap="none" baseline="0" dirty="0" err="1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squaric</a:t>
            </a:r>
            <a:r>
              <a:rPr lang="de-AT" sz="1800" b="0" i="0" u="none" strike="noStrike" kern="1200" cap="none" baseline="0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de-AT" sz="1800" b="0" i="0" u="none" strike="noStrike" kern="1200" cap="none" baseline="0" dirty="0" err="1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acid</a:t>
            </a:r>
            <a:r>
              <a:rPr lang="de-AT" sz="1800" b="0" i="0" u="none" strike="noStrike" kern="1200" cap="none" baseline="0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A0904B2E-A163-EB68-6FC9-5DB3AF480D55}"/>
              </a:ext>
            </a:extLst>
          </p:cNvPr>
          <p:cNvSpPr/>
          <p:nvPr/>
        </p:nvSpPr>
        <p:spPr>
          <a:xfrm>
            <a:off x="3064476" y="5178427"/>
            <a:ext cx="1377720" cy="539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28" h="1500" fill="none">
                <a:moveTo>
                  <a:pt x="0" y="1500"/>
                </a:moveTo>
                <a:lnTo>
                  <a:pt x="3828" y="0"/>
                </a:lnTo>
              </a:path>
            </a:pathLst>
          </a:custGeom>
          <a:noFill/>
          <a:ln w="38160">
            <a:solidFill>
              <a:srgbClr val="3465A4"/>
            </a:solidFill>
            <a:prstDash val="solid"/>
            <a:tailEnd type="arrow"/>
          </a:ln>
        </p:spPr>
        <p:txBody>
          <a:bodyPr vert="horz" wrap="square" lIns="109080" tIns="64080" rIns="109080" bIns="6408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AT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81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66044D-2E25-5423-1566-2D34281D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957071-ACB9-C589-4792-B4CD52AC2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0566F4-54F5-487E-84CE-DCEF1B27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15</a:t>
            </a:fld>
            <a:endParaRPr lang="de-AT"/>
          </a:p>
        </p:txBody>
      </p:sp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D60524D2-6630-73E4-2F9C-9CE4CF4CB7B4}"/>
              </a:ext>
            </a:extLst>
          </p:cNvPr>
          <p:cNvSpPr txBox="1">
            <a:spLocks/>
          </p:cNvSpPr>
          <p:nvPr/>
        </p:nvSpPr>
        <p:spPr>
          <a:xfrm>
            <a:off x="7679644" y="5499573"/>
            <a:ext cx="2348280" cy="390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C85A96-D6B5-4AFD-BD8C-A016B9BB156C}" type="slidenum">
              <a:rPr lang="de-AT" smtClean="0"/>
              <a:pPr/>
              <a:t>15</a:t>
            </a:fld>
            <a:endParaRPr lang="de-AT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76170F-7962-6B5F-62B7-4230BC57DB2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381163" y="966453"/>
            <a:ext cx="8999640" cy="44996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D280EFF-C587-BC27-8250-3AEB50FA9355}"/>
              </a:ext>
            </a:extLst>
          </p:cNvPr>
          <p:cNvSpPr txBox="1"/>
          <p:nvPr/>
        </p:nvSpPr>
        <p:spPr>
          <a:xfrm>
            <a:off x="452284" y="5466093"/>
            <a:ext cx="79304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sz="1800" b="0" i="0" u="none" strike="noStrike" kern="1200" cap="none" baseline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A solution to limited progress? Find a research partner and do a stay abroad.</a:t>
            </a:r>
          </a:p>
        </p:txBody>
      </p:sp>
      <p:sp>
        <p:nvSpPr>
          <p:cNvPr id="17" name="Titel 3">
            <a:extLst>
              <a:ext uri="{FF2B5EF4-FFF2-40B4-BE49-F238E27FC236}">
                <a16:creationId xmlns:a16="http://schemas.microsoft.com/office/drawing/2014/main" id="{1A507F39-9A4B-6E7E-0DBE-7022F82C8706}"/>
              </a:ext>
            </a:extLst>
          </p:cNvPr>
          <p:cNvSpPr txBox="1">
            <a:spLocks/>
          </p:cNvSpPr>
          <p:nvPr/>
        </p:nvSpPr>
        <p:spPr>
          <a:xfrm>
            <a:off x="956283" y="560373"/>
            <a:ext cx="9071640" cy="946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/>
              <a:t>Squaraine: Simulation</a:t>
            </a: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4A4E8046-547B-6DBF-A205-5D4B4479247C}"/>
              </a:ext>
            </a:extLst>
          </p:cNvPr>
          <p:cNvSpPr/>
          <p:nvPr/>
        </p:nvSpPr>
        <p:spPr>
          <a:xfrm>
            <a:off x="2432284" y="4404453"/>
            <a:ext cx="1620000" cy="57492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aseline="0"/>
            </a:pPr>
            <a:r>
              <a:rPr lang="de-AT" sz="1800" b="0" i="0" u="none" strike="noStrike" kern="1200" cap="none" baseline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Simplify</a:t>
            </a:r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A94A06B6-EB58-4120-EF64-BF9814138D30}"/>
              </a:ext>
            </a:extLst>
          </p:cNvPr>
          <p:cNvSpPr/>
          <p:nvPr/>
        </p:nvSpPr>
        <p:spPr>
          <a:xfrm>
            <a:off x="5312284" y="4619373"/>
            <a:ext cx="1620000" cy="57492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aseline="-8000"/>
            </a:pPr>
            <a:r>
              <a:rPr lang="de-AT" sz="1800" b="0" i="0" u="none" strike="noStrike" kern="1200" cap="none" baseline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Calculate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F5864D1-F467-6569-8C4C-2C54B812B8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732284" y="5320293"/>
            <a:ext cx="1800000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rafik 13">
            <a:extLst>
              <a:ext uri="{FF2B5EF4-FFF2-40B4-BE49-F238E27FC236}">
                <a16:creationId xmlns:a16="http://schemas.microsoft.com/office/drawing/2014/main" id="{8220A45D-92D7-AACE-69DF-24710836D6F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131277" y="1629045"/>
            <a:ext cx="3600000" cy="3565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519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46693-69A2-B525-81D2-D6E449FF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Essential </a:t>
            </a:r>
            <a:r>
              <a:rPr lang="de-AT" dirty="0" err="1"/>
              <a:t>states</a:t>
            </a:r>
            <a:r>
              <a:rPr lang="de-AT" dirty="0"/>
              <a:t> </a:t>
            </a:r>
            <a:r>
              <a:rPr lang="de-AT" dirty="0" err="1"/>
              <a:t>model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D-A-D chromophores: </a:t>
            </a:r>
            <a:r>
              <a:rPr lang="de-AT" dirty="0" err="1"/>
              <a:t>Interacting</a:t>
            </a:r>
            <a:r>
              <a:rPr lang="de-AT" dirty="0"/>
              <a:t> </a:t>
            </a:r>
            <a:r>
              <a:rPr lang="de-AT" dirty="0" err="1"/>
              <a:t>point</a:t>
            </a:r>
            <a:r>
              <a:rPr lang="de-AT" dirty="0"/>
              <a:t> </a:t>
            </a:r>
            <a:r>
              <a:rPr lang="de-AT" dirty="0" err="1"/>
              <a:t>charges</a:t>
            </a:r>
            <a:endParaRPr lang="de-AT" dirty="0"/>
          </a:p>
        </p:txBody>
      </p:sp>
      <p:pic>
        <p:nvPicPr>
          <p:cNvPr id="53" name="Inhaltsplatzhalter 15">
            <a:extLst>
              <a:ext uri="{FF2B5EF4-FFF2-40B4-BE49-F238E27FC236}">
                <a16:creationId xmlns:a16="http://schemas.microsoft.com/office/drawing/2014/main" id="{2E4FA71D-1402-ADC7-192B-937DC5851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30293" y="2486224"/>
            <a:ext cx="5754687" cy="4316015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AF9C81-4930-7E07-C73C-FB896A194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FA87C7-DE62-EDE1-EA06-64B4A1FB2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CF80C1-869B-3548-D343-105D3EAA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16</a:t>
            </a:fld>
            <a:endParaRPr lang="de-AT"/>
          </a:p>
        </p:txBody>
      </p:sp>
      <p:pic>
        <p:nvPicPr>
          <p:cNvPr id="54" name="Inhaltsplatzhalter 13">
            <a:extLst>
              <a:ext uri="{FF2B5EF4-FFF2-40B4-BE49-F238E27FC236}">
                <a16:creationId xmlns:a16="http://schemas.microsoft.com/office/drawing/2014/main" id="{EDCA8827-017C-1C38-C0D8-1F9DE147E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20" t="15251" r="50527" b="17755"/>
          <a:stretch/>
        </p:blipFill>
        <p:spPr>
          <a:xfrm>
            <a:off x="7504331" y="2424113"/>
            <a:ext cx="4752539" cy="4440237"/>
          </a:xfrm>
          <a:prstGeom prst="rect">
            <a:avLst/>
          </a:prstGeom>
        </p:spPr>
      </p:pic>
      <p:sp>
        <p:nvSpPr>
          <p:cNvPr id="55" name="Pfeil: nach rechts 54">
            <a:extLst>
              <a:ext uri="{FF2B5EF4-FFF2-40B4-BE49-F238E27FC236}">
                <a16:creationId xmlns:a16="http://schemas.microsoft.com/office/drawing/2014/main" id="{3B06F183-8F5A-5FCE-19B0-B25C905C35B2}"/>
              </a:ext>
            </a:extLst>
          </p:cNvPr>
          <p:cNvSpPr/>
          <p:nvPr/>
        </p:nvSpPr>
        <p:spPr>
          <a:xfrm>
            <a:off x="4643846" y="5221590"/>
            <a:ext cx="2521142" cy="581025"/>
          </a:xfrm>
          <a:prstGeom prst="rightArrow">
            <a:avLst/>
          </a:prstGeom>
          <a:solidFill>
            <a:srgbClr val="1351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F2A53501-89EF-7F91-8F3F-70CA93DD7EC7}"/>
              </a:ext>
            </a:extLst>
          </p:cNvPr>
          <p:cNvGrpSpPr/>
          <p:nvPr/>
        </p:nvGrpSpPr>
        <p:grpSpPr>
          <a:xfrm>
            <a:off x="4142393" y="3371602"/>
            <a:ext cx="3571339" cy="1290146"/>
            <a:chOff x="4142393" y="3371602"/>
            <a:chExt cx="3571339" cy="1290146"/>
          </a:xfrm>
        </p:grpSpPr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21A2E49F-D8B4-F49E-6D5E-88F95DB5039F}"/>
                </a:ext>
              </a:extLst>
            </p:cNvPr>
            <p:cNvSpPr/>
            <p:nvPr/>
          </p:nvSpPr>
          <p:spPr>
            <a:xfrm rot="18900000">
              <a:off x="5743169" y="3819256"/>
              <a:ext cx="369784" cy="369784"/>
            </a:xfrm>
            <a:prstGeom prst="rect">
              <a:avLst/>
            </a:prstGeom>
            <a:solidFill>
              <a:srgbClr val="0F9ED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8" name="Inhaltsplatzhalter 7">
              <a:extLst>
                <a:ext uri="{FF2B5EF4-FFF2-40B4-BE49-F238E27FC236}">
                  <a16:creationId xmlns:a16="http://schemas.microsoft.com/office/drawing/2014/main" id="{7FDACD0D-4421-2BD8-091D-C117CF74C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42393" y="3371602"/>
              <a:ext cx="3571339" cy="1290146"/>
            </a:xfrm>
            <a:prstGeom prst="rect">
              <a:avLst/>
            </a:prstGeom>
          </p:spPr>
        </p:pic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614B3FBF-CEA3-9290-A5F5-528AA8ABB79D}"/>
                </a:ext>
              </a:extLst>
            </p:cNvPr>
            <p:cNvSpPr/>
            <p:nvPr/>
          </p:nvSpPr>
          <p:spPr>
            <a:xfrm>
              <a:off x="4652972" y="3757933"/>
              <a:ext cx="457117" cy="502828"/>
            </a:xfrm>
            <a:prstGeom prst="ellipse">
              <a:avLst/>
            </a:prstGeom>
            <a:solidFill>
              <a:srgbClr val="F70146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730FE662-FEFE-ED6F-724F-223EAFCA59AC}"/>
                </a:ext>
              </a:extLst>
            </p:cNvPr>
            <p:cNvSpPr/>
            <p:nvPr/>
          </p:nvSpPr>
          <p:spPr>
            <a:xfrm>
              <a:off x="6726603" y="3765261"/>
              <a:ext cx="457117" cy="502828"/>
            </a:xfrm>
            <a:prstGeom prst="ellipse">
              <a:avLst/>
            </a:prstGeom>
            <a:solidFill>
              <a:srgbClr val="F70146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31A5773-CB19-7962-A22E-2EE87C52B3E9}"/>
              </a:ext>
            </a:extLst>
          </p:cNvPr>
          <p:cNvGrpSpPr/>
          <p:nvPr/>
        </p:nvGrpSpPr>
        <p:grpSpPr>
          <a:xfrm>
            <a:off x="4652972" y="2946057"/>
            <a:ext cx="2576928" cy="463838"/>
            <a:chOff x="4652972" y="2946057"/>
            <a:chExt cx="2576928" cy="463838"/>
          </a:xfrm>
        </p:grpSpPr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28A68039-E5C1-7F8F-D2CD-0BEF96A04EC4}"/>
                </a:ext>
              </a:extLst>
            </p:cNvPr>
            <p:cNvCxnSpPr/>
            <p:nvPr/>
          </p:nvCxnSpPr>
          <p:spPr>
            <a:xfrm>
              <a:off x="4881530" y="3169582"/>
              <a:ext cx="2110686" cy="0"/>
            </a:xfrm>
            <a:prstGeom prst="line">
              <a:avLst/>
            </a:prstGeom>
            <a:ln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44AC88DA-9591-A72A-F189-557AB50EB43C}"/>
                </a:ext>
              </a:extLst>
            </p:cNvPr>
            <p:cNvGrpSpPr/>
            <p:nvPr/>
          </p:nvGrpSpPr>
          <p:grpSpPr>
            <a:xfrm>
              <a:off x="5744447" y="2991069"/>
              <a:ext cx="419178" cy="369784"/>
              <a:chOff x="5743170" y="2991069"/>
              <a:chExt cx="419178" cy="369784"/>
            </a:xfrm>
          </p:grpSpPr>
          <p:sp>
            <p:nvSpPr>
              <p:cNvPr id="71" name="Rechteck 70">
                <a:extLst>
                  <a:ext uri="{FF2B5EF4-FFF2-40B4-BE49-F238E27FC236}">
                    <a16:creationId xmlns:a16="http://schemas.microsoft.com/office/drawing/2014/main" id="{299689C5-7C09-CC07-95A2-F9A21D93959F}"/>
                  </a:ext>
                </a:extLst>
              </p:cNvPr>
              <p:cNvSpPr/>
              <p:nvPr/>
            </p:nvSpPr>
            <p:spPr>
              <a:xfrm rot="18900000">
                <a:off x="5743170" y="2991069"/>
                <a:ext cx="369784" cy="36978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2" name="Textfeld 71">
                <a:extLst>
                  <a:ext uri="{FF2B5EF4-FFF2-40B4-BE49-F238E27FC236}">
                    <a16:creationId xmlns:a16="http://schemas.microsoft.com/office/drawing/2014/main" id="{98E90753-61C4-F488-AC4A-D24C0D0087A2}"/>
                  </a:ext>
                </a:extLst>
              </p:cNvPr>
              <p:cNvSpPr txBox="1"/>
              <p:nvPr/>
            </p:nvSpPr>
            <p:spPr>
              <a:xfrm>
                <a:off x="5793361" y="2991069"/>
                <a:ext cx="368987" cy="338554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</p:grp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33B27307-FE46-A619-9238-4EFE624239CD}"/>
                </a:ext>
              </a:extLst>
            </p:cNvPr>
            <p:cNvGrpSpPr/>
            <p:nvPr/>
          </p:nvGrpSpPr>
          <p:grpSpPr>
            <a:xfrm>
              <a:off x="4652972" y="2952777"/>
              <a:ext cx="466243" cy="457118"/>
              <a:chOff x="4652972" y="2952777"/>
              <a:chExt cx="466243" cy="457118"/>
            </a:xfrm>
          </p:grpSpPr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BB7179BD-D927-5BAB-2A02-A12EC16B1E1C}"/>
                  </a:ext>
                </a:extLst>
              </p:cNvPr>
              <p:cNvSpPr/>
              <p:nvPr/>
            </p:nvSpPr>
            <p:spPr>
              <a:xfrm>
                <a:off x="4652972" y="2952777"/>
                <a:ext cx="457118" cy="457118"/>
              </a:xfrm>
              <a:prstGeom prst="ellipse">
                <a:avLst/>
              </a:prstGeom>
              <a:solidFill>
                <a:srgbClr val="FB80A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FD67F793-6386-C260-2355-4F892E47D65A}"/>
                  </a:ext>
                </a:extLst>
              </p:cNvPr>
              <p:cNvSpPr txBox="1"/>
              <p:nvPr/>
            </p:nvSpPr>
            <p:spPr>
              <a:xfrm>
                <a:off x="4758997" y="3013053"/>
                <a:ext cx="360218" cy="338554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E8BE66F1-965A-B5DE-0027-DC3356A7838C}"/>
                </a:ext>
              </a:extLst>
            </p:cNvPr>
            <p:cNvGrpSpPr/>
            <p:nvPr/>
          </p:nvGrpSpPr>
          <p:grpSpPr>
            <a:xfrm>
              <a:off x="6763657" y="2946057"/>
              <a:ext cx="466243" cy="457118"/>
              <a:chOff x="4805372" y="3105177"/>
              <a:chExt cx="466243" cy="457118"/>
            </a:xfrm>
          </p:grpSpPr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0CDB94A3-AAF2-8DC6-3B70-CA3E6F784EE7}"/>
                  </a:ext>
                </a:extLst>
              </p:cNvPr>
              <p:cNvSpPr/>
              <p:nvPr/>
            </p:nvSpPr>
            <p:spPr>
              <a:xfrm>
                <a:off x="4805372" y="3105177"/>
                <a:ext cx="457118" cy="457118"/>
              </a:xfrm>
              <a:prstGeom prst="ellipse">
                <a:avLst/>
              </a:prstGeom>
              <a:solidFill>
                <a:srgbClr val="FB80A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CFB27787-870F-05FA-EA74-4C1FF0647174}"/>
                  </a:ext>
                </a:extLst>
              </p:cNvPr>
              <p:cNvSpPr txBox="1"/>
              <p:nvPr/>
            </p:nvSpPr>
            <p:spPr>
              <a:xfrm>
                <a:off x="4911397" y="3165453"/>
                <a:ext cx="360218" cy="338554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C3B220AD-F934-2216-612A-8E3EEA77ECD3}"/>
              </a:ext>
            </a:extLst>
          </p:cNvPr>
          <p:cNvGrpSpPr/>
          <p:nvPr/>
        </p:nvGrpSpPr>
        <p:grpSpPr>
          <a:xfrm>
            <a:off x="2533161" y="1915341"/>
            <a:ext cx="2576928" cy="463838"/>
            <a:chOff x="4652972" y="2946057"/>
            <a:chExt cx="2576928" cy="463838"/>
          </a:xfrm>
        </p:grpSpPr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5DF64D52-5A07-1343-433C-9D0E35B405FC}"/>
                </a:ext>
              </a:extLst>
            </p:cNvPr>
            <p:cNvCxnSpPr/>
            <p:nvPr/>
          </p:nvCxnSpPr>
          <p:spPr>
            <a:xfrm>
              <a:off x="4881530" y="3169582"/>
              <a:ext cx="2110686" cy="0"/>
            </a:xfrm>
            <a:prstGeom prst="line">
              <a:avLst/>
            </a:prstGeom>
            <a:ln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BDA56F2F-08E6-F659-F96A-F76515848874}"/>
                </a:ext>
              </a:extLst>
            </p:cNvPr>
            <p:cNvGrpSpPr/>
            <p:nvPr/>
          </p:nvGrpSpPr>
          <p:grpSpPr>
            <a:xfrm>
              <a:off x="5744447" y="2991069"/>
              <a:ext cx="419178" cy="369784"/>
              <a:chOff x="5743170" y="2991069"/>
              <a:chExt cx="419178" cy="369784"/>
            </a:xfrm>
          </p:grpSpPr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2F0CED5D-16D4-F49E-0A73-9E2E512C6153}"/>
                  </a:ext>
                </a:extLst>
              </p:cNvPr>
              <p:cNvSpPr/>
              <p:nvPr/>
            </p:nvSpPr>
            <p:spPr>
              <a:xfrm rot="18900000">
                <a:off x="5743170" y="2991069"/>
                <a:ext cx="369784" cy="36978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A7D27B35-05C7-3346-6265-0D0D2D8A0239}"/>
                  </a:ext>
                </a:extLst>
              </p:cNvPr>
              <p:cNvSpPr txBox="1"/>
              <p:nvPr/>
            </p:nvSpPr>
            <p:spPr>
              <a:xfrm>
                <a:off x="5793361" y="2991069"/>
                <a:ext cx="368987" cy="338554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A-</a:t>
                </a:r>
              </a:p>
            </p:txBody>
          </p:sp>
        </p:grpSp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07C42E76-B947-808E-07C4-1171BE49FA3D}"/>
                </a:ext>
              </a:extLst>
            </p:cNvPr>
            <p:cNvGrpSpPr/>
            <p:nvPr/>
          </p:nvGrpSpPr>
          <p:grpSpPr>
            <a:xfrm>
              <a:off x="4652972" y="2952777"/>
              <a:ext cx="466243" cy="457118"/>
              <a:chOff x="4652972" y="2952777"/>
              <a:chExt cx="466243" cy="457118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309021CE-4953-9D16-7ABB-4A325FAE39AB}"/>
                  </a:ext>
                </a:extLst>
              </p:cNvPr>
              <p:cNvSpPr/>
              <p:nvPr/>
            </p:nvSpPr>
            <p:spPr>
              <a:xfrm>
                <a:off x="4652972" y="2952777"/>
                <a:ext cx="457118" cy="457118"/>
              </a:xfrm>
              <a:prstGeom prst="ellipse">
                <a:avLst/>
              </a:prstGeom>
              <a:solidFill>
                <a:srgbClr val="FB80A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F13243D1-3261-42AE-2879-366F795B3B84}"/>
                  </a:ext>
                </a:extLst>
              </p:cNvPr>
              <p:cNvSpPr txBox="1"/>
              <p:nvPr/>
            </p:nvSpPr>
            <p:spPr>
              <a:xfrm>
                <a:off x="4758997" y="3013053"/>
                <a:ext cx="360218" cy="338554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D+</a:t>
                </a:r>
              </a:p>
            </p:txBody>
          </p:sp>
        </p:grpSp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CF57F7D1-733D-830E-C164-C80A8B2A76B4}"/>
                </a:ext>
              </a:extLst>
            </p:cNvPr>
            <p:cNvGrpSpPr/>
            <p:nvPr/>
          </p:nvGrpSpPr>
          <p:grpSpPr>
            <a:xfrm>
              <a:off x="6763657" y="2946057"/>
              <a:ext cx="466243" cy="457118"/>
              <a:chOff x="4805372" y="3105177"/>
              <a:chExt cx="466243" cy="457118"/>
            </a:xfrm>
          </p:grpSpPr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A53D81F3-3367-CD89-A58E-EE0D057039AF}"/>
                  </a:ext>
                </a:extLst>
              </p:cNvPr>
              <p:cNvSpPr/>
              <p:nvPr/>
            </p:nvSpPr>
            <p:spPr>
              <a:xfrm>
                <a:off x="4805372" y="3105177"/>
                <a:ext cx="457118" cy="457118"/>
              </a:xfrm>
              <a:prstGeom prst="ellipse">
                <a:avLst/>
              </a:prstGeom>
              <a:solidFill>
                <a:srgbClr val="FB80A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39F67525-10FA-BE0A-302B-DC89B3ED8ACD}"/>
                  </a:ext>
                </a:extLst>
              </p:cNvPr>
              <p:cNvSpPr txBox="1"/>
              <p:nvPr/>
            </p:nvSpPr>
            <p:spPr>
              <a:xfrm>
                <a:off x="4911397" y="3165453"/>
                <a:ext cx="360218" cy="338554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EC6E52BB-A631-1D79-A40F-F15BFBCB87D6}"/>
              </a:ext>
            </a:extLst>
          </p:cNvPr>
          <p:cNvGrpSpPr/>
          <p:nvPr/>
        </p:nvGrpSpPr>
        <p:grpSpPr>
          <a:xfrm>
            <a:off x="6763657" y="1933560"/>
            <a:ext cx="2576928" cy="463838"/>
            <a:chOff x="4652972" y="2946057"/>
            <a:chExt cx="2576928" cy="463838"/>
          </a:xfrm>
        </p:grpSpPr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D81CDD56-C90E-BD95-41BF-402B4A4F31A0}"/>
                </a:ext>
              </a:extLst>
            </p:cNvPr>
            <p:cNvCxnSpPr/>
            <p:nvPr/>
          </p:nvCxnSpPr>
          <p:spPr>
            <a:xfrm>
              <a:off x="4881530" y="3169582"/>
              <a:ext cx="2110686" cy="0"/>
            </a:xfrm>
            <a:prstGeom prst="line">
              <a:avLst/>
            </a:prstGeom>
            <a:ln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A5B55AFE-2F9D-8271-7EFF-2850EF6BB23F}"/>
                </a:ext>
              </a:extLst>
            </p:cNvPr>
            <p:cNvGrpSpPr/>
            <p:nvPr/>
          </p:nvGrpSpPr>
          <p:grpSpPr>
            <a:xfrm>
              <a:off x="5744447" y="2991069"/>
              <a:ext cx="419178" cy="369784"/>
              <a:chOff x="5743170" y="2991069"/>
              <a:chExt cx="419178" cy="369784"/>
            </a:xfrm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1583344-37C2-D47B-7514-61130D82AE84}"/>
                  </a:ext>
                </a:extLst>
              </p:cNvPr>
              <p:cNvSpPr/>
              <p:nvPr/>
            </p:nvSpPr>
            <p:spPr>
              <a:xfrm rot="18900000">
                <a:off x="5743170" y="2991069"/>
                <a:ext cx="369784" cy="36978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94" name="Textfeld 93">
                <a:extLst>
                  <a:ext uri="{FF2B5EF4-FFF2-40B4-BE49-F238E27FC236}">
                    <a16:creationId xmlns:a16="http://schemas.microsoft.com/office/drawing/2014/main" id="{CE618102-4585-4552-F417-A5006CD1733D}"/>
                  </a:ext>
                </a:extLst>
              </p:cNvPr>
              <p:cNvSpPr txBox="1"/>
              <p:nvPr/>
            </p:nvSpPr>
            <p:spPr>
              <a:xfrm>
                <a:off x="5793361" y="2991069"/>
                <a:ext cx="368987" cy="338554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A-</a:t>
                </a:r>
              </a:p>
            </p:txBody>
          </p:sp>
        </p:grpSp>
        <p:grpSp>
          <p:nvGrpSpPr>
            <p:cNvPr id="87" name="Gruppieren 86">
              <a:extLst>
                <a:ext uri="{FF2B5EF4-FFF2-40B4-BE49-F238E27FC236}">
                  <a16:creationId xmlns:a16="http://schemas.microsoft.com/office/drawing/2014/main" id="{99D04D64-B46A-58D5-A217-08CC898CFBE8}"/>
                </a:ext>
              </a:extLst>
            </p:cNvPr>
            <p:cNvGrpSpPr/>
            <p:nvPr/>
          </p:nvGrpSpPr>
          <p:grpSpPr>
            <a:xfrm>
              <a:off x="4652972" y="2952777"/>
              <a:ext cx="466243" cy="457118"/>
              <a:chOff x="4652972" y="2952777"/>
              <a:chExt cx="466243" cy="457118"/>
            </a:xfrm>
          </p:grpSpPr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29C11E49-FB23-EA85-9A09-5124620C5A8B}"/>
                  </a:ext>
                </a:extLst>
              </p:cNvPr>
              <p:cNvSpPr/>
              <p:nvPr/>
            </p:nvSpPr>
            <p:spPr>
              <a:xfrm>
                <a:off x="4652972" y="2952777"/>
                <a:ext cx="457118" cy="457118"/>
              </a:xfrm>
              <a:prstGeom prst="ellipse">
                <a:avLst/>
              </a:prstGeom>
              <a:solidFill>
                <a:srgbClr val="FB80A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92" name="Textfeld 91">
                <a:extLst>
                  <a:ext uri="{FF2B5EF4-FFF2-40B4-BE49-F238E27FC236}">
                    <a16:creationId xmlns:a16="http://schemas.microsoft.com/office/drawing/2014/main" id="{EBD39DC8-D41B-3D71-C097-4171681525AB}"/>
                  </a:ext>
                </a:extLst>
              </p:cNvPr>
              <p:cNvSpPr txBox="1"/>
              <p:nvPr/>
            </p:nvSpPr>
            <p:spPr>
              <a:xfrm>
                <a:off x="4758997" y="3013053"/>
                <a:ext cx="360218" cy="338554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AB9DB570-1146-C402-A23A-4DA403291322}"/>
                </a:ext>
              </a:extLst>
            </p:cNvPr>
            <p:cNvGrpSpPr/>
            <p:nvPr/>
          </p:nvGrpSpPr>
          <p:grpSpPr>
            <a:xfrm>
              <a:off x="6763657" y="2946057"/>
              <a:ext cx="466243" cy="457118"/>
              <a:chOff x="4805372" y="3105177"/>
              <a:chExt cx="466243" cy="457118"/>
            </a:xfrm>
          </p:grpSpPr>
          <p:sp>
            <p:nvSpPr>
              <p:cNvPr id="89" name="Ellipse 88">
                <a:extLst>
                  <a:ext uri="{FF2B5EF4-FFF2-40B4-BE49-F238E27FC236}">
                    <a16:creationId xmlns:a16="http://schemas.microsoft.com/office/drawing/2014/main" id="{17BBD1D6-1C95-7FCE-E775-AA33120E78A1}"/>
                  </a:ext>
                </a:extLst>
              </p:cNvPr>
              <p:cNvSpPr/>
              <p:nvPr/>
            </p:nvSpPr>
            <p:spPr>
              <a:xfrm>
                <a:off x="4805372" y="3105177"/>
                <a:ext cx="457118" cy="457118"/>
              </a:xfrm>
              <a:prstGeom prst="ellipse">
                <a:avLst/>
              </a:prstGeom>
              <a:solidFill>
                <a:srgbClr val="FB80A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90" name="Textfeld 89">
                <a:extLst>
                  <a:ext uri="{FF2B5EF4-FFF2-40B4-BE49-F238E27FC236}">
                    <a16:creationId xmlns:a16="http://schemas.microsoft.com/office/drawing/2014/main" id="{0FAE7FA8-1EA3-070C-121D-A633962B76FC}"/>
                  </a:ext>
                </a:extLst>
              </p:cNvPr>
              <p:cNvSpPr txBox="1"/>
              <p:nvPr/>
            </p:nvSpPr>
            <p:spPr>
              <a:xfrm>
                <a:off x="4911397" y="3165453"/>
                <a:ext cx="360218" cy="338554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D+</a:t>
                </a:r>
              </a:p>
            </p:txBody>
          </p:sp>
        </p:grpSp>
      </p:grpSp>
      <p:sp>
        <p:nvSpPr>
          <p:cNvPr id="95" name="Textfeld 94">
            <a:extLst>
              <a:ext uri="{FF2B5EF4-FFF2-40B4-BE49-F238E27FC236}">
                <a16:creationId xmlns:a16="http://schemas.microsoft.com/office/drawing/2014/main" id="{CA2E5614-C164-2545-71E5-129A0BB8BEED}"/>
              </a:ext>
            </a:extLst>
          </p:cNvPr>
          <p:cNvSpPr txBox="1"/>
          <p:nvPr/>
        </p:nvSpPr>
        <p:spPr>
          <a:xfrm>
            <a:off x="5318592" y="4482677"/>
            <a:ext cx="1208023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dirty="0"/>
              <a:t>Sigma-Aldrich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FB3362BA-EA60-4C38-23D7-C4D4124E9DA2}"/>
              </a:ext>
            </a:extLst>
          </p:cNvPr>
          <p:cNvSpPr txBox="1"/>
          <p:nvPr/>
        </p:nvSpPr>
        <p:spPr>
          <a:xfrm>
            <a:off x="1947799" y="1969799"/>
            <a:ext cx="457118" cy="37457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rtlCol="0">
            <a:spAutoFit/>
          </a:bodyPr>
          <a:lstStyle/>
          <a:p>
            <a:pPr algn="ctr"/>
            <a:r>
              <a:rPr lang="en-US" sz="1600" dirty="0"/>
              <a:t>Z</a:t>
            </a:r>
            <a:r>
              <a:rPr lang="en-US" sz="1600" baseline="-25000" dirty="0"/>
              <a:t>1</a:t>
            </a:r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F01F0993-E981-E03C-99EC-C1FADFDB0271}"/>
              </a:ext>
            </a:extLst>
          </p:cNvPr>
          <p:cNvSpPr txBox="1"/>
          <p:nvPr/>
        </p:nvSpPr>
        <p:spPr>
          <a:xfrm>
            <a:off x="9526113" y="1957819"/>
            <a:ext cx="457118" cy="37457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rtlCol="0">
            <a:spAutoFit/>
          </a:bodyPr>
          <a:lstStyle/>
          <a:p>
            <a:pPr algn="ctr"/>
            <a:r>
              <a:rPr lang="en-US" sz="1600" dirty="0"/>
              <a:t>Z</a:t>
            </a:r>
            <a:r>
              <a:rPr lang="en-US" sz="1600" baseline="-25000" dirty="0"/>
              <a:t>2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47DFC76A-B7DF-939E-6C36-72579E68DF7B}"/>
              </a:ext>
            </a:extLst>
          </p:cNvPr>
          <p:cNvSpPr txBox="1"/>
          <p:nvPr/>
        </p:nvSpPr>
        <p:spPr>
          <a:xfrm>
            <a:off x="7420414" y="2952777"/>
            <a:ext cx="457118" cy="37457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rtlCol="0">
            <a:spAutoFit/>
          </a:bodyPr>
          <a:lstStyle/>
          <a:p>
            <a:pPr algn="ctr"/>
            <a:r>
              <a:rPr lang="en-US" sz="1600" dirty="0"/>
              <a:t>N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9682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 animBg="1"/>
      <p:bldP spid="97" grpId="0" animBg="1"/>
      <p:bldP spid="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C3111-AC51-415D-B293-44BD6084B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06" y="152657"/>
            <a:ext cx="11135475" cy="114300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AC6DFF-9637-4FD1-9EDE-EC2E4822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Robert Schwarzl, OSI 14, Mauterndorf, 2024-02-20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25A271-DB40-4EE6-A496-62FABCB6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Higher Excitations of Squaraines Resolved via Transient Absorption Microscopy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B9C5D2-B77F-12BD-AED2-ED689BF8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4EC4D-37E3-EF42-B9AB-6337577588CB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281D1D9-1385-4DB6-84B9-B18193265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455" y="3405111"/>
            <a:ext cx="1928813" cy="43755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7CDB27D-D2BA-4B99-8BD5-512B4065D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0075" y="5108849"/>
            <a:ext cx="1147910" cy="10158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084BBD0-56B8-4213-9EEB-0D1B286C6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861" y="2326319"/>
            <a:ext cx="1031169" cy="66957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5C18CB3-F43E-4450-A026-7CAEFB073C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77141" y="2148068"/>
            <a:ext cx="2558903" cy="90062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27D3B86-6C00-41A2-9226-95CAB3A977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4480" y="1287687"/>
            <a:ext cx="1336288" cy="763594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388B65C-8F1C-4FB4-9113-498667EEFF85}"/>
              </a:ext>
            </a:extLst>
          </p:cNvPr>
          <p:cNvSpPr txBox="1"/>
          <p:nvPr/>
        </p:nvSpPr>
        <p:spPr>
          <a:xfrm>
            <a:off x="3120927" y="1520880"/>
            <a:ext cx="5237331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500" dirty="0"/>
              <a:t>Maximilian </a:t>
            </a:r>
            <a:r>
              <a:rPr lang="en-US" sz="1500" dirty="0" err="1"/>
              <a:t>Jeindl</a:t>
            </a:r>
            <a:r>
              <a:rPr lang="en-US" sz="1500" dirty="0"/>
              <a:t>, Robert Schwarzl, Pascal Heim, Markus Koch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3191099-5846-4F47-9D41-413867FD9398}"/>
              </a:ext>
            </a:extLst>
          </p:cNvPr>
          <p:cNvSpPr txBox="1"/>
          <p:nvPr/>
        </p:nvSpPr>
        <p:spPr>
          <a:xfrm>
            <a:off x="3120927" y="2472486"/>
            <a:ext cx="3161763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500" dirty="0"/>
              <a:t>Manuela </a:t>
            </a:r>
            <a:r>
              <a:rPr lang="en-US" sz="1500" dirty="0" err="1"/>
              <a:t>Schiek</a:t>
            </a:r>
            <a:r>
              <a:rPr lang="en-US" sz="1500" dirty="0"/>
              <a:t>, Marvin Schumacher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08A2FE3-947E-4DAC-867B-CA2F18C4E109}"/>
              </a:ext>
            </a:extLst>
          </p:cNvPr>
          <p:cNvSpPr txBox="1"/>
          <p:nvPr/>
        </p:nvSpPr>
        <p:spPr>
          <a:xfrm>
            <a:off x="3120927" y="3415487"/>
            <a:ext cx="1120500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500" dirty="0"/>
              <a:t>Frank Spano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1AD8D60-F585-408C-AB5E-F844B2225105}"/>
              </a:ext>
            </a:extLst>
          </p:cNvPr>
          <p:cNvSpPr txBox="1"/>
          <p:nvPr/>
        </p:nvSpPr>
        <p:spPr>
          <a:xfrm>
            <a:off x="3120927" y="5483259"/>
            <a:ext cx="4971426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500" dirty="0"/>
              <a:t>Andreas </a:t>
            </a:r>
            <a:r>
              <a:rPr lang="en-US" sz="1500" dirty="0" err="1"/>
              <a:t>Windischbacher</a:t>
            </a:r>
            <a:r>
              <a:rPr lang="en-US" sz="1500" dirty="0"/>
              <a:t>, Narges </a:t>
            </a:r>
            <a:r>
              <a:rPr lang="en-US" sz="1500" dirty="0" err="1"/>
              <a:t>Taghizade</a:t>
            </a:r>
            <a:r>
              <a:rPr lang="en-US" sz="1500" dirty="0"/>
              <a:t>, Peter </a:t>
            </a:r>
            <a:r>
              <a:rPr lang="en-US" sz="1500" dirty="0" err="1"/>
              <a:t>Puschnig</a:t>
            </a:r>
            <a:endParaRPr lang="en-US" sz="1500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6BB30A6-DDB7-453C-AF50-885CCF072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34987" y="3301215"/>
            <a:ext cx="2443210" cy="49882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976D4DF-A1B9-47DE-A8A3-011ADCEBAC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3379" y="4058982"/>
            <a:ext cx="1031169" cy="934282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18638D5F-2D8F-49CB-A155-C7E2222201BB}"/>
              </a:ext>
            </a:extLst>
          </p:cNvPr>
          <p:cNvSpPr txBox="1"/>
          <p:nvPr/>
        </p:nvSpPr>
        <p:spPr>
          <a:xfrm>
            <a:off x="3120927" y="4407234"/>
            <a:ext cx="3821815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500" dirty="0"/>
              <a:t>Davide </a:t>
            </a:r>
            <a:r>
              <a:rPr lang="en-US" sz="1500" dirty="0" err="1"/>
              <a:t>Giavazzi</a:t>
            </a:r>
            <a:r>
              <a:rPr lang="en-US" sz="1500" dirty="0"/>
              <a:t>, Anna </a:t>
            </a:r>
            <a:r>
              <a:rPr lang="en-US" sz="1500" dirty="0" err="1"/>
              <a:t>Painelli</a:t>
            </a:r>
            <a:r>
              <a:rPr lang="en-US" sz="1500" dirty="0"/>
              <a:t>, </a:t>
            </a:r>
            <a:r>
              <a:rPr lang="en-US" sz="1500" dirty="0" err="1"/>
              <a:t>Brunella</a:t>
            </a:r>
            <a:r>
              <a:rPr lang="en-US" sz="1500" dirty="0"/>
              <a:t> </a:t>
            </a:r>
            <a:r>
              <a:rPr lang="en-US" sz="1500" dirty="0" err="1"/>
              <a:t>Bardi</a:t>
            </a:r>
            <a:endParaRPr lang="en-US" sz="15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C705D9-6F0E-4C54-864E-F4A7F3243E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82754" y="4056424"/>
            <a:ext cx="2146517" cy="81567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BA89A9E-1C4B-4A9C-9FC3-401BA3387F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48964" y="2435478"/>
            <a:ext cx="1177028" cy="44253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3CC5EDD-65C9-40C8-9C2D-0DBFA8793C4C}"/>
              </a:ext>
            </a:extLst>
          </p:cNvPr>
          <p:cNvSpPr/>
          <p:nvPr/>
        </p:nvSpPr>
        <p:spPr>
          <a:xfrm>
            <a:off x="9752941" y="1912958"/>
            <a:ext cx="17065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500" dirty="0"/>
              <a:t>New: PAT 1379523</a:t>
            </a:r>
            <a:endParaRPr lang="en-US" sz="15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5246FB6-3B42-441A-8A2C-17AB3EC3C4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20365" y="1511244"/>
            <a:ext cx="2871294" cy="35902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F406E7A-2F5D-4572-85F6-7AC23D2DDB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13035" y="4998313"/>
            <a:ext cx="1885954" cy="64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DF2466-80E5-CEAA-A382-3304E9ACD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365CC81-1673-594B-72C3-A9E10B18C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D844A5-2722-96F9-E22C-C03054BB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18</a:t>
            </a:fld>
            <a:endParaRPr lang="de-AT"/>
          </a:p>
        </p:txBody>
      </p:sp>
      <p:pic>
        <p:nvPicPr>
          <p:cNvPr id="6" name="Grafik 5" descr="Ein Bild, das Kleidung, Person, draußen, Schuhwerk enthält.&#10;&#10;Automatisch generierte Beschreibung">
            <a:extLst>
              <a:ext uri="{FF2B5EF4-FFF2-40B4-BE49-F238E27FC236}">
                <a16:creationId xmlns:a16="http://schemas.microsoft.com/office/drawing/2014/main" id="{ADD9546B-EAC4-1B61-090B-A5BB58980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53" y="599767"/>
            <a:ext cx="6116894" cy="407792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ECABEF0-080B-AB32-ACBA-599FF79F4136}"/>
              </a:ext>
            </a:extLst>
          </p:cNvPr>
          <p:cNvSpPr txBox="1"/>
          <p:nvPr/>
        </p:nvSpPr>
        <p:spPr>
          <a:xfrm>
            <a:off x="522953" y="4778476"/>
            <a:ext cx="430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Markus Koch‘ </a:t>
            </a:r>
            <a:r>
              <a:rPr lang="de-AT" dirty="0" err="1"/>
              <a:t>femtosecond</a:t>
            </a:r>
            <a:r>
              <a:rPr lang="de-AT" dirty="0"/>
              <a:t> </a:t>
            </a:r>
            <a:r>
              <a:rPr lang="de-AT" dirty="0" err="1"/>
              <a:t>dynamics</a:t>
            </a:r>
            <a:r>
              <a:rPr lang="de-AT" dirty="0"/>
              <a:t> </a:t>
            </a:r>
            <a:r>
              <a:rPr lang="de-AT" dirty="0" err="1"/>
              <a:t>group</a:t>
            </a:r>
            <a:r>
              <a:rPr lang="de-AT" dirty="0"/>
              <a:t>, 2023, Graz </a:t>
            </a:r>
          </a:p>
        </p:txBody>
      </p:sp>
      <p:pic>
        <p:nvPicPr>
          <p:cNvPr id="9" name="Grafik 8" descr="Ein Bild, das draußen, Baum, Person, Kleidung enthält.&#10;&#10;Automatisch generierte Beschreibung">
            <a:extLst>
              <a:ext uri="{FF2B5EF4-FFF2-40B4-BE49-F238E27FC236}">
                <a16:creationId xmlns:a16="http://schemas.microsoft.com/office/drawing/2014/main" id="{DEDCBE77-E675-37BC-3F09-19D9B7D0E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7" y="599767"/>
            <a:ext cx="5444328" cy="407792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8723127-DE18-7FEE-E0FF-07EE472AC674}"/>
              </a:ext>
            </a:extLst>
          </p:cNvPr>
          <p:cNvSpPr txBox="1"/>
          <p:nvPr/>
        </p:nvSpPr>
        <p:spPr>
          <a:xfrm>
            <a:off x="6639847" y="4778475"/>
            <a:ext cx="544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(A </a:t>
            </a:r>
            <a:r>
              <a:rPr lang="de-AT" dirty="0" err="1"/>
              <a:t>part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) Frank </a:t>
            </a:r>
            <a:r>
              <a:rPr lang="de-AT" dirty="0" err="1"/>
              <a:t>Spano‘s</a:t>
            </a:r>
            <a:r>
              <a:rPr lang="de-AT" dirty="0"/>
              <a:t> </a:t>
            </a:r>
            <a:r>
              <a:rPr lang="de-AT" dirty="0" err="1"/>
              <a:t>theoretical</a:t>
            </a:r>
            <a:r>
              <a:rPr lang="de-AT" dirty="0"/>
              <a:t> </a:t>
            </a:r>
            <a:r>
              <a:rPr lang="de-AT" dirty="0" err="1"/>
              <a:t>chemistry</a:t>
            </a:r>
            <a:r>
              <a:rPr lang="de-AT" dirty="0"/>
              <a:t> </a:t>
            </a:r>
            <a:r>
              <a:rPr lang="de-AT" dirty="0" err="1"/>
              <a:t>group</a:t>
            </a:r>
            <a:r>
              <a:rPr lang="de-AT" dirty="0"/>
              <a:t>, 2023, Philadelphia </a:t>
            </a:r>
          </a:p>
        </p:txBody>
      </p:sp>
      <p:pic>
        <p:nvPicPr>
          <p:cNvPr id="8" name="Grafik 7" descr="Ein Bild, das Menschliches Gesicht, Person, Lächeln, Shirt enthält.&#10;&#10;Automatisch generierte Beschreibung">
            <a:extLst>
              <a:ext uri="{FF2B5EF4-FFF2-40B4-BE49-F238E27FC236}">
                <a16:creationId xmlns:a16="http://schemas.microsoft.com/office/drawing/2014/main" id="{730A1D91-95A4-755A-DC08-69078AC349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1" t="7142" r="16555" b="30479"/>
          <a:stretch/>
        </p:blipFill>
        <p:spPr>
          <a:xfrm>
            <a:off x="10919122" y="599767"/>
            <a:ext cx="1165053" cy="160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13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Ein Bild, das Text, Screenshot, Schrift, Karte Menü enthält.&#10;&#10;Automatisch generierte Beschreibung">
            <a:extLst>
              <a:ext uri="{FF2B5EF4-FFF2-40B4-BE49-F238E27FC236}">
                <a16:creationId xmlns:a16="http://schemas.microsoft.com/office/drawing/2014/main" id="{B7CC8C28-6765-0750-7F6A-237258784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0" y="3725095"/>
            <a:ext cx="3234661" cy="26312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0825AA-DC4B-8B1F-18F0-1C09518F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Motivation: Speed and power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6613D7-510F-A563-03A8-6731AED2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B073F3-CE64-B121-DEE8-37DAFC40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167E44-BE74-021C-87B5-17A0F24B8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2</a:t>
            </a:fld>
            <a:endParaRPr lang="de-AT"/>
          </a:p>
        </p:txBody>
      </p:sp>
      <p:pic>
        <p:nvPicPr>
          <p:cNvPr id="11" name="Grafik 10" descr="Ein Bild, das Text, Sonnenbrille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8648042F-1535-9A18-BA83-9A33869FA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564" y="1321772"/>
            <a:ext cx="3869768" cy="222557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4CE1A18-FCC2-E5D3-7633-5D1C89E99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389" y="1285623"/>
            <a:ext cx="3165643" cy="254895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868FAE1-E905-0841-DF25-5AB430EF1DC7}"/>
              </a:ext>
            </a:extLst>
          </p:cNvPr>
          <p:cNvSpPr txBox="1"/>
          <p:nvPr/>
        </p:nvSpPr>
        <p:spPr>
          <a:xfrm>
            <a:off x="3791284" y="3810479"/>
            <a:ext cx="4296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2.3 GW 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electrical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energy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entirety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Georgia</a:t>
            </a:r>
          </a:p>
          <a:p>
            <a:pPr algn="ctr"/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remarkable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amount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renewables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!)</a:t>
            </a:r>
          </a:p>
        </p:txBody>
      </p:sp>
      <p:pic>
        <p:nvPicPr>
          <p:cNvPr id="18" name="Grafik 17" descr="Ein Bild, das Text, Etikett, Schrift enthält.&#10;&#10;Automatisch generierte Beschreibung">
            <a:extLst>
              <a:ext uri="{FF2B5EF4-FFF2-40B4-BE49-F238E27FC236}">
                <a16:creationId xmlns:a16="http://schemas.microsoft.com/office/drawing/2014/main" id="{A0E23FA2-884E-BC2E-DE6A-38AA0919E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2" y="3852143"/>
            <a:ext cx="1720999" cy="176617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8BEB7F-1940-5CB2-D195-B0395E4FAFC9}"/>
              </a:ext>
            </a:extLst>
          </p:cNvPr>
          <p:cNvSpPr txBox="1"/>
          <p:nvPr/>
        </p:nvSpPr>
        <p:spPr>
          <a:xfrm>
            <a:off x="1728581" y="4254381"/>
            <a:ext cx="185281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 GHz = </a:t>
            </a:r>
          </a:p>
          <a:p>
            <a:pPr algn="ctr"/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200 ps 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clock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cycle</a:t>
            </a:r>
            <a:endParaRPr lang="de-AT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CE024AD-9306-8A41-7C51-EA4E111C8974}"/>
              </a:ext>
            </a:extLst>
          </p:cNvPr>
          <p:cNvSpPr txBox="1"/>
          <p:nvPr/>
        </p:nvSpPr>
        <p:spPr>
          <a:xfrm>
            <a:off x="8344564" y="3624504"/>
            <a:ext cx="3847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2 </a:t>
            </a:r>
            <a:r>
              <a:rPr lang="de-AT" b="1" dirty="0" err="1"/>
              <a:t>times</a:t>
            </a:r>
            <a:r>
              <a:rPr lang="de-AT" b="1" dirty="0"/>
              <a:t> </a:t>
            </a:r>
            <a:r>
              <a:rPr lang="de-AT" b="1" dirty="0" err="1"/>
              <a:t>the</a:t>
            </a:r>
            <a:r>
              <a:rPr lang="de-AT" b="1" dirty="0"/>
              <a:t> power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host </a:t>
            </a:r>
            <a:r>
              <a:rPr lang="de-AT" dirty="0" err="1"/>
              <a:t>country</a:t>
            </a:r>
            <a:endParaRPr lang="de-AT" dirty="0"/>
          </a:p>
          <a:p>
            <a:r>
              <a:rPr lang="de-AT" b="1" dirty="0"/>
              <a:t>10,000 </a:t>
            </a:r>
            <a:r>
              <a:rPr lang="de-AT" b="1" dirty="0" err="1"/>
              <a:t>times</a:t>
            </a:r>
            <a:r>
              <a:rPr lang="de-AT" b="1" dirty="0"/>
              <a:t> </a:t>
            </a:r>
            <a:r>
              <a:rPr lang="de-AT" b="1" dirty="0" err="1"/>
              <a:t>as</a:t>
            </a:r>
            <a:r>
              <a:rPr lang="de-AT" b="1" dirty="0"/>
              <a:t> fast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my</a:t>
            </a:r>
            <a:r>
              <a:rPr lang="de-AT" dirty="0"/>
              <a:t> </a:t>
            </a:r>
            <a:r>
              <a:rPr lang="de-AT" dirty="0" err="1"/>
              <a:t>desktop</a:t>
            </a:r>
            <a:r>
              <a:rPr lang="de-AT" dirty="0"/>
              <a:t> CPU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164590-393B-3BBD-42F6-8F1909A66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475" y="1354601"/>
            <a:ext cx="2954925" cy="219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40FF7-C95D-0C84-0682-E7989CCCC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Motivation: Higher </a:t>
            </a:r>
            <a:r>
              <a:rPr lang="de-AT" dirty="0" err="1"/>
              <a:t>excited</a:t>
            </a:r>
            <a:r>
              <a:rPr lang="de-AT" dirty="0"/>
              <a:t> </a:t>
            </a:r>
            <a:r>
              <a:rPr lang="de-AT" dirty="0" err="1"/>
              <a:t>states</a:t>
            </a:r>
            <a:endParaRPr lang="de-AT" dirty="0"/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2F5EE2D9-3E54-116B-9923-637E2A8DC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9738" y="1825625"/>
            <a:ext cx="4484061" cy="4351338"/>
          </a:xfrm>
        </p:spPr>
        <p:txBody>
          <a:bodyPr/>
          <a:lstStyle/>
          <a:p>
            <a:r>
              <a:rPr lang="de-AT" dirty="0"/>
              <a:t>Higher </a:t>
            </a:r>
            <a:r>
              <a:rPr lang="de-AT" dirty="0" err="1"/>
              <a:t>excited</a:t>
            </a:r>
            <a:r>
              <a:rPr lang="de-AT" dirty="0"/>
              <a:t> </a:t>
            </a:r>
            <a:r>
              <a:rPr lang="de-AT" dirty="0" err="1"/>
              <a:t>states</a:t>
            </a:r>
            <a:r>
              <a:rPr lang="de-AT" dirty="0"/>
              <a:t> </a:t>
            </a:r>
            <a:r>
              <a:rPr lang="de-AT" dirty="0" err="1"/>
              <a:t>can‘t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excited</a:t>
            </a:r>
            <a:r>
              <a:rPr lang="de-AT" dirty="0"/>
              <a:t> </a:t>
            </a:r>
            <a:r>
              <a:rPr lang="de-AT" b="1" dirty="0" err="1"/>
              <a:t>directly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ground</a:t>
            </a:r>
            <a:r>
              <a:rPr lang="de-AT" baseline="0" dirty="0"/>
              <a:t> </a:t>
            </a:r>
            <a:r>
              <a:rPr lang="de-AT" baseline="0" dirty="0" err="1"/>
              <a:t>state</a:t>
            </a:r>
            <a:endParaRPr lang="de-AT" baseline="0" dirty="0"/>
          </a:p>
          <a:p>
            <a:pPr lvl="1"/>
            <a:r>
              <a:rPr lang="de-AT" dirty="0"/>
              <a:t>See</a:t>
            </a:r>
            <a:r>
              <a:rPr lang="de-AT" baseline="0" dirty="0"/>
              <a:t> </a:t>
            </a:r>
            <a:r>
              <a:rPr lang="de-AT" baseline="0" dirty="0" err="1"/>
              <a:t>what</a:t>
            </a:r>
            <a:r>
              <a:rPr lang="de-AT" baseline="0" dirty="0"/>
              <a:t> </a:t>
            </a:r>
            <a:r>
              <a:rPr lang="de-AT" baseline="0" dirty="0" err="1"/>
              <a:t>states</a:t>
            </a:r>
            <a:r>
              <a:rPr lang="de-AT" baseline="0" dirty="0"/>
              <a:t> </a:t>
            </a:r>
            <a:r>
              <a:rPr lang="de-AT" baseline="0" dirty="0" err="1"/>
              <a:t>can</a:t>
            </a:r>
            <a:r>
              <a:rPr lang="de-AT" baseline="0" dirty="0"/>
              <a:t> </a:t>
            </a:r>
            <a:r>
              <a:rPr lang="de-AT" baseline="0" dirty="0" err="1"/>
              <a:t>be</a:t>
            </a:r>
            <a:r>
              <a:rPr lang="de-AT" baseline="0" dirty="0"/>
              <a:t> </a:t>
            </a:r>
            <a:r>
              <a:rPr lang="de-AT" baseline="0" dirty="0" err="1"/>
              <a:t>reached</a:t>
            </a:r>
            <a:r>
              <a:rPr lang="de-AT" baseline="0" dirty="0"/>
              <a:t> </a:t>
            </a:r>
            <a:r>
              <a:rPr lang="de-AT" baseline="0" dirty="0" err="1"/>
              <a:t>from</a:t>
            </a:r>
            <a:r>
              <a:rPr lang="de-AT" baseline="0" dirty="0"/>
              <a:t> a </a:t>
            </a:r>
            <a:r>
              <a:rPr lang="de-AT" b="1" baseline="0" dirty="0" err="1"/>
              <a:t>previous</a:t>
            </a:r>
            <a:r>
              <a:rPr lang="de-AT" b="1" baseline="0" dirty="0"/>
              <a:t> </a:t>
            </a:r>
            <a:r>
              <a:rPr lang="de-AT" b="0" baseline="0" dirty="0" err="1"/>
              <a:t>excitation</a:t>
            </a:r>
            <a:r>
              <a:rPr lang="de-AT" b="0" baseline="0" dirty="0"/>
              <a:t> (</a:t>
            </a:r>
            <a:r>
              <a:rPr lang="de-AT" b="1" baseline="0" dirty="0" err="1"/>
              <a:t>Excited</a:t>
            </a:r>
            <a:r>
              <a:rPr lang="de-AT" b="1" baseline="0" dirty="0"/>
              <a:t> State Absorption</a:t>
            </a:r>
            <a:r>
              <a:rPr lang="de-AT" baseline="0" dirty="0"/>
              <a:t>)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E48216-BA06-D765-3436-16869CB9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6936AB-48EC-BB68-5649-7C54DDD0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E681DA-118C-FC9A-7BB1-95948882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3</a:t>
            </a:fld>
            <a:endParaRPr lang="de-AT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5480502-09E7-2832-1192-788419818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864" y="2254496"/>
            <a:ext cx="3371828" cy="3538045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8DBCB48-F467-C922-CBF8-628DB64AE7B8}"/>
              </a:ext>
            </a:extLst>
          </p:cNvPr>
          <p:cNvGrpSpPr/>
          <p:nvPr/>
        </p:nvGrpSpPr>
        <p:grpSpPr>
          <a:xfrm rot="5400000">
            <a:off x="5716439" y="4740179"/>
            <a:ext cx="944321" cy="944321"/>
            <a:chOff x="8321076" y="3020381"/>
            <a:chExt cx="944321" cy="944321"/>
          </a:xfrm>
        </p:grpSpPr>
        <p:sp>
          <p:nvSpPr>
            <p:cNvPr id="12" name="Pfeil: nach links und rechts 11">
              <a:extLst>
                <a:ext uri="{FF2B5EF4-FFF2-40B4-BE49-F238E27FC236}">
                  <a16:creationId xmlns:a16="http://schemas.microsoft.com/office/drawing/2014/main" id="{21D8C144-6C73-8260-0E13-0C8ACAFC6767}"/>
                </a:ext>
              </a:extLst>
            </p:cNvPr>
            <p:cNvSpPr/>
            <p:nvPr/>
          </p:nvSpPr>
          <p:spPr>
            <a:xfrm>
              <a:off x="8321076" y="3384501"/>
              <a:ext cx="944321" cy="226154"/>
            </a:xfrm>
            <a:prstGeom prst="leftRightArrow">
              <a:avLst/>
            </a:prstGeom>
            <a:solidFill>
              <a:srgbClr val="36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feil: nach links und rechts 12">
              <a:extLst>
                <a:ext uri="{FF2B5EF4-FFF2-40B4-BE49-F238E27FC236}">
                  <a16:creationId xmlns:a16="http://schemas.microsoft.com/office/drawing/2014/main" id="{A1CAD34B-B2BF-3CE0-9F96-ED3D058AC801}"/>
                </a:ext>
              </a:extLst>
            </p:cNvPr>
            <p:cNvSpPr/>
            <p:nvPr/>
          </p:nvSpPr>
          <p:spPr>
            <a:xfrm rot="16200000">
              <a:off x="8320604" y="3379465"/>
              <a:ext cx="944321" cy="226154"/>
            </a:xfrm>
            <a:prstGeom prst="leftRightArrow">
              <a:avLst/>
            </a:prstGeom>
            <a:solidFill>
              <a:srgbClr val="C0000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Geschweifte Klammer links 13">
            <a:extLst>
              <a:ext uri="{FF2B5EF4-FFF2-40B4-BE49-F238E27FC236}">
                <a16:creationId xmlns:a16="http://schemas.microsoft.com/office/drawing/2014/main" id="{2601AB71-2378-2CA6-E0F4-593C2F92BFE6}"/>
              </a:ext>
            </a:extLst>
          </p:cNvPr>
          <p:cNvSpPr/>
          <p:nvPr/>
        </p:nvSpPr>
        <p:spPr>
          <a:xfrm>
            <a:off x="2686665" y="4031225"/>
            <a:ext cx="457200" cy="176131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D755F5E-AB13-6FC1-7E1D-1C45A2E2BCDC}"/>
              </a:ext>
            </a:extLst>
          </p:cNvPr>
          <p:cNvSpPr txBox="1"/>
          <p:nvPr/>
        </p:nvSpPr>
        <p:spPr>
          <a:xfrm>
            <a:off x="403119" y="4296695"/>
            <a:ext cx="2104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dirty="0" err="1"/>
              <a:t>Conventional</a:t>
            </a:r>
            <a:r>
              <a:rPr lang="de-AT" sz="2400" dirty="0"/>
              <a:t> (CW) </a:t>
            </a:r>
            <a:r>
              <a:rPr lang="de-AT" sz="2400" dirty="0" err="1"/>
              <a:t>spectroscopy</a:t>
            </a:r>
            <a:endParaRPr lang="de-AT" sz="2400" dirty="0"/>
          </a:p>
        </p:txBody>
      </p:sp>
      <p:sp>
        <p:nvSpPr>
          <p:cNvPr id="16" name="Geschweifte Klammer links 15">
            <a:extLst>
              <a:ext uri="{FF2B5EF4-FFF2-40B4-BE49-F238E27FC236}">
                <a16:creationId xmlns:a16="http://schemas.microsoft.com/office/drawing/2014/main" id="{E266CD62-AF12-3DDD-F7D1-75A0CF794E06}"/>
              </a:ext>
            </a:extLst>
          </p:cNvPr>
          <p:cNvSpPr/>
          <p:nvPr/>
        </p:nvSpPr>
        <p:spPr>
          <a:xfrm>
            <a:off x="2686664" y="2254495"/>
            <a:ext cx="462118" cy="167483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9C03B1-0CEC-8F7E-E093-44A05F37DA64}"/>
              </a:ext>
            </a:extLst>
          </p:cNvPr>
          <p:cNvSpPr txBox="1"/>
          <p:nvPr/>
        </p:nvSpPr>
        <p:spPr>
          <a:xfrm>
            <a:off x="408036" y="2492472"/>
            <a:ext cx="2104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dirty="0"/>
              <a:t>Transient </a:t>
            </a:r>
            <a:r>
              <a:rPr lang="de-AT" sz="2400" dirty="0" err="1"/>
              <a:t>absorption</a:t>
            </a:r>
            <a:endParaRPr lang="de-AT" sz="2400" dirty="0"/>
          </a:p>
          <a:p>
            <a:pPr algn="ctr"/>
            <a:r>
              <a:rPr lang="de-AT" sz="2400" dirty="0" err="1"/>
              <a:t>spectroscopy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7462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E819C-4FD3-247B-DEB9-FB69A9F7C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Motivation: </a:t>
            </a:r>
            <a:r>
              <a:rPr lang="de-AT" dirty="0" err="1"/>
              <a:t>Excitation</a:t>
            </a:r>
            <a:r>
              <a:rPr lang="de-AT" dirty="0"/>
              <a:t> </a:t>
            </a:r>
            <a:r>
              <a:rPr lang="de-AT" dirty="0" err="1"/>
              <a:t>dynamics</a:t>
            </a:r>
            <a:r>
              <a:rPr lang="de-AT" dirty="0"/>
              <a:t> at native time </a:t>
            </a:r>
            <a:r>
              <a:rPr lang="de-AT" dirty="0" err="1"/>
              <a:t>scales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D27C3A-4FC0-CEEF-A118-AB45DC184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7110" y="1825625"/>
            <a:ext cx="5257799" cy="4351338"/>
          </a:xfrm>
        </p:spPr>
        <p:txBody>
          <a:bodyPr/>
          <a:lstStyle/>
          <a:p>
            <a:r>
              <a:rPr lang="de-AT" dirty="0" err="1"/>
              <a:t>Nuclear</a:t>
            </a:r>
            <a:r>
              <a:rPr lang="de-AT" dirty="0"/>
              <a:t> </a:t>
            </a:r>
            <a:r>
              <a:rPr lang="de-AT" dirty="0" err="1"/>
              <a:t>dynamics</a:t>
            </a:r>
            <a:r>
              <a:rPr lang="de-AT" dirty="0"/>
              <a:t> (</a:t>
            </a:r>
            <a:r>
              <a:rPr lang="de-AT" dirty="0" err="1"/>
              <a:t>vibration</a:t>
            </a:r>
            <a:r>
              <a:rPr lang="de-AT" dirty="0"/>
              <a:t>, </a:t>
            </a:r>
            <a:r>
              <a:rPr lang="de-AT" dirty="0" err="1"/>
              <a:t>excited</a:t>
            </a:r>
            <a:r>
              <a:rPr lang="de-AT" dirty="0"/>
              <a:t> </a:t>
            </a:r>
            <a:r>
              <a:rPr lang="de-AT" dirty="0" err="1"/>
              <a:t>state</a:t>
            </a:r>
            <a:r>
              <a:rPr lang="de-AT" dirty="0"/>
              <a:t> </a:t>
            </a:r>
            <a:r>
              <a:rPr lang="de-AT" dirty="0" err="1"/>
              <a:t>relaxation</a:t>
            </a:r>
            <a:r>
              <a:rPr lang="de-AT" dirty="0"/>
              <a:t>) happen </a:t>
            </a:r>
            <a:r>
              <a:rPr lang="de-AT" dirty="0" err="1"/>
              <a:t>within</a:t>
            </a:r>
            <a:r>
              <a:rPr lang="de-AT" dirty="0"/>
              <a:t> </a:t>
            </a:r>
            <a:r>
              <a:rPr lang="de-AT" b="1" dirty="0" err="1"/>
              <a:t>femto</a:t>
            </a:r>
            <a:r>
              <a:rPr lang="de-AT" b="1" dirty="0"/>
              <a:t>- </a:t>
            </a:r>
            <a:r>
              <a:rPr lang="de-AT" b="1" dirty="0" err="1"/>
              <a:t>to</a:t>
            </a:r>
            <a:r>
              <a:rPr lang="de-AT" b="1" dirty="0"/>
              <a:t> </a:t>
            </a:r>
            <a:r>
              <a:rPr lang="de-AT" b="1" dirty="0" err="1"/>
              <a:t>picoseconds</a:t>
            </a:r>
            <a:endParaRPr lang="de-AT" b="1" dirty="0"/>
          </a:p>
          <a:p>
            <a:r>
              <a:rPr lang="de-AT" dirty="0"/>
              <a:t>Combine </a:t>
            </a:r>
            <a:r>
              <a:rPr lang="de-AT" b="1" dirty="0" err="1"/>
              <a:t>spectral</a:t>
            </a:r>
            <a:r>
              <a:rPr lang="de-AT" b="1" dirty="0"/>
              <a:t> </a:t>
            </a:r>
            <a:r>
              <a:rPr lang="de-AT" dirty="0"/>
              <a:t>and </a:t>
            </a:r>
            <a:r>
              <a:rPr lang="de-AT" b="1" dirty="0"/>
              <a:t>temporal </a:t>
            </a:r>
            <a:r>
              <a:rPr lang="de-AT" dirty="0" err="1"/>
              <a:t>resolution</a:t>
            </a:r>
            <a:r>
              <a:rPr lang="de-AT" dirty="0"/>
              <a:t> in </a:t>
            </a:r>
            <a:r>
              <a:rPr lang="de-AT" dirty="0" err="1"/>
              <a:t>dense</a:t>
            </a:r>
            <a:r>
              <a:rPr lang="de-AT" dirty="0"/>
              <a:t> </a:t>
            </a:r>
            <a:r>
              <a:rPr lang="de-AT" dirty="0" err="1"/>
              <a:t>media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E5BD80-D758-EA7E-9973-440ED51E7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523745-0006-E859-5FAE-AD19C8E4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AA99BC-96D0-A03B-A7D6-75C5FE33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4</a:t>
            </a:fld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A475079-CADB-C575-4307-DF0BC1604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2" t="11354" r="52156"/>
          <a:stretch/>
        </p:blipFill>
        <p:spPr>
          <a:xfrm>
            <a:off x="491613" y="2003264"/>
            <a:ext cx="5447071" cy="383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2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E77FB-357A-078A-FCE1-C00523F54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Let‘s</a:t>
            </a:r>
            <a:r>
              <a:rPr lang="de-AT" dirty="0"/>
              <a:t> </a:t>
            </a:r>
            <a:r>
              <a:rPr lang="de-AT" dirty="0" err="1"/>
              <a:t>build</a:t>
            </a:r>
            <a:r>
              <a:rPr lang="de-AT" dirty="0"/>
              <a:t> a simple </a:t>
            </a:r>
            <a:r>
              <a:rPr lang="de-AT" dirty="0" err="1"/>
              <a:t>laser</a:t>
            </a:r>
            <a:r>
              <a:rPr lang="de-AT" dirty="0"/>
              <a:t>…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DFF7BD-A7AE-A66E-0DDC-A95712C7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4C4DF5-B78E-292B-8F76-AE3BCB3FC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9F9509-1E53-4161-E5DC-04FA0412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5</a:t>
            </a:fld>
            <a:endParaRPr lang="de-AT"/>
          </a:p>
        </p:txBody>
      </p:sp>
      <p:sp>
        <p:nvSpPr>
          <p:cNvPr id="7" name="Gerader Verbinder 6">
            <a:extLst>
              <a:ext uri="{FF2B5EF4-FFF2-40B4-BE49-F238E27FC236}">
                <a16:creationId xmlns:a16="http://schemas.microsoft.com/office/drawing/2014/main" id="{2D4BF2CB-EA9D-035E-3912-A0002E0E8F55}"/>
              </a:ext>
            </a:extLst>
          </p:cNvPr>
          <p:cNvSpPr/>
          <p:nvPr/>
        </p:nvSpPr>
        <p:spPr>
          <a:xfrm>
            <a:off x="730294" y="3252019"/>
            <a:ext cx="0" cy="900000"/>
          </a:xfrm>
          <a:prstGeom prst="line">
            <a:avLst/>
          </a:prstGeom>
          <a:noFill/>
          <a:ln w="38160">
            <a:solidFill>
              <a:srgbClr val="3465A4"/>
            </a:solidFill>
            <a:prstDash val="solid"/>
          </a:ln>
        </p:spPr>
        <p:txBody>
          <a:bodyPr vert="horz" wrap="square" lIns="109080" tIns="64080" rIns="109080" bIns="6408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AT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8" name="Gerader Verbinder 7">
            <a:extLst>
              <a:ext uri="{FF2B5EF4-FFF2-40B4-BE49-F238E27FC236}">
                <a16:creationId xmlns:a16="http://schemas.microsoft.com/office/drawing/2014/main" id="{8118712D-E94E-0E31-AA79-A5BB4A889F32}"/>
              </a:ext>
            </a:extLst>
          </p:cNvPr>
          <p:cNvSpPr/>
          <p:nvPr/>
        </p:nvSpPr>
        <p:spPr>
          <a:xfrm>
            <a:off x="4330294" y="3252019"/>
            <a:ext cx="0" cy="900000"/>
          </a:xfrm>
          <a:prstGeom prst="line">
            <a:avLst/>
          </a:prstGeom>
          <a:noFill/>
          <a:ln w="38160">
            <a:solidFill>
              <a:srgbClr val="3465A4">
                <a:alpha val="50000"/>
              </a:srgbClr>
            </a:solidFill>
            <a:prstDash val="solid"/>
          </a:ln>
        </p:spPr>
        <p:txBody>
          <a:bodyPr vert="horz" wrap="square" lIns="109080" tIns="64080" rIns="109080" bIns="6408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AT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E0CF5E9D-B576-0FC5-2D00-78FC88F2520E}"/>
              </a:ext>
            </a:extLst>
          </p:cNvPr>
          <p:cNvSpPr/>
          <p:nvPr/>
        </p:nvSpPr>
        <p:spPr>
          <a:xfrm>
            <a:off x="1810294" y="3252019"/>
            <a:ext cx="1440000" cy="90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A6A6"/>
              </a:gs>
              <a:gs pos="50000">
                <a:srgbClr val="F10D0C"/>
              </a:gs>
              <a:gs pos="100000">
                <a:srgbClr val="FFA6A6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AT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A2FC384-7124-B3C6-1AD1-C25F6F12F62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30294" y="3252019"/>
            <a:ext cx="36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88EE3B5-8250-9481-4204-88049502676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330294" y="3432019"/>
            <a:ext cx="360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F290DBB7-4274-7158-2014-E665EB97935B}"/>
              </a:ext>
            </a:extLst>
          </p:cNvPr>
          <p:cNvSpPr/>
          <p:nvPr/>
        </p:nvSpPr>
        <p:spPr>
          <a:xfrm>
            <a:off x="442294" y="2784019"/>
            <a:ext cx="4320000" cy="3805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7150"/>
              <a:gd name="f8" fmla="val 10800"/>
              <a:gd name="f9" fmla="+- 0 0 0"/>
              <a:gd name="f10" fmla="*/ f3 1 21600"/>
              <a:gd name="f11" fmla="*/ f4 1 21600"/>
              <a:gd name="f12" fmla="*/ f9 f0 1"/>
              <a:gd name="f13" fmla="*/ 0 f10 1"/>
              <a:gd name="f14" fmla="*/ 21600 f10 1"/>
              <a:gd name="f15" fmla="*/ 17150 f11 1"/>
              <a:gd name="f16" fmla="*/ 0 f11 1"/>
              <a:gd name="f17" fmla="*/ 10800 f10 1"/>
              <a:gd name="f18" fmla="*/ f12 1 f2"/>
              <a:gd name="f19" fmla="*/ 10800 f11 1"/>
              <a:gd name="f20" fmla="*/ 21600 f11 1"/>
              <a:gd name="f21" fmla="+- f18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1">
                <a:pos x="f17" y="f16"/>
              </a:cxn>
              <a:cxn ang="f21">
                <a:pos x="f13" y="f19"/>
              </a:cxn>
              <a:cxn ang="f21">
                <a:pos x="f17" y="f20"/>
              </a:cxn>
              <a:cxn ang="f21">
                <a:pos x="f14" y="f19"/>
              </a:cxn>
            </a:cxnLst>
            <a:rect l="f13" t="f16" r="f14" b="f15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8" y="f6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solidFill>
            <a:srgbClr val="468A1A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Energy into gain medium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54BD8A5-1DA3-FF72-F31F-EB8237ACE5B4}"/>
              </a:ext>
            </a:extLst>
          </p:cNvPr>
          <p:cNvSpPr/>
          <p:nvPr/>
        </p:nvSpPr>
        <p:spPr>
          <a:xfrm>
            <a:off x="262294" y="4188019"/>
            <a:ext cx="900000" cy="3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Mirror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B941A8A4-28D7-74EF-4085-B6DC1EF53CDB}"/>
              </a:ext>
            </a:extLst>
          </p:cNvPr>
          <p:cNvSpPr/>
          <p:nvPr/>
        </p:nvSpPr>
        <p:spPr>
          <a:xfrm>
            <a:off x="4042294" y="4188019"/>
            <a:ext cx="1080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Transp</a:t>
            </a:r>
            <a:r>
              <a:rPr lang="de-AT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. Mirror</a:t>
            </a:r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0EB2827F-E3A0-1C58-EB34-57661C661167}"/>
              </a:ext>
            </a:extLst>
          </p:cNvPr>
          <p:cNvSpPr/>
          <p:nvPr/>
        </p:nvSpPr>
        <p:spPr>
          <a:xfrm>
            <a:off x="5147068" y="2714202"/>
            <a:ext cx="1966452" cy="62781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Energy </a:t>
            </a:r>
            <a:r>
              <a:rPr lang="de-AT" dirty="0" err="1"/>
              <a:t>output</a:t>
            </a:r>
            <a:endParaRPr lang="de-AT" dirty="0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DD92B481-FAA9-A6D6-0769-50C9B01FBF36}"/>
              </a:ext>
            </a:extLst>
          </p:cNvPr>
          <p:cNvSpPr txBox="1">
            <a:spLocks/>
          </p:cNvSpPr>
          <p:nvPr/>
        </p:nvSpPr>
        <p:spPr>
          <a:xfrm>
            <a:off x="8401708" y="1904801"/>
            <a:ext cx="4426920" cy="3288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AT" b="1" dirty="0"/>
              <a:t>L</a:t>
            </a:r>
            <a:r>
              <a:rPr lang="de-AT" dirty="0"/>
              <a:t>ight</a:t>
            </a:r>
          </a:p>
          <a:p>
            <a:r>
              <a:rPr lang="de-AT" b="1" dirty="0" err="1"/>
              <a:t>A</a:t>
            </a:r>
            <a:r>
              <a:rPr lang="de-AT" dirty="0" err="1"/>
              <a:t>mplification</a:t>
            </a:r>
            <a:r>
              <a:rPr lang="de-AT" dirty="0"/>
              <a:t> </a:t>
            </a:r>
            <a:r>
              <a:rPr lang="de-AT" dirty="0" err="1"/>
              <a:t>by</a:t>
            </a:r>
            <a:endParaRPr lang="de-AT" dirty="0"/>
          </a:p>
          <a:p>
            <a:r>
              <a:rPr lang="de-AT" b="1" dirty="0" err="1"/>
              <a:t>S</a:t>
            </a:r>
            <a:r>
              <a:rPr lang="de-AT" dirty="0" err="1"/>
              <a:t>timulated</a:t>
            </a:r>
            <a:endParaRPr lang="de-AT" dirty="0"/>
          </a:p>
          <a:p>
            <a:r>
              <a:rPr lang="de-AT" b="1" dirty="0"/>
              <a:t>E</a:t>
            </a:r>
            <a:r>
              <a:rPr lang="de-AT" dirty="0"/>
              <a:t>mission </a:t>
            </a:r>
            <a:r>
              <a:rPr lang="de-AT" dirty="0" err="1"/>
              <a:t>of</a:t>
            </a:r>
            <a:endParaRPr lang="de-AT" dirty="0"/>
          </a:p>
          <a:p>
            <a:r>
              <a:rPr lang="de-AT" b="1" dirty="0"/>
              <a:t>R</a:t>
            </a:r>
            <a:r>
              <a:rPr lang="de-AT" dirty="0"/>
              <a:t>adiation</a:t>
            </a:r>
          </a:p>
        </p:txBody>
      </p:sp>
    </p:spTree>
    <p:extLst>
      <p:ext uri="{BB962C8B-B14F-4D97-AF65-F5344CB8AC3E}">
        <p14:creationId xmlns:p14="http://schemas.microsoft.com/office/powerpoint/2010/main" val="2944145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769943F3-22B8-6C4C-67D0-80CCC8010465}"/>
              </a:ext>
            </a:extLst>
          </p:cNvPr>
          <p:cNvSpPr/>
          <p:nvPr/>
        </p:nvSpPr>
        <p:spPr>
          <a:xfrm>
            <a:off x="3382297" y="2957050"/>
            <a:ext cx="275287" cy="900000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58FF86-1ABF-E89F-12A2-49A399E58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pulse </a:t>
            </a:r>
            <a:r>
              <a:rPr lang="de-AT" dirty="0" err="1"/>
              <a:t>it</a:t>
            </a:r>
            <a:r>
              <a:rPr lang="de-AT" dirty="0"/>
              <a:t>…</a:t>
            </a: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B820A187-031E-5573-BB63-01F333FBC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b="1" dirty="0" err="1"/>
              <a:t>Nanosecond</a:t>
            </a:r>
            <a:r>
              <a:rPr lang="de-AT" dirty="0"/>
              <a:t> </a:t>
            </a:r>
            <a:r>
              <a:rPr lang="de-AT" dirty="0" err="1"/>
              <a:t>laser</a:t>
            </a:r>
            <a:r>
              <a:rPr lang="de-AT" dirty="0"/>
              <a:t> (</a:t>
            </a:r>
            <a:r>
              <a:rPr lang="de-AT" dirty="0" err="1"/>
              <a:t>see</a:t>
            </a:r>
            <a:r>
              <a:rPr lang="de-AT" dirty="0"/>
              <a:t> </a:t>
            </a:r>
            <a:r>
              <a:rPr lang="de-AT" dirty="0" err="1"/>
              <a:t>laser</a:t>
            </a:r>
            <a:r>
              <a:rPr lang="de-AT" dirty="0"/>
              <a:t> </a:t>
            </a:r>
            <a:r>
              <a:rPr lang="de-AT" dirty="0" err="1"/>
              <a:t>ablation</a:t>
            </a:r>
            <a:r>
              <a:rPr lang="de-AT" dirty="0"/>
              <a:t> </a:t>
            </a:r>
            <a:r>
              <a:rPr lang="de-AT" dirty="0" err="1"/>
              <a:t>student</a:t>
            </a:r>
            <a:r>
              <a:rPr lang="de-AT" dirty="0"/>
              <a:t> </a:t>
            </a:r>
            <a:r>
              <a:rPr lang="de-AT" dirty="0" err="1"/>
              <a:t>lecture</a:t>
            </a:r>
            <a:r>
              <a:rPr lang="de-AT" dirty="0"/>
              <a:t>)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r>
              <a:rPr lang="de-AT" dirty="0"/>
              <a:t>Possible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b="1" dirty="0" err="1"/>
              <a:t>laser</a:t>
            </a:r>
            <a:r>
              <a:rPr lang="de-AT" b="1" dirty="0"/>
              <a:t> </a:t>
            </a:r>
            <a:r>
              <a:rPr lang="de-AT" b="1" dirty="0" err="1"/>
              <a:t>diodes</a:t>
            </a:r>
            <a:endParaRPr lang="de-AT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CF2752-2A1E-7BD6-6049-B1E11183C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A6A2B5-FEF5-1751-3CE2-CAFE1684A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248949-41E8-770A-A047-6E5AD875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6</a:t>
            </a:fld>
            <a:endParaRPr lang="de-AT"/>
          </a:p>
        </p:txBody>
      </p:sp>
      <p:sp>
        <p:nvSpPr>
          <p:cNvPr id="7" name="Gerader Verbinder 6">
            <a:extLst>
              <a:ext uri="{FF2B5EF4-FFF2-40B4-BE49-F238E27FC236}">
                <a16:creationId xmlns:a16="http://schemas.microsoft.com/office/drawing/2014/main" id="{DC281732-88DD-4280-CFA4-1C919C5FE35C}"/>
              </a:ext>
            </a:extLst>
          </p:cNvPr>
          <p:cNvSpPr/>
          <p:nvPr/>
        </p:nvSpPr>
        <p:spPr>
          <a:xfrm>
            <a:off x="730294" y="2957050"/>
            <a:ext cx="0" cy="900000"/>
          </a:xfrm>
          <a:prstGeom prst="line">
            <a:avLst/>
          </a:prstGeom>
          <a:noFill/>
          <a:ln w="38160">
            <a:solidFill>
              <a:srgbClr val="3465A4"/>
            </a:solidFill>
            <a:prstDash val="solid"/>
          </a:ln>
        </p:spPr>
        <p:txBody>
          <a:bodyPr vert="horz" wrap="square" lIns="109080" tIns="64080" rIns="109080" bIns="6408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AT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8" name="Gerader Verbinder 7">
            <a:extLst>
              <a:ext uri="{FF2B5EF4-FFF2-40B4-BE49-F238E27FC236}">
                <a16:creationId xmlns:a16="http://schemas.microsoft.com/office/drawing/2014/main" id="{A7AECD31-5A50-9E7E-8D61-8595D3DA3C37}"/>
              </a:ext>
            </a:extLst>
          </p:cNvPr>
          <p:cNvSpPr/>
          <p:nvPr/>
        </p:nvSpPr>
        <p:spPr>
          <a:xfrm>
            <a:off x="4330294" y="2957050"/>
            <a:ext cx="0" cy="900000"/>
          </a:xfrm>
          <a:prstGeom prst="line">
            <a:avLst/>
          </a:prstGeom>
          <a:noFill/>
          <a:ln w="38160">
            <a:solidFill>
              <a:srgbClr val="3465A4">
                <a:alpha val="50000"/>
              </a:srgbClr>
            </a:solidFill>
            <a:prstDash val="solid"/>
          </a:ln>
        </p:spPr>
        <p:txBody>
          <a:bodyPr vert="horz" wrap="square" lIns="109080" tIns="64080" rIns="109080" bIns="6408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AT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E524C7F-7CD0-CBE2-A99C-A73875795F4B}"/>
              </a:ext>
            </a:extLst>
          </p:cNvPr>
          <p:cNvSpPr/>
          <p:nvPr/>
        </p:nvSpPr>
        <p:spPr>
          <a:xfrm>
            <a:off x="1810294" y="2957050"/>
            <a:ext cx="1440000" cy="90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A6A6"/>
              </a:gs>
              <a:gs pos="50000">
                <a:srgbClr val="F10D0C"/>
              </a:gs>
              <a:gs pos="100000">
                <a:srgbClr val="FFA6A6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AT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321355-F6E1-A0D2-EF1A-7324E1085D4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30294" y="2957050"/>
            <a:ext cx="36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1E31420-0415-3BF8-ACBC-99122676C53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330294" y="3137050"/>
            <a:ext cx="360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EE068550-6596-2C58-A9C7-B8A4C53D18ED}"/>
              </a:ext>
            </a:extLst>
          </p:cNvPr>
          <p:cNvSpPr/>
          <p:nvPr/>
        </p:nvSpPr>
        <p:spPr>
          <a:xfrm>
            <a:off x="442294" y="2489050"/>
            <a:ext cx="4320000" cy="3805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7150"/>
              <a:gd name="f8" fmla="val 10800"/>
              <a:gd name="f9" fmla="+- 0 0 0"/>
              <a:gd name="f10" fmla="*/ f3 1 21600"/>
              <a:gd name="f11" fmla="*/ f4 1 21600"/>
              <a:gd name="f12" fmla="*/ f9 f0 1"/>
              <a:gd name="f13" fmla="*/ 0 f10 1"/>
              <a:gd name="f14" fmla="*/ 21600 f10 1"/>
              <a:gd name="f15" fmla="*/ 17150 f11 1"/>
              <a:gd name="f16" fmla="*/ 0 f11 1"/>
              <a:gd name="f17" fmla="*/ 10800 f10 1"/>
              <a:gd name="f18" fmla="*/ f12 1 f2"/>
              <a:gd name="f19" fmla="*/ 10800 f11 1"/>
              <a:gd name="f20" fmla="*/ 21600 f11 1"/>
              <a:gd name="f21" fmla="+- f18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1">
                <a:pos x="f17" y="f16"/>
              </a:cxn>
              <a:cxn ang="f21">
                <a:pos x="f13" y="f19"/>
              </a:cxn>
              <a:cxn ang="f21">
                <a:pos x="f17" y="f20"/>
              </a:cxn>
              <a:cxn ang="f21">
                <a:pos x="f14" y="f19"/>
              </a:cxn>
            </a:cxnLst>
            <a:rect l="f13" t="f16" r="f14" b="f15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8" y="f6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solidFill>
            <a:srgbClr val="468A1A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Energy into gain medium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007AE999-7509-109D-5796-C52DCAC2BCEB}"/>
              </a:ext>
            </a:extLst>
          </p:cNvPr>
          <p:cNvSpPr/>
          <p:nvPr/>
        </p:nvSpPr>
        <p:spPr>
          <a:xfrm>
            <a:off x="262294" y="3893050"/>
            <a:ext cx="900000" cy="3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Mirror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2FE40A4E-DFB0-E4E7-1F88-E4FC1A9F4E6F}"/>
              </a:ext>
            </a:extLst>
          </p:cNvPr>
          <p:cNvSpPr/>
          <p:nvPr/>
        </p:nvSpPr>
        <p:spPr>
          <a:xfrm>
            <a:off x="4042294" y="3893050"/>
            <a:ext cx="1080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Transp</a:t>
            </a:r>
            <a:r>
              <a:rPr lang="de-AT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. Mirror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510B92EA-7669-3617-4705-B88CD4D7097F}"/>
              </a:ext>
            </a:extLst>
          </p:cNvPr>
          <p:cNvSpPr/>
          <p:nvPr/>
        </p:nvSpPr>
        <p:spPr>
          <a:xfrm>
            <a:off x="5147068" y="2419233"/>
            <a:ext cx="1966452" cy="62781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Energy </a:t>
            </a:r>
            <a:r>
              <a:rPr lang="de-AT" dirty="0" err="1"/>
              <a:t>output</a:t>
            </a:r>
            <a:endParaRPr lang="de-AT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824239A-A04A-5441-81AF-F121382F61FA}"/>
              </a:ext>
            </a:extLst>
          </p:cNvPr>
          <p:cNvSpPr/>
          <p:nvPr/>
        </p:nvSpPr>
        <p:spPr>
          <a:xfrm>
            <a:off x="2156455" y="3921320"/>
            <a:ext cx="1779639" cy="503196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Optical switch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3512BD-102F-CA46-2B7D-C69E4DBA7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0338" y="4152019"/>
            <a:ext cx="3004136" cy="1893017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C504BA5A-20C9-AAE4-4ED5-A399DC294405}"/>
              </a:ext>
            </a:extLst>
          </p:cNvPr>
          <p:cNvSpPr/>
          <p:nvPr/>
        </p:nvSpPr>
        <p:spPr>
          <a:xfrm>
            <a:off x="6017342" y="4680155"/>
            <a:ext cx="1563329" cy="8652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Fast </a:t>
            </a:r>
            <a:r>
              <a:rPr lang="de-AT" dirty="0" err="1"/>
              <a:t>electronics</a:t>
            </a:r>
            <a:endParaRPr lang="de-AT" dirty="0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84B2ED73-9BC7-9FC4-00C8-536BBF9F5987}"/>
              </a:ext>
            </a:extLst>
          </p:cNvPr>
          <p:cNvCxnSpPr/>
          <p:nvPr/>
        </p:nvCxnSpPr>
        <p:spPr>
          <a:xfrm>
            <a:off x="7600335" y="5112773"/>
            <a:ext cx="8947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uiExpand="1" build="p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4F5F1-3EC3-6C76-A204-F1BC8085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53"/>
            <a:ext cx="10515600" cy="1325563"/>
          </a:xfrm>
        </p:spPr>
        <p:txBody>
          <a:bodyPr/>
          <a:lstStyle/>
          <a:p>
            <a:r>
              <a:rPr lang="de-AT" dirty="0"/>
              <a:t>… </a:t>
            </a:r>
            <a:r>
              <a:rPr lang="de-AT" dirty="0" err="1"/>
              <a:t>make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laser</a:t>
            </a:r>
            <a:r>
              <a:rPr lang="de-AT" dirty="0"/>
              <a:t> </a:t>
            </a:r>
            <a:r>
              <a:rPr lang="de-AT" dirty="0" err="1"/>
              <a:t>faster</a:t>
            </a:r>
            <a:r>
              <a:rPr lang="de-AT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Inhaltsplatzhalter 11">
                <a:extLst>
                  <a:ext uri="{FF2B5EF4-FFF2-40B4-BE49-F238E27FC236}">
                    <a16:creationId xmlns:a16="http://schemas.microsoft.com/office/drawing/2014/main" id="{17D0C45F-3E71-8B57-A903-4ED7FEBFE0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0586" y="1839846"/>
                <a:ext cx="5755935" cy="443991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A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A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A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AT" b="0" i="0" smtClean="0">
                        <a:latin typeface="Cambria Math" panose="02040503050406030204" pitchFamily="18" charset="0"/>
                      </a:rPr>
                      <m:t>random</m:t>
                    </m:r>
                  </m:oMath>
                </a14:m>
                <a:endParaRPr lang="de-AT" dirty="0"/>
              </a:p>
            </p:txBody>
          </p:sp>
        </mc:Choice>
        <mc:Fallback xmlns="">
          <p:sp>
            <p:nvSpPr>
              <p:cNvPr id="14" name="Inhaltsplatzhalter 11">
                <a:extLst>
                  <a:ext uri="{FF2B5EF4-FFF2-40B4-BE49-F238E27FC236}">
                    <a16:creationId xmlns:a16="http://schemas.microsoft.com/office/drawing/2014/main" id="{17D0C45F-3E71-8B57-A903-4ED7FEBFE0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80586" y="1839846"/>
                <a:ext cx="5755935" cy="443991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AC74B7-E8C2-A128-676E-EC710D88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E7CD3C-F688-7B60-C828-55E525A0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45DD32-283F-C72F-37C4-46E4F50A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7</a:t>
            </a:fld>
            <a:endParaRPr lang="de-AT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F1577F4-7C41-E8E1-7C34-79E639CECCFB}"/>
              </a:ext>
            </a:extLst>
          </p:cNvPr>
          <p:cNvSpPr txBox="1"/>
          <p:nvPr/>
        </p:nvSpPr>
        <p:spPr>
          <a:xfrm>
            <a:off x="9431752" y="4403827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Ahmed </a:t>
            </a:r>
            <a:r>
              <a:rPr lang="de-AT" dirty="0" err="1"/>
              <a:t>Zewail</a:t>
            </a:r>
            <a:r>
              <a:rPr lang="de-AT" dirty="0"/>
              <a:t>, nobel </a:t>
            </a:r>
            <a:r>
              <a:rPr lang="de-AT" dirty="0" err="1"/>
              <a:t>laureate</a:t>
            </a:r>
            <a:r>
              <a:rPr lang="de-AT" dirty="0"/>
              <a:t> 1999</a:t>
            </a:r>
          </a:p>
          <a:p>
            <a:pPr algn="ctr"/>
            <a:r>
              <a:rPr lang="de-AT" dirty="0"/>
              <a:t>„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invention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femtochemistry</a:t>
            </a:r>
            <a:r>
              <a:rPr lang="de-AT" dirty="0"/>
              <a:t>“</a:t>
            </a:r>
          </a:p>
          <a:p>
            <a:pPr algn="ctr"/>
            <a:r>
              <a:rPr lang="de-AT" sz="1400" dirty="0"/>
              <a:t>CC-BY-SA 3.0 Wikipedia/Science </a:t>
            </a:r>
            <a:r>
              <a:rPr lang="de-AT" sz="1400" dirty="0" err="1"/>
              <a:t>History</a:t>
            </a:r>
            <a:r>
              <a:rPr lang="de-AT" sz="1400" dirty="0"/>
              <a:t> Institute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Inhaltsplatzhalter 12">
                <a:extLst>
                  <a:ext uri="{FF2B5EF4-FFF2-40B4-BE49-F238E27FC236}">
                    <a16:creationId xmlns:a16="http://schemas.microsoft.com/office/drawing/2014/main" id="{2FC58F31-B439-6FF0-6AE8-01E131D3B1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02493" y="1839846"/>
                <a:ext cx="5755935" cy="443991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A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AT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AT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de-AT" dirty="0"/>
              </a:p>
            </p:txBody>
          </p:sp>
        </mc:Choice>
        <mc:Fallback xmlns="">
          <p:sp>
            <p:nvSpPr>
              <p:cNvPr id="15" name="Inhaltsplatzhalter 12">
                <a:extLst>
                  <a:ext uri="{FF2B5EF4-FFF2-40B4-BE49-F238E27FC236}">
                    <a16:creationId xmlns:a16="http://schemas.microsoft.com/office/drawing/2014/main" id="{2FC58F31-B439-6FF0-6AE8-01E131D3B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493" y="1839846"/>
                <a:ext cx="5755935" cy="44399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fik 15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A65493E4-E783-421C-549D-BA17287D4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37" y="2306461"/>
            <a:ext cx="5136632" cy="3852474"/>
          </a:xfrm>
          <a:prstGeom prst="rect">
            <a:avLst/>
          </a:prstGeom>
        </p:spPr>
      </p:pic>
      <p:pic>
        <p:nvPicPr>
          <p:cNvPr id="17" name="Grafik 16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5D37E3C2-5D66-4054-8ABD-01D9005F2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700" y="2309202"/>
            <a:ext cx="5053122" cy="378984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84D8648-564A-A191-B400-4019DA228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76274" y="1257276"/>
            <a:ext cx="6120493" cy="5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4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8DF7C7-4DEB-E2B4-97F4-7F8B82DDA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</a:t>
            </a:r>
            <a:r>
              <a:rPr lang="de-AT" dirty="0" err="1"/>
              <a:t>hit</a:t>
            </a:r>
            <a:r>
              <a:rPr lang="de-AT" dirty="0"/>
              <a:t> </a:t>
            </a:r>
            <a:r>
              <a:rPr lang="de-AT" dirty="0" err="1"/>
              <a:t>physical</a:t>
            </a:r>
            <a:r>
              <a:rPr lang="de-AT" dirty="0"/>
              <a:t> </a:t>
            </a:r>
            <a:r>
              <a:rPr lang="de-AT" dirty="0" err="1"/>
              <a:t>limits</a:t>
            </a:r>
            <a:r>
              <a:rPr lang="de-AT" dirty="0"/>
              <a:t>…</a:t>
            </a:r>
            <a:br>
              <a:rPr lang="de-AT" dirty="0"/>
            </a:br>
            <a:r>
              <a:rPr lang="de-AT" dirty="0"/>
              <a:t>(transform-limited </a:t>
            </a:r>
            <a:r>
              <a:rPr lang="de-AT" dirty="0" err="1"/>
              <a:t>pulses</a:t>
            </a:r>
            <a:r>
              <a:rPr lang="de-AT" dirty="0"/>
              <a:t>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C11005-84CE-FD53-2CFA-FC6C70E47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E55730-E312-D8DB-4093-B9591965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448D44-6301-EA9C-5A25-717BFF81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8</a:t>
            </a:fld>
            <a:endParaRPr lang="de-AT"/>
          </a:p>
        </p:txBody>
      </p:sp>
      <p:pic>
        <p:nvPicPr>
          <p:cNvPr id="7" name="Grafik 6" descr="28§display§\Delta{}E \times \Delta{}t&gt;\frac{\hbar}{2}§png§600§FALSE§" title="TexMaths">
            <a:extLst>
              <a:ext uri="{FF2B5EF4-FFF2-40B4-BE49-F238E27FC236}">
                <a16:creationId xmlns:a16="http://schemas.microsoft.com/office/drawing/2014/main" id="{4B7760F5-2984-ED41-86ED-0E641D9CD4C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35252" y="5367240"/>
            <a:ext cx="2116800" cy="7235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02A54B3-3AFC-8FBA-C05E-B38E7DA3EEE9}"/>
              </a:ext>
            </a:extLst>
          </p:cNvPr>
          <p:cNvSpPr txBox="1"/>
          <p:nvPr/>
        </p:nvSpPr>
        <p:spPr>
          <a:xfrm>
            <a:off x="1052052" y="5409290"/>
            <a:ext cx="5040000" cy="16757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sz="2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The </a:t>
            </a:r>
            <a:r>
              <a:rPr lang="de-AT" sz="2800" b="1" i="0" u="none" strike="noStrike" kern="1200" cap="none" baseline="0" dirty="0" err="1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shorter</a:t>
            </a:r>
            <a:r>
              <a:rPr lang="de-AT" sz="2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de-AT" sz="2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your</a:t>
            </a:r>
            <a:r>
              <a:rPr lang="de-AT" sz="2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de-AT" sz="2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pulses</a:t>
            </a:r>
            <a:r>
              <a:rPr lang="de-AT" sz="2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, </a:t>
            </a:r>
            <a:r>
              <a:rPr lang="de-AT" sz="2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de-AT" sz="2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de-AT" sz="2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more</a:t>
            </a:r>
            <a:r>
              <a:rPr lang="de-AT" sz="2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de-AT" sz="2800" b="1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colorful</a:t>
            </a:r>
            <a:r>
              <a:rPr lang="de-AT" sz="2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de-AT" sz="2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they</a:t>
            </a:r>
            <a:r>
              <a:rPr lang="de-AT" sz="2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de-AT" sz="2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have</a:t>
            </a:r>
            <a:r>
              <a:rPr lang="de-AT" sz="2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de-AT" sz="2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to</a:t>
            </a:r>
            <a:r>
              <a:rPr lang="de-AT" sz="2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de-AT" sz="2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be</a:t>
            </a:r>
            <a:r>
              <a:rPr lang="de-AT" sz="2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3419C46-D4F1-9B4F-94A6-658EF5DC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880611" y="1585799"/>
            <a:ext cx="1971000" cy="30736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4E2D0B1-B291-03AE-EFB0-9443A0A52625}"/>
              </a:ext>
            </a:extLst>
          </p:cNvPr>
          <p:cNvSpPr txBox="1"/>
          <p:nvPr/>
        </p:nvSpPr>
        <p:spPr>
          <a:xfrm>
            <a:off x="8432052" y="4659480"/>
            <a:ext cx="2772000" cy="1732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Werner Heisenberg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dirty="0">
                <a:latin typeface="Liberation Sans" pitchFamily="18"/>
                <a:ea typeface="Noto Sans CJK SC" pitchFamily="2"/>
                <a:cs typeface="Lohit Devanagari" pitchFamily="2"/>
              </a:rPr>
              <a:t>Nobel </a:t>
            </a:r>
            <a:r>
              <a:rPr lang="de-AT" dirty="0" err="1">
                <a:latin typeface="Liberation Sans" pitchFamily="18"/>
                <a:ea typeface="Noto Sans CJK SC" pitchFamily="2"/>
                <a:cs typeface="Lohit Devanagari" pitchFamily="2"/>
              </a:rPr>
              <a:t>prize</a:t>
            </a:r>
            <a:r>
              <a:rPr lang="de-AT" dirty="0"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de-AT" dirty="0">
                <a:latin typeface="Liberation Sans" pitchFamily="18"/>
              </a:rPr>
              <a:t>„</a:t>
            </a:r>
            <a:r>
              <a:rPr lang="en-US" dirty="0">
                <a:latin typeface="Liberation Sans" pitchFamily="18"/>
              </a:rPr>
              <a:t>for the creation of quantum mechanics”</a:t>
            </a:r>
            <a:endParaRPr lang="de-AT" dirty="0">
              <a:latin typeface="Liberation Sans" pitchFamily="18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AT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Deutsches Bundesarchiv/Wikipedia</a:t>
            </a:r>
          </a:p>
        </p:txBody>
      </p:sp>
      <p:pic>
        <p:nvPicPr>
          <p:cNvPr id="11" name="Inhaltsplatzhalter 4">
            <a:extLst>
              <a:ext uri="{FF2B5EF4-FFF2-40B4-BE49-F238E27FC236}">
                <a16:creationId xmlns:a16="http://schemas.microsoft.com/office/drawing/2014/main" id="{5FF1A0FD-9DBE-2CE8-C6DA-D262A998A2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12052" y="1521424"/>
            <a:ext cx="5280480" cy="395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090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EF7C9B-5CE3-CDD7-DB45-4EEB98B1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</a:t>
            </a:r>
            <a:r>
              <a:rPr lang="de-AT" dirty="0" err="1"/>
              <a:t>amplify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D1EBB5-0F06-EB01-E876-A4D8ECA1F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6058" cy="4351338"/>
          </a:xfrm>
        </p:spPr>
        <p:txBody>
          <a:bodyPr/>
          <a:lstStyle/>
          <a:p>
            <a:r>
              <a:rPr lang="de-AT" b="1" dirty="0"/>
              <a:t>Stretch </a:t>
            </a:r>
            <a:r>
              <a:rPr lang="de-AT" dirty="0" err="1"/>
              <a:t>pulses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ps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ns</a:t>
            </a:r>
            <a:r>
              <a:rPr lang="de-AT" dirty="0"/>
              <a:t> (</a:t>
            </a:r>
            <a:r>
              <a:rPr lang="de-AT" dirty="0" err="1"/>
              <a:t>less</a:t>
            </a:r>
            <a:r>
              <a:rPr lang="de-AT" dirty="0"/>
              <a:t> </a:t>
            </a:r>
            <a:r>
              <a:rPr lang="de-AT" dirty="0" err="1"/>
              <a:t>destructive</a:t>
            </a:r>
            <a:r>
              <a:rPr lang="de-AT" dirty="0"/>
              <a:t>)</a:t>
            </a:r>
          </a:p>
          <a:p>
            <a:r>
              <a:rPr lang="de-AT" b="1" dirty="0" err="1"/>
              <a:t>Attenuate</a:t>
            </a:r>
            <a:r>
              <a:rPr lang="de-AT" b="1" dirty="0"/>
              <a:t> </a:t>
            </a:r>
            <a:r>
              <a:rPr lang="de-AT" dirty="0" err="1"/>
              <a:t>central</a:t>
            </a:r>
            <a:r>
              <a:rPr lang="de-AT" dirty="0"/>
              <a:t> </a:t>
            </a:r>
            <a:r>
              <a:rPr lang="de-AT" dirty="0" err="1"/>
              <a:t>wavelengths</a:t>
            </a:r>
            <a:r>
              <a:rPr lang="de-AT" dirty="0"/>
              <a:t> (</a:t>
            </a:r>
            <a:r>
              <a:rPr lang="de-AT" dirty="0" err="1"/>
              <a:t>would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amplified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most</a:t>
            </a:r>
            <a:r>
              <a:rPr lang="de-AT" dirty="0"/>
              <a:t>)</a:t>
            </a:r>
          </a:p>
          <a:p>
            <a:r>
              <a:rPr lang="de-AT" b="1" dirty="0" err="1"/>
              <a:t>Amplify</a:t>
            </a:r>
            <a:r>
              <a:rPr lang="de-AT" b="1" dirty="0"/>
              <a:t> </a:t>
            </a:r>
            <a:r>
              <a:rPr lang="de-AT" dirty="0"/>
              <a:t>in a </a:t>
            </a:r>
            <a:r>
              <a:rPr lang="de-AT" dirty="0" err="1"/>
              <a:t>second</a:t>
            </a:r>
            <a:r>
              <a:rPr lang="de-AT" dirty="0"/>
              <a:t> </a:t>
            </a:r>
            <a:r>
              <a:rPr lang="de-AT" dirty="0" err="1"/>
              <a:t>laser</a:t>
            </a:r>
            <a:r>
              <a:rPr lang="de-AT" dirty="0"/>
              <a:t> medium</a:t>
            </a:r>
          </a:p>
          <a:p>
            <a:r>
              <a:rPr lang="de-AT" b="1" dirty="0" err="1"/>
              <a:t>Compress</a:t>
            </a:r>
            <a:r>
              <a:rPr lang="de-AT" b="1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fs</a:t>
            </a:r>
            <a:endParaRPr lang="de-AT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C07202-D4B1-C504-E161-6EFB8E45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August 5, 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DD1FC5-515C-CCC0-A822-D24A8808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pulses and time-resolved spectroscopy of molecular crystals, Robert Schwarzl, robert.schwarzl@tugraz.at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A9C742-DC01-6563-9434-6DE21454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274-4880-4D8F-BCD0-D5152FFD3396}" type="slidenum">
              <a:rPr lang="de-AT" smtClean="0"/>
              <a:t>9</a:t>
            </a:fld>
            <a:endParaRPr lang="de-AT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1A47577-29C7-C45C-3A4A-BE2948E31B53}"/>
              </a:ext>
            </a:extLst>
          </p:cNvPr>
          <p:cNvGrpSpPr/>
          <p:nvPr/>
        </p:nvGrpSpPr>
        <p:grpSpPr>
          <a:xfrm>
            <a:off x="7447140" y="1870075"/>
            <a:ext cx="4226629" cy="3179636"/>
            <a:chOff x="4225119" y="2040977"/>
            <a:chExt cx="4226629" cy="3179636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564A927-C4BE-0185-1E50-A73442A745AA}"/>
                </a:ext>
              </a:extLst>
            </p:cNvPr>
            <p:cNvSpPr txBox="1"/>
            <p:nvPr/>
          </p:nvSpPr>
          <p:spPr>
            <a:xfrm>
              <a:off x="4225119" y="4020284"/>
              <a:ext cx="422662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Gérard </a:t>
              </a:r>
              <a:r>
                <a:rPr lang="en-US" sz="1800" b="1" dirty="0" err="1"/>
                <a:t>Mourou</a:t>
              </a:r>
              <a:r>
                <a:rPr lang="en-US" sz="1800" b="1" dirty="0"/>
                <a:t>, Donna Strickland</a:t>
              </a:r>
            </a:p>
            <a:p>
              <a:pPr algn="ctr"/>
              <a:r>
                <a:rPr lang="en-US" sz="1800" dirty="0"/>
                <a:t>for their method of generating high-intensity, </a:t>
              </a:r>
              <a:r>
                <a:rPr lang="en-US" sz="1800" b="1" dirty="0"/>
                <a:t>ultra-short</a:t>
              </a:r>
              <a:r>
                <a:rPr lang="en-US" sz="1800" dirty="0"/>
                <a:t> optical pulses, </a:t>
              </a:r>
              <a:r>
                <a:rPr lang="en-US" sz="1800" b="1" dirty="0"/>
                <a:t>2018</a:t>
              </a:r>
            </a:p>
          </p:txBody>
        </p:sp>
        <p:pic>
          <p:nvPicPr>
            <p:cNvPr id="9" name="Grafik 8" descr="Ein Bild, das Menschliches Gesicht, Person, Kleidung, Mann enthält.&#10;&#10;Automatisch generierte Beschreibung">
              <a:extLst>
                <a:ext uri="{FF2B5EF4-FFF2-40B4-BE49-F238E27FC236}">
                  <a16:creationId xmlns:a16="http://schemas.microsoft.com/office/drawing/2014/main" id="{4CE3C69B-A698-1675-4AFC-058145A0D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5113" y="2040977"/>
              <a:ext cx="1319538" cy="1979307"/>
            </a:xfrm>
            <a:prstGeom prst="rect">
              <a:avLst/>
            </a:prstGeom>
          </p:spPr>
        </p:pic>
        <p:pic>
          <p:nvPicPr>
            <p:cNvPr id="10" name="Grafik 9" descr="Ein Bild, das Menschliches Gesicht, Kleidung, Person, Brille enthält.&#10;&#10;Automatisch generierte Beschreibung">
              <a:extLst>
                <a:ext uri="{FF2B5EF4-FFF2-40B4-BE49-F238E27FC236}">
                  <a16:creationId xmlns:a16="http://schemas.microsoft.com/office/drawing/2014/main" id="{50AE6357-9F7E-9DED-DC43-DC5E3F535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275" y="2067783"/>
              <a:ext cx="1979307" cy="1979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96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1004</Words>
  <Application>Microsoft Office PowerPoint</Application>
  <PresentationFormat>Breitbild</PresentationFormat>
  <Paragraphs>167</Paragraphs>
  <Slides>18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Cambria Math</vt:lpstr>
      <vt:lpstr>Liberation Sans</vt:lpstr>
      <vt:lpstr>Office</vt:lpstr>
      <vt:lpstr>Ultrafast pulses and time-resolved spectroscopy of molecular crystals</vt:lpstr>
      <vt:lpstr>Motivation: Speed and power</vt:lpstr>
      <vt:lpstr>Motivation: Higher excited states</vt:lpstr>
      <vt:lpstr>Motivation: Excitation dynamics at native time scales</vt:lpstr>
      <vt:lpstr>Let‘s build a simple laser…</vt:lpstr>
      <vt:lpstr>… pulse it…</vt:lpstr>
      <vt:lpstr>… make our laser faster…</vt:lpstr>
      <vt:lpstr>… hit physical limits… (transform-limited pulses)</vt:lpstr>
      <vt:lpstr>… amplify it…</vt:lpstr>
      <vt:lpstr>… and apply it.</vt:lpstr>
      <vt:lpstr>High electric field: Non-linear effects</vt:lpstr>
      <vt:lpstr>What we do? Time resolved photoelectron-photoion spectroscopy.</vt:lpstr>
      <vt:lpstr>What we do? Transient Absorption.</vt:lpstr>
      <vt:lpstr>Squaraines: Organic donor-acceptor-donor chromophores</vt:lpstr>
      <vt:lpstr>PowerPoint-Präsentation</vt:lpstr>
      <vt:lpstr>Essential states model of D-A-D chromophores: Interacting point charges</vt:lpstr>
      <vt:lpstr>Acknowledgements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Schwarzl</dc:creator>
  <cp:lastModifiedBy>Robert Schwarzl</cp:lastModifiedBy>
  <cp:revision>8</cp:revision>
  <dcterms:created xsi:type="dcterms:W3CDTF">2024-07-30T15:52:35Z</dcterms:created>
  <dcterms:modified xsi:type="dcterms:W3CDTF">2024-08-04T07:21:09Z</dcterms:modified>
</cp:coreProperties>
</file>