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40" r:id="rId1"/>
  </p:sldMasterIdLst>
  <p:notesMasterIdLst>
    <p:notesMasterId r:id="rId21"/>
  </p:notesMasterIdLst>
  <p:handoutMasterIdLst>
    <p:handoutMasterId r:id="rId22"/>
  </p:handoutMasterIdLst>
  <p:sldIdLst>
    <p:sldId id="298" r:id="rId2"/>
    <p:sldId id="304" r:id="rId3"/>
    <p:sldId id="319" r:id="rId4"/>
    <p:sldId id="305" r:id="rId5"/>
    <p:sldId id="328" r:id="rId6"/>
    <p:sldId id="329" r:id="rId7"/>
    <p:sldId id="261" r:id="rId8"/>
    <p:sldId id="331" r:id="rId9"/>
    <p:sldId id="318" r:id="rId10"/>
    <p:sldId id="320" r:id="rId11"/>
    <p:sldId id="326" r:id="rId12"/>
    <p:sldId id="321" r:id="rId13"/>
    <p:sldId id="336" r:id="rId14"/>
    <p:sldId id="322" r:id="rId15"/>
    <p:sldId id="323" r:id="rId16"/>
    <p:sldId id="335" r:id="rId17"/>
    <p:sldId id="310" r:id="rId18"/>
    <p:sldId id="277" r:id="rId19"/>
    <p:sldId id="31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755"/>
    <a:srgbClr val="0227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7"/>
    <p:restoredTop sz="90688" autoAdjust="0"/>
  </p:normalViewPr>
  <p:slideViewPr>
    <p:cSldViewPr snapToGrid="0" snapToObjects="1">
      <p:cViewPr varScale="1">
        <p:scale>
          <a:sx n="109" d="100"/>
          <a:sy n="109" d="100"/>
        </p:scale>
        <p:origin x="520"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roza\Desktop\hepsi\23%20whole\23%20spring\bitirme2\zetasizer_b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oza\Desktop\hepsi\23%20whole\23%20spring\bitirme2\zetasizer_b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oza\Desktop\hepsi\23%20whole\23%20spring\bitirme2\zetasizer_b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oza\Desktop\hepsi\23%20whole\23%20spring\bitirme2\zetasizer_b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TR"/>
        </a:p>
      </c:txPr>
    </c:title>
    <c:autoTitleDeleted val="0"/>
    <c:plotArea>
      <c:layout/>
      <c:scatterChart>
        <c:scatterStyle val="smoothMarker"/>
        <c:varyColors val="0"/>
        <c:ser>
          <c:idx val="0"/>
          <c:order val="0"/>
          <c:tx>
            <c:strRef>
              <c:f>Sheet1!$AV$1</c:f>
              <c:strCache>
                <c:ptCount val="1"/>
                <c:pt idx="0">
                  <c:v>1064 nm Bessel Beam</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Pt>
            <c:idx val="36"/>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0-536C-D844-9D2C-A143C99BA66A}"/>
              </c:ext>
            </c:extLst>
          </c:dPt>
          <c:dPt>
            <c:idx val="37"/>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1-536C-D844-9D2C-A143C99BA66A}"/>
              </c:ext>
            </c:extLst>
          </c:dPt>
          <c:xVal>
            <c:numRef>
              <c:f>Sheet1!$AW$1:$AW$69</c:f>
              <c:numCache>
                <c:formatCode>General</c:formatCode>
                <c:ptCount val="69"/>
                <c:pt idx="0">
                  <c:v>0.4</c:v>
                </c:pt>
                <c:pt idx="1">
                  <c:v>0.46300000000000002</c:v>
                </c:pt>
                <c:pt idx="2">
                  <c:v>0.53600000000000003</c:v>
                </c:pt>
                <c:pt idx="3">
                  <c:v>0.621</c:v>
                </c:pt>
                <c:pt idx="4">
                  <c:v>0.71899999999999997</c:v>
                </c:pt>
                <c:pt idx="5">
                  <c:v>0.83299999999999996</c:v>
                </c:pt>
                <c:pt idx="6">
                  <c:v>0.96499999999999997</c:v>
                </c:pt>
                <c:pt idx="7">
                  <c:v>1.1200000000000001</c:v>
                </c:pt>
                <c:pt idx="8">
                  <c:v>1.29</c:v>
                </c:pt>
                <c:pt idx="9">
                  <c:v>1.5</c:v>
                </c:pt>
                <c:pt idx="10">
                  <c:v>1.74</c:v>
                </c:pt>
                <c:pt idx="11">
                  <c:v>2.0099999999999998</c:v>
                </c:pt>
                <c:pt idx="12">
                  <c:v>2.33</c:v>
                </c:pt>
                <c:pt idx="13">
                  <c:v>2.7</c:v>
                </c:pt>
                <c:pt idx="14">
                  <c:v>3.12</c:v>
                </c:pt>
                <c:pt idx="15">
                  <c:v>3.62</c:v>
                </c:pt>
                <c:pt idx="16">
                  <c:v>4.1900000000000004</c:v>
                </c:pt>
                <c:pt idx="17">
                  <c:v>4.8499999999999996</c:v>
                </c:pt>
                <c:pt idx="18">
                  <c:v>5.61</c:v>
                </c:pt>
                <c:pt idx="19">
                  <c:v>6.5</c:v>
                </c:pt>
                <c:pt idx="20">
                  <c:v>7.53</c:v>
                </c:pt>
                <c:pt idx="21">
                  <c:v>8.7200000000000006</c:v>
                </c:pt>
                <c:pt idx="22">
                  <c:v>10.1</c:v>
                </c:pt>
                <c:pt idx="23">
                  <c:v>11.7</c:v>
                </c:pt>
                <c:pt idx="24">
                  <c:v>13.5</c:v>
                </c:pt>
                <c:pt idx="25">
                  <c:v>15.7</c:v>
                </c:pt>
                <c:pt idx="26">
                  <c:v>18.2</c:v>
                </c:pt>
                <c:pt idx="27">
                  <c:v>21</c:v>
                </c:pt>
                <c:pt idx="28">
                  <c:v>24.4</c:v>
                </c:pt>
                <c:pt idx="29">
                  <c:v>28.2</c:v>
                </c:pt>
                <c:pt idx="30">
                  <c:v>32.700000000000003</c:v>
                </c:pt>
                <c:pt idx="31">
                  <c:v>37.799999999999997</c:v>
                </c:pt>
                <c:pt idx="32">
                  <c:v>43.8</c:v>
                </c:pt>
                <c:pt idx="33">
                  <c:v>50.7</c:v>
                </c:pt>
                <c:pt idx="34">
                  <c:v>58.8</c:v>
                </c:pt>
                <c:pt idx="35">
                  <c:v>68.099999999999994</c:v>
                </c:pt>
                <c:pt idx="36">
                  <c:v>78.8</c:v>
                </c:pt>
                <c:pt idx="37">
                  <c:v>91.3</c:v>
                </c:pt>
                <c:pt idx="38">
                  <c:v>106</c:v>
                </c:pt>
                <c:pt idx="39">
                  <c:v>122</c:v>
                </c:pt>
                <c:pt idx="40">
                  <c:v>142</c:v>
                </c:pt>
                <c:pt idx="41">
                  <c:v>164</c:v>
                </c:pt>
                <c:pt idx="42">
                  <c:v>190</c:v>
                </c:pt>
                <c:pt idx="43">
                  <c:v>220</c:v>
                </c:pt>
                <c:pt idx="44">
                  <c:v>255</c:v>
                </c:pt>
                <c:pt idx="45">
                  <c:v>295</c:v>
                </c:pt>
                <c:pt idx="46">
                  <c:v>342</c:v>
                </c:pt>
                <c:pt idx="47">
                  <c:v>396</c:v>
                </c:pt>
                <c:pt idx="48">
                  <c:v>459</c:v>
                </c:pt>
                <c:pt idx="49">
                  <c:v>531</c:v>
                </c:pt>
                <c:pt idx="50">
                  <c:v>615</c:v>
                </c:pt>
                <c:pt idx="51">
                  <c:v>712</c:v>
                </c:pt>
                <c:pt idx="52">
                  <c:v>825</c:v>
                </c:pt>
                <c:pt idx="53">
                  <c:v>955</c:v>
                </c:pt>
                <c:pt idx="54" formatCode="0.00E+00">
                  <c:v>1110</c:v>
                </c:pt>
                <c:pt idx="55" formatCode="0.00E+00">
                  <c:v>1280</c:v>
                </c:pt>
                <c:pt idx="56" formatCode="0.00E+00">
                  <c:v>1480</c:v>
                </c:pt>
                <c:pt idx="57" formatCode="0.00E+00">
                  <c:v>1720</c:v>
                </c:pt>
                <c:pt idx="58" formatCode="0.00E+00">
                  <c:v>1990</c:v>
                </c:pt>
                <c:pt idx="59" formatCode="0.00E+00">
                  <c:v>2300</c:v>
                </c:pt>
                <c:pt idx="60" formatCode="0.00E+00">
                  <c:v>2670</c:v>
                </c:pt>
                <c:pt idx="61" formatCode="0.00E+00">
                  <c:v>3090</c:v>
                </c:pt>
                <c:pt idx="62" formatCode="0.00E+00">
                  <c:v>3580</c:v>
                </c:pt>
                <c:pt idx="63" formatCode="0.00E+00">
                  <c:v>4150</c:v>
                </c:pt>
                <c:pt idx="64" formatCode="0.00E+00">
                  <c:v>4800</c:v>
                </c:pt>
                <c:pt idx="65" formatCode="0.00E+00">
                  <c:v>5560</c:v>
                </c:pt>
                <c:pt idx="66" formatCode="0.00E+00">
                  <c:v>6440</c:v>
                </c:pt>
                <c:pt idx="67" formatCode="0.00E+00">
                  <c:v>7460</c:v>
                </c:pt>
                <c:pt idx="68" formatCode="0.00E+00">
                  <c:v>8630</c:v>
                </c:pt>
              </c:numCache>
            </c:numRef>
          </c:xVal>
          <c:yVal>
            <c:numRef>
              <c:f>Sheet1!$AX$1:$AX$69</c:f>
              <c:numCache>
                <c:formatCode>General</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4.2500000000000003E-2</c:v>
                </c:pt>
                <c:pt idx="17">
                  <c:v>0.22500000000000001</c:v>
                </c:pt>
                <c:pt idx="18">
                  <c:v>0.504</c:v>
                </c:pt>
                <c:pt idx="19">
                  <c:v>0.77900000000000003</c:v>
                </c:pt>
                <c:pt idx="20">
                  <c:v>0.95199999999999996</c:v>
                </c:pt>
                <c:pt idx="21">
                  <c:v>0.96799999999999997</c:v>
                </c:pt>
                <c:pt idx="22">
                  <c:v>0.82299999999999995</c:v>
                </c:pt>
                <c:pt idx="23">
                  <c:v>0.56999999999999995</c:v>
                </c:pt>
                <c:pt idx="24">
                  <c:v>0.29499999999999998</c:v>
                </c:pt>
                <c:pt idx="25">
                  <c:v>8.8599999999999998E-2</c:v>
                </c:pt>
                <c:pt idx="26">
                  <c:v>0</c:v>
                </c:pt>
                <c:pt idx="27">
                  <c:v>0</c:v>
                </c:pt>
                <c:pt idx="28">
                  <c:v>0.187</c:v>
                </c:pt>
                <c:pt idx="29">
                  <c:v>0.77800000000000002</c:v>
                </c:pt>
                <c:pt idx="30">
                  <c:v>1.85</c:v>
                </c:pt>
                <c:pt idx="31">
                  <c:v>3.35</c:v>
                </c:pt>
                <c:pt idx="32">
                  <c:v>5.12</c:v>
                </c:pt>
                <c:pt idx="33">
                  <c:v>6.95</c:v>
                </c:pt>
                <c:pt idx="34">
                  <c:v>8.59</c:v>
                </c:pt>
                <c:pt idx="35">
                  <c:v>9.83</c:v>
                </c:pt>
                <c:pt idx="36">
                  <c:v>10.5</c:v>
                </c:pt>
                <c:pt idx="37">
                  <c:v>10.5</c:v>
                </c:pt>
                <c:pt idx="38">
                  <c:v>9.8699999999999992</c:v>
                </c:pt>
                <c:pt idx="39">
                  <c:v>8.65</c:v>
                </c:pt>
                <c:pt idx="40">
                  <c:v>7.03</c:v>
                </c:pt>
                <c:pt idx="41">
                  <c:v>5.21</c:v>
                </c:pt>
                <c:pt idx="42">
                  <c:v>3.43</c:v>
                </c:pt>
                <c:pt idx="43">
                  <c:v>1.91</c:v>
                </c:pt>
                <c:pt idx="44">
                  <c:v>0.80700000000000005</c:v>
                </c:pt>
                <c:pt idx="45">
                  <c:v>0.192</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numCache>
            </c:numRef>
          </c:yVal>
          <c:smooth val="1"/>
          <c:extLst>
            <c:ext xmlns:c16="http://schemas.microsoft.com/office/drawing/2014/chart" uri="{C3380CC4-5D6E-409C-BE32-E72D297353CC}">
              <c16:uniqueId val="{00000002-536C-D844-9D2C-A143C99BA66A}"/>
            </c:ext>
          </c:extLst>
        </c:ser>
        <c:dLbls>
          <c:showLegendKey val="0"/>
          <c:showVal val="0"/>
          <c:showCatName val="0"/>
          <c:showSerName val="0"/>
          <c:showPercent val="0"/>
          <c:showBubbleSize val="0"/>
        </c:dLbls>
        <c:axId val="842494704"/>
        <c:axId val="842496416"/>
      </c:scatterChart>
      <c:valAx>
        <c:axId val="842494704"/>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sz="1000" b="0" i="0" u="none" strike="noStrike" kern="1200" baseline="0">
                    <a:solidFill>
                      <a:sysClr val="windowText" lastClr="000000">
                        <a:lumMod val="65000"/>
                        <a:lumOff val="35000"/>
                      </a:sysClr>
                    </a:solidFill>
                  </a:rPr>
                  <a:t>Size [d. nm]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TR"/>
          </a:p>
        </c:txPr>
        <c:crossAx val="842496416"/>
        <c:crosses val="autoZero"/>
        <c:crossBetween val="midCat"/>
      </c:valAx>
      <c:valAx>
        <c:axId val="842496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tr-TR" sz="1000" b="0" i="0" u="none" strike="noStrike" kern="1200" baseline="0">
                    <a:solidFill>
                      <a:sysClr val="windowText" lastClr="000000">
                        <a:lumMod val="65000"/>
                        <a:lumOff val="35000"/>
                      </a:sysClr>
                    </a:solidFill>
                  </a:rPr>
                  <a:t>Intensity (%)</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TR"/>
          </a:p>
        </c:txPr>
        <c:crossAx val="8424947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TR"/>
        </a:p>
      </c:txPr>
    </c:title>
    <c:autoTitleDeleted val="0"/>
    <c:plotArea>
      <c:layout/>
      <c:scatterChart>
        <c:scatterStyle val="smoothMarker"/>
        <c:varyColors val="0"/>
        <c:ser>
          <c:idx val="0"/>
          <c:order val="0"/>
          <c:tx>
            <c:strRef>
              <c:f>Sheet1!$AY$1</c:f>
              <c:strCache>
                <c:ptCount val="1"/>
                <c:pt idx="0">
                  <c:v>1064 nm Gauss Beam</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Pt>
            <c:idx val="39"/>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0-126E-EC49-ACC9-79A255163066}"/>
              </c:ext>
            </c:extLst>
          </c:dPt>
          <c:xVal>
            <c:numRef>
              <c:f>Sheet1!$AZ$1:$AZ$69</c:f>
              <c:numCache>
                <c:formatCode>General</c:formatCode>
                <c:ptCount val="69"/>
                <c:pt idx="0">
                  <c:v>0.4</c:v>
                </c:pt>
                <c:pt idx="1">
                  <c:v>0.46300000000000002</c:v>
                </c:pt>
                <c:pt idx="2">
                  <c:v>0.53600000000000003</c:v>
                </c:pt>
                <c:pt idx="3">
                  <c:v>0.621</c:v>
                </c:pt>
                <c:pt idx="4">
                  <c:v>0.71899999999999997</c:v>
                </c:pt>
                <c:pt idx="5">
                  <c:v>0.83299999999999996</c:v>
                </c:pt>
                <c:pt idx="6">
                  <c:v>0.96499999999999997</c:v>
                </c:pt>
                <c:pt idx="7">
                  <c:v>1.1200000000000001</c:v>
                </c:pt>
                <c:pt idx="8">
                  <c:v>1.29</c:v>
                </c:pt>
                <c:pt idx="9">
                  <c:v>1.5</c:v>
                </c:pt>
                <c:pt idx="10">
                  <c:v>1.74</c:v>
                </c:pt>
                <c:pt idx="11">
                  <c:v>2.0099999999999998</c:v>
                </c:pt>
                <c:pt idx="12">
                  <c:v>2.33</c:v>
                </c:pt>
                <c:pt idx="13">
                  <c:v>2.7</c:v>
                </c:pt>
                <c:pt idx="14">
                  <c:v>3.12</c:v>
                </c:pt>
                <c:pt idx="15">
                  <c:v>3.62</c:v>
                </c:pt>
                <c:pt idx="16">
                  <c:v>4.1900000000000004</c:v>
                </c:pt>
                <c:pt idx="17">
                  <c:v>4.8499999999999996</c:v>
                </c:pt>
                <c:pt idx="18">
                  <c:v>5.61</c:v>
                </c:pt>
                <c:pt idx="19">
                  <c:v>6.5</c:v>
                </c:pt>
                <c:pt idx="20">
                  <c:v>7.53</c:v>
                </c:pt>
                <c:pt idx="21">
                  <c:v>8.7200000000000006</c:v>
                </c:pt>
                <c:pt idx="22">
                  <c:v>10.1</c:v>
                </c:pt>
                <c:pt idx="23">
                  <c:v>11.7</c:v>
                </c:pt>
                <c:pt idx="24">
                  <c:v>13.5</c:v>
                </c:pt>
                <c:pt idx="25">
                  <c:v>15.7</c:v>
                </c:pt>
                <c:pt idx="26">
                  <c:v>18.2</c:v>
                </c:pt>
                <c:pt idx="27">
                  <c:v>21</c:v>
                </c:pt>
                <c:pt idx="28">
                  <c:v>24.4</c:v>
                </c:pt>
                <c:pt idx="29">
                  <c:v>28.2</c:v>
                </c:pt>
                <c:pt idx="30">
                  <c:v>32.700000000000003</c:v>
                </c:pt>
                <c:pt idx="31">
                  <c:v>37.799999999999997</c:v>
                </c:pt>
                <c:pt idx="32">
                  <c:v>43.8</c:v>
                </c:pt>
                <c:pt idx="33">
                  <c:v>50.7</c:v>
                </c:pt>
                <c:pt idx="34">
                  <c:v>58.8</c:v>
                </c:pt>
                <c:pt idx="35">
                  <c:v>68.099999999999994</c:v>
                </c:pt>
                <c:pt idx="36">
                  <c:v>78.8</c:v>
                </c:pt>
                <c:pt idx="37">
                  <c:v>91.3</c:v>
                </c:pt>
                <c:pt idx="38">
                  <c:v>106</c:v>
                </c:pt>
                <c:pt idx="39">
                  <c:v>122</c:v>
                </c:pt>
                <c:pt idx="40">
                  <c:v>142</c:v>
                </c:pt>
                <c:pt idx="41">
                  <c:v>164</c:v>
                </c:pt>
                <c:pt idx="42">
                  <c:v>190</c:v>
                </c:pt>
                <c:pt idx="43">
                  <c:v>220</c:v>
                </c:pt>
                <c:pt idx="44">
                  <c:v>255</c:v>
                </c:pt>
                <c:pt idx="45">
                  <c:v>295</c:v>
                </c:pt>
                <c:pt idx="46">
                  <c:v>342</c:v>
                </c:pt>
                <c:pt idx="47">
                  <c:v>396</c:v>
                </c:pt>
                <c:pt idx="48">
                  <c:v>459</c:v>
                </c:pt>
                <c:pt idx="49">
                  <c:v>531</c:v>
                </c:pt>
                <c:pt idx="50">
                  <c:v>615</c:v>
                </c:pt>
                <c:pt idx="51">
                  <c:v>712</c:v>
                </c:pt>
                <c:pt idx="52">
                  <c:v>825</c:v>
                </c:pt>
                <c:pt idx="53">
                  <c:v>955</c:v>
                </c:pt>
                <c:pt idx="54" formatCode="0.00E+00">
                  <c:v>1110</c:v>
                </c:pt>
                <c:pt idx="55" formatCode="0.00E+00">
                  <c:v>1280</c:v>
                </c:pt>
                <c:pt idx="56" formatCode="0.00E+00">
                  <c:v>1480</c:v>
                </c:pt>
                <c:pt idx="57" formatCode="0.00E+00">
                  <c:v>1720</c:v>
                </c:pt>
                <c:pt idx="58" formatCode="0.00E+00">
                  <c:v>1990</c:v>
                </c:pt>
                <c:pt idx="59" formatCode="0.00E+00">
                  <c:v>2300</c:v>
                </c:pt>
                <c:pt idx="60" formatCode="0.00E+00">
                  <c:v>2670</c:v>
                </c:pt>
                <c:pt idx="61" formatCode="0.00E+00">
                  <c:v>3090</c:v>
                </c:pt>
                <c:pt idx="62" formatCode="0.00E+00">
                  <c:v>3580</c:v>
                </c:pt>
                <c:pt idx="63" formatCode="0.00E+00">
                  <c:v>4150</c:v>
                </c:pt>
                <c:pt idx="64" formatCode="0.00E+00">
                  <c:v>4800</c:v>
                </c:pt>
                <c:pt idx="65" formatCode="0.00E+00">
                  <c:v>5560</c:v>
                </c:pt>
                <c:pt idx="66" formatCode="0.00E+00">
                  <c:v>6440</c:v>
                </c:pt>
                <c:pt idx="67" formatCode="0.00E+00">
                  <c:v>7460</c:v>
                </c:pt>
                <c:pt idx="68" formatCode="0.00E+00">
                  <c:v>8630</c:v>
                </c:pt>
              </c:numCache>
            </c:numRef>
          </c:xVal>
          <c:yVal>
            <c:numRef>
              <c:f>Sheet1!$BA$1:$BA$69</c:f>
              <c:numCache>
                <c:formatCode>General</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0.17799999999999999</c:v>
                </c:pt>
                <c:pt idx="31">
                  <c:v>0.71199999999999997</c:v>
                </c:pt>
                <c:pt idx="32">
                  <c:v>1.64</c:v>
                </c:pt>
                <c:pt idx="33">
                  <c:v>2.91</c:v>
                </c:pt>
                <c:pt idx="34">
                  <c:v>4.41</c:v>
                </c:pt>
                <c:pt idx="35">
                  <c:v>5.97</c:v>
                </c:pt>
                <c:pt idx="36">
                  <c:v>7.43</c:v>
                </c:pt>
                <c:pt idx="37">
                  <c:v>8.65</c:v>
                </c:pt>
                <c:pt idx="38">
                  <c:v>9.5</c:v>
                </c:pt>
                <c:pt idx="39">
                  <c:v>9.8800000000000008</c:v>
                </c:pt>
                <c:pt idx="40">
                  <c:v>9.77</c:v>
                </c:pt>
                <c:pt idx="41">
                  <c:v>9.17</c:v>
                </c:pt>
                <c:pt idx="42">
                  <c:v>8.14</c:v>
                </c:pt>
                <c:pt idx="43">
                  <c:v>6.8</c:v>
                </c:pt>
                <c:pt idx="44">
                  <c:v>5.28</c:v>
                </c:pt>
                <c:pt idx="45">
                  <c:v>3.75</c:v>
                </c:pt>
                <c:pt idx="46">
                  <c:v>2.35</c:v>
                </c:pt>
                <c:pt idx="47">
                  <c:v>1.24</c:v>
                </c:pt>
                <c:pt idx="48">
                  <c:v>0.47899999999999998</c:v>
                </c:pt>
                <c:pt idx="49">
                  <c:v>9.4500000000000001E-2</c:v>
                </c:pt>
                <c:pt idx="50">
                  <c:v>0</c:v>
                </c:pt>
                <c:pt idx="51">
                  <c:v>0</c:v>
                </c:pt>
                <c:pt idx="52">
                  <c:v>0</c:v>
                </c:pt>
                <c:pt idx="53">
                  <c:v>0</c:v>
                </c:pt>
                <c:pt idx="54">
                  <c:v>0</c:v>
                </c:pt>
                <c:pt idx="55">
                  <c:v>0</c:v>
                </c:pt>
                <c:pt idx="56">
                  <c:v>0</c:v>
                </c:pt>
                <c:pt idx="57">
                  <c:v>0</c:v>
                </c:pt>
                <c:pt idx="58">
                  <c:v>0</c:v>
                </c:pt>
                <c:pt idx="59">
                  <c:v>0</c:v>
                </c:pt>
                <c:pt idx="60">
                  <c:v>0</c:v>
                </c:pt>
                <c:pt idx="61">
                  <c:v>4.2700000000000002E-2</c:v>
                </c:pt>
                <c:pt idx="62">
                  <c:v>0.154</c:v>
                </c:pt>
                <c:pt idx="63">
                  <c:v>0.31900000000000001</c:v>
                </c:pt>
                <c:pt idx="64">
                  <c:v>0.496</c:v>
                </c:pt>
                <c:pt idx="65">
                  <c:v>0.63400000000000001</c:v>
                </c:pt>
                <c:pt idx="66">
                  <c:v>0</c:v>
                </c:pt>
                <c:pt idx="67">
                  <c:v>0</c:v>
                </c:pt>
                <c:pt idx="68">
                  <c:v>0</c:v>
                </c:pt>
              </c:numCache>
            </c:numRef>
          </c:yVal>
          <c:smooth val="1"/>
          <c:extLst>
            <c:ext xmlns:c16="http://schemas.microsoft.com/office/drawing/2014/chart" uri="{C3380CC4-5D6E-409C-BE32-E72D297353CC}">
              <c16:uniqueId val="{00000001-126E-EC49-ACC9-79A255163066}"/>
            </c:ext>
          </c:extLst>
        </c:ser>
        <c:dLbls>
          <c:showLegendKey val="0"/>
          <c:showVal val="0"/>
          <c:showCatName val="0"/>
          <c:showSerName val="0"/>
          <c:showPercent val="0"/>
          <c:showBubbleSize val="0"/>
        </c:dLbls>
        <c:axId val="843770576"/>
        <c:axId val="843772288"/>
      </c:scatterChart>
      <c:valAx>
        <c:axId val="843770576"/>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sz="1000" b="0" i="0" u="none" strike="noStrike" kern="1200" baseline="0">
                    <a:solidFill>
                      <a:sysClr val="windowText" lastClr="000000">
                        <a:lumMod val="65000"/>
                        <a:lumOff val="35000"/>
                      </a:sysClr>
                    </a:solidFill>
                  </a:rPr>
                  <a:t>Size [d. nm]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TR"/>
          </a:p>
        </c:txPr>
        <c:crossAx val="843772288"/>
        <c:crosses val="autoZero"/>
        <c:crossBetween val="midCat"/>
      </c:valAx>
      <c:valAx>
        <c:axId val="843772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tr-TR" sz="1000" b="0" i="0" u="none" strike="noStrike" kern="1200" baseline="0">
                    <a:solidFill>
                      <a:sysClr val="windowText" lastClr="000000">
                        <a:lumMod val="65000"/>
                        <a:lumOff val="35000"/>
                      </a:sysClr>
                    </a:solidFill>
                  </a:rPr>
                  <a:t>Intensity (%)</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TR"/>
          </a:p>
        </c:txPr>
        <c:crossAx val="8437705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TR"/>
        </a:p>
      </c:txPr>
    </c:title>
    <c:autoTitleDeleted val="0"/>
    <c:plotArea>
      <c:layout/>
      <c:scatterChart>
        <c:scatterStyle val="smoothMarker"/>
        <c:varyColors val="0"/>
        <c:ser>
          <c:idx val="0"/>
          <c:order val="0"/>
          <c:tx>
            <c:strRef>
              <c:f>Sheet1!$AH$1</c:f>
              <c:strCache>
                <c:ptCount val="1"/>
                <c:pt idx="0">
                  <c:v>532 nm Bessel Beam</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Pt>
            <c:idx val="39"/>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0-0554-474B-9336-021250AA59FE}"/>
              </c:ext>
            </c:extLst>
          </c:dPt>
          <c:xVal>
            <c:numRef>
              <c:f>Sheet1!$AI$1:$AI$69</c:f>
              <c:numCache>
                <c:formatCode>General</c:formatCode>
                <c:ptCount val="69"/>
                <c:pt idx="0">
                  <c:v>0.4</c:v>
                </c:pt>
                <c:pt idx="1">
                  <c:v>0.46300000000000002</c:v>
                </c:pt>
                <c:pt idx="2">
                  <c:v>0.53600000000000003</c:v>
                </c:pt>
                <c:pt idx="3">
                  <c:v>0.621</c:v>
                </c:pt>
                <c:pt idx="4">
                  <c:v>0.71899999999999997</c:v>
                </c:pt>
                <c:pt idx="5">
                  <c:v>0.83299999999999996</c:v>
                </c:pt>
                <c:pt idx="6">
                  <c:v>0.96499999999999997</c:v>
                </c:pt>
                <c:pt idx="7">
                  <c:v>1.1200000000000001</c:v>
                </c:pt>
                <c:pt idx="8">
                  <c:v>1.29</c:v>
                </c:pt>
                <c:pt idx="9">
                  <c:v>1.5</c:v>
                </c:pt>
                <c:pt idx="10">
                  <c:v>1.74</c:v>
                </c:pt>
                <c:pt idx="11">
                  <c:v>2.0099999999999998</c:v>
                </c:pt>
                <c:pt idx="12">
                  <c:v>2.33</c:v>
                </c:pt>
                <c:pt idx="13">
                  <c:v>2.7</c:v>
                </c:pt>
                <c:pt idx="14">
                  <c:v>3.12</c:v>
                </c:pt>
                <c:pt idx="15">
                  <c:v>3.62</c:v>
                </c:pt>
                <c:pt idx="16">
                  <c:v>4.1900000000000004</c:v>
                </c:pt>
                <c:pt idx="17">
                  <c:v>4.8499999999999996</c:v>
                </c:pt>
                <c:pt idx="18">
                  <c:v>5.61</c:v>
                </c:pt>
                <c:pt idx="19">
                  <c:v>6.5</c:v>
                </c:pt>
                <c:pt idx="20">
                  <c:v>7.53</c:v>
                </c:pt>
                <c:pt idx="21">
                  <c:v>8.7200000000000006</c:v>
                </c:pt>
                <c:pt idx="22">
                  <c:v>10.1</c:v>
                </c:pt>
                <c:pt idx="23">
                  <c:v>11.7</c:v>
                </c:pt>
                <c:pt idx="24">
                  <c:v>13.5</c:v>
                </c:pt>
                <c:pt idx="25">
                  <c:v>15.7</c:v>
                </c:pt>
                <c:pt idx="26">
                  <c:v>18.2</c:v>
                </c:pt>
                <c:pt idx="27">
                  <c:v>21</c:v>
                </c:pt>
                <c:pt idx="28">
                  <c:v>24.4</c:v>
                </c:pt>
                <c:pt idx="29">
                  <c:v>28.2</c:v>
                </c:pt>
                <c:pt idx="30">
                  <c:v>32.700000000000003</c:v>
                </c:pt>
                <c:pt idx="31">
                  <c:v>37.799999999999997</c:v>
                </c:pt>
                <c:pt idx="32">
                  <c:v>43.8</c:v>
                </c:pt>
                <c:pt idx="33">
                  <c:v>50.7</c:v>
                </c:pt>
                <c:pt idx="34">
                  <c:v>58.8</c:v>
                </c:pt>
                <c:pt idx="35">
                  <c:v>68.099999999999994</c:v>
                </c:pt>
                <c:pt idx="36">
                  <c:v>78.8</c:v>
                </c:pt>
                <c:pt idx="37">
                  <c:v>91.3</c:v>
                </c:pt>
                <c:pt idx="38">
                  <c:v>106</c:v>
                </c:pt>
                <c:pt idx="39">
                  <c:v>122</c:v>
                </c:pt>
                <c:pt idx="40">
                  <c:v>142</c:v>
                </c:pt>
                <c:pt idx="41">
                  <c:v>164</c:v>
                </c:pt>
                <c:pt idx="42">
                  <c:v>190</c:v>
                </c:pt>
                <c:pt idx="43">
                  <c:v>220</c:v>
                </c:pt>
                <c:pt idx="44">
                  <c:v>255</c:v>
                </c:pt>
                <c:pt idx="45">
                  <c:v>295</c:v>
                </c:pt>
                <c:pt idx="46">
                  <c:v>342</c:v>
                </c:pt>
                <c:pt idx="47">
                  <c:v>396</c:v>
                </c:pt>
                <c:pt idx="48">
                  <c:v>459</c:v>
                </c:pt>
                <c:pt idx="49">
                  <c:v>531</c:v>
                </c:pt>
                <c:pt idx="50">
                  <c:v>615</c:v>
                </c:pt>
                <c:pt idx="51">
                  <c:v>712</c:v>
                </c:pt>
                <c:pt idx="52">
                  <c:v>825</c:v>
                </c:pt>
                <c:pt idx="53">
                  <c:v>955</c:v>
                </c:pt>
                <c:pt idx="54" formatCode="0.00E+00">
                  <c:v>1110</c:v>
                </c:pt>
                <c:pt idx="55" formatCode="0.00E+00">
                  <c:v>1280</c:v>
                </c:pt>
                <c:pt idx="56" formatCode="0.00E+00">
                  <c:v>1480</c:v>
                </c:pt>
                <c:pt idx="57" formatCode="0.00E+00">
                  <c:v>1720</c:v>
                </c:pt>
                <c:pt idx="58" formatCode="0.00E+00">
                  <c:v>1990</c:v>
                </c:pt>
                <c:pt idx="59" formatCode="0.00E+00">
                  <c:v>2300</c:v>
                </c:pt>
                <c:pt idx="60" formatCode="0.00E+00">
                  <c:v>2670</c:v>
                </c:pt>
                <c:pt idx="61" formatCode="0.00E+00">
                  <c:v>3090</c:v>
                </c:pt>
                <c:pt idx="62" formatCode="0.00E+00">
                  <c:v>3580</c:v>
                </c:pt>
                <c:pt idx="63" formatCode="0.00E+00">
                  <c:v>4150</c:v>
                </c:pt>
                <c:pt idx="64" formatCode="0.00E+00">
                  <c:v>4800</c:v>
                </c:pt>
                <c:pt idx="65" formatCode="0.00E+00">
                  <c:v>5560</c:v>
                </c:pt>
                <c:pt idx="66" formatCode="0.00E+00">
                  <c:v>6440</c:v>
                </c:pt>
                <c:pt idx="67" formatCode="0.00E+00">
                  <c:v>7460</c:v>
                </c:pt>
                <c:pt idx="68" formatCode="0.00E+00">
                  <c:v>8630</c:v>
                </c:pt>
              </c:numCache>
            </c:numRef>
          </c:xVal>
          <c:yVal>
            <c:numRef>
              <c:f>Sheet1!$AJ$1:$AJ$69</c:f>
              <c:numCache>
                <c:formatCode>General</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0.30299999999999999</c:v>
                </c:pt>
                <c:pt idx="34">
                  <c:v>1.9</c:v>
                </c:pt>
                <c:pt idx="35">
                  <c:v>4.9000000000000004</c:v>
                </c:pt>
                <c:pt idx="36">
                  <c:v>8.73</c:v>
                </c:pt>
                <c:pt idx="37">
                  <c:v>12.5</c:v>
                </c:pt>
                <c:pt idx="38">
                  <c:v>15.2</c:v>
                </c:pt>
                <c:pt idx="39">
                  <c:v>16.100000000000001</c:v>
                </c:pt>
                <c:pt idx="40">
                  <c:v>14.9</c:v>
                </c:pt>
                <c:pt idx="41">
                  <c:v>12</c:v>
                </c:pt>
                <c:pt idx="42">
                  <c:v>8.08</c:v>
                </c:pt>
                <c:pt idx="43">
                  <c:v>4.1500000000000004</c:v>
                </c:pt>
                <c:pt idx="44">
                  <c:v>1.26</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numCache>
            </c:numRef>
          </c:yVal>
          <c:smooth val="1"/>
          <c:extLst>
            <c:ext xmlns:c16="http://schemas.microsoft.com/office/drawing/2014/chart" uri="{C3380CC4-5D6E-409C-BE32-E72D297353CC}">
              <c16:uniqueId val="{00000001-0554-474B-9336-021250AA59FE}"/>
            </c:ext>
          </c:extLst>
        </c:ser>
        <c:dLbls>
          <c:showLegendKey val="0"/>
          <c:showVal val="0"/>
          <c:showCatName val="0"/>
          <c:showSerName val="0"/>
          <c:showPercent val="0"/>
          <c:showBubbleSize val="0"/>
        </c:dLbls>
        <c:axId val="843764944"/>
        <c:axId val="843766656"/>
      </c:scatterChart>
      <c:valAx>
        <c:axId val="843764944"/>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sz="1000" b="0" i="0" u="none" strike="noStrike" kern="1200" baseline="0">
                    <a:solidFill>
                      <a:sysClr val="windowText" lastClr="000000">
                        <a:lumMod val="65000"/>
                        <a:lumOff val="35000"/>
                      </a:sysClr>
                    </a:solidFill>
                  </a:rPr>
                  <a:t>Size [d. nm]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TR"/>
          </a:p>
        </c:txPr>
        <c:crossAx val="843766656"/>
        <c:crosses val="autoZero"/>
        <c:crossBetween val="midCat"/>
      </c:valAx>
      <c:valAx>
        <c:axId val="843766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tr-TR" sz="1000" b="0" i="0" u="none" strike="noStrike" kern="1200" baseline="0">
                    <a:solidFill>
                      <a:sysClr val="windowText" lastClr="000000">
                        <a:lumMod val="65000"/>
                        <a:lumOff val="35000"/>
                      </a:sysClr>
                    </a:solidFill>
                  </a:rPr>
                  <a:t>Intensity (%)</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TR"/>
          </a:p>
        </c:txPr>
        <c:crossAx val="843764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TR"/>
        </a:p>
      </c:txPr>
    </c:title>
    <c:autoTitleDeleted val="0"/>
    <c:plotArea>
      <c:layout/>
      <c:scatterChart>
        <c:scatterStyle val="smoothMarker"/>
        <c:varyColors val="0"/>
        <c:ser>
          <c:idx val="0"/>
          <c:order val="0"/>
          <c:tx>
            <c:strRef>
              <c:f>Sheet1!$AS$1</c:f>
              <c:strCache>
                <c:ptCount val="1"/>
                <c:pt idx="0">
                  <c:v>532 nm Gauss Beam</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Pt>
            <c:idx val="40"/>
            <c:marker>
              <c:symbol val="circle"/>
              <c:size val="5"/>
              <c:spPr>
                <a:solidFill>
                  <a:srgbClr val="FF0000"/>
                </a:solidFill>
                <a:ln w="9525">
                  <a:solidFill>
                    <a:schemeClr val="accent1"/>
                  </a:solidFill>
                </a:ln>
                <a:effectLst/>
              </c:spPr>
            </c:marker>
            <c:bubble3D val="0"/>
            <c:extLst>
              <c:ext xmlns:c16="http://schemas.microsoft.com/office/drawing/2014/chart" uri="{C3380CC4-5D6E-409C-BE32-E72D297353CC}">
                <c16:uniqueId val="{00000000-9E09-F747-A480-561FFF28F4A8}"/>
              </c:ext>
            </c:extLst>
          </c:dPt>
          <c:xVal>
            <c:numRef>
              <c:f>Sheet1!$AT$1:$AT$69</c:f>
              <c:numCache>
                <c:formatCode>General</c:formatCode>
                <c:ptCount val="69"/>
                <c:pt idx="0">
                  <c:v>0.4</c:v>
                </c:pt>
                <c:pt idx="1">
                  <c:v>0.46300000000000002</c:v>
                </c:pt>
                <c:pt idx="2">
                  <c:v>0.53600000000000003</c:v>
                </c:pt>
                <c:pt idx="3">
                  <c:v>0.621</c:v>
                </c:pt>
                <c:pt idx="4">
                  <c:v>0.71899999999999997</c:v>
                </c:pt>
                <c:pt idx="5">
                  <c:v>0.83299999999999996</c:v>
                </c:pt>
                <c:pt idx="6">
                  <c:v>0.96499999999999997</c:v>
                </c:pt>
                <c:pt idx="7">
                  <c:v>1.1200000000000001</c:v>
                </c:pt>
                <c:pt idx="8">
                  <c:v>1.29</c:v>
                </c:pt>
                <c:pt idx="9">
                  <c:v>1.5</c:v>
                </c:pt>
                <c:pt idx="10">
                  <c:v>1.74</c:v>
                </c:pt>
                <c:pt idx="11">
                  <c:v>2.0099999999999998</c:v>
                </c:pt>
                <c:pt idx="12">
                  <c:v>2.33</c:v>
                </c:pt>
                <c:pt idx="13">
                  <c:v>2.7</c:v>
                </c:pt>
                <c:pt idx="14">
                  <c:v>3.12</c:v>
                </c:pt>
                <c:pt idx="15">
                  <c:v>3.62</c:v>
                </c:pt>
                <c:pt idx="16">
                  <c:v>4.1900000000000004</c:v>
                </c:pt>
                <c:pt idx="17">
                  <c:v>4.8499999999999996</c:v>
                </c:pt>
                <c:pt idx="18">
                  <c:v>5.61</c:v>
                </c:pt>
                <c:pt idx="19">
                  <c:v>6.5</c:v>
                </c:pt>
                <c:pt idx="20">
                  <c:v>7.53</c:v>
                </c:pt>
                <c:pt idx="21">
                  <c:v>8.7200000000000006</c:v>
                </c:pt>
                <c:pt idx="22">
                  <c:v>10.1</c:v>
                </c:pt>
                <c:pt idx="23">
                  <c:v>11.7</c:v>
                </c:pt>
                <c:pt idx="24">
                  <c:v>13.5</c:v>
                </c:pt>
                <c:pt idx="25">
                  <c:v>15.7</c:v>
                </c:pt>
                <c:pt idx="26">
                  <c:v>18.2</c:v>
                </c:pt>
                <c:pt idx="27">
                  <c:v>21</c:v>
                </c:pt>
                <c:pt idx="28">
                  <c:v>24.4</c:v>
                </c:pt>
                <c:pt idx="29">
                  <c:v>28.2</c:v>
                </c:pt>
                <c:pt idx="30">
                  <c:v>32.700000000000003</c:v>
                </c:pt>
                <c:pt idx="31">
                  <c:v>37.799999999999997</c:v>
                </c:pt>
                <c:pt idx="32">
                  <c:v>43.8</c:v>
                </c:pt>
                <c:pt idx="33">
                  <c:v>50.7</c:v>
                </c:pt>
                <c:pt idx="34">
                  <c:v>58.8</c:v>
                </c:pt>
                <c:pt idx="35">
                  <c:v>68.099999999999994</c:v>
                </c:pt>
                <c:pt idx="36">
                  <c:v>78.8</c:v>
                </c:pt>
                <c:pt idx="37">
                  <c:v>91.3</c:v>
                </c:pt>
                <c:pt idx="38">
                  <c:v>106</c:v>
                </c:pt>
                <c:pt idx="39">
                  <c:v>122</c:v>
                </c:pt>
                <c:pt idx="40">
                  <c:v>142</c:v>
                </c:pt>
                <c:pt idx="41">
                  <c:v>164</c:v>
                </c:pt>
                <c:pt idx="42">
                  <c:v>190</c:v>
                </c:pt>
                <c:pt idx="43">
                  <c:v>220</c:v>
                </c:pt>
                <c:pt idx="44">
                  <c:v>255</c:v>
                </c:pt>
                <c:pt idx="45">
                  <c:v>295</c:v>
                </c:pt>
                <c:pt idx="46">
                  <c:v>342</c:v>
                </c:pt>
                <c:pt idx="47">
                  <c:v>396</c:v>
                </c:pt>
                <c:pt idx="48">
                  <c:v>459</c:v>
                </c:pt>
                <c:pt idx="49">
                  <c:v>531</c:v>
                </c:pt>
                <c:pt idx="50">
                  <c:v>615</c:v>
                </c:pt>
                <c:pt idx="51">
                  <c:v>712</c:v>
                </c:pt>
                <c:pt idx="52">
                  <c:v>825</c:v>
                </c:pt>
                <c:pt idx="53">
                  <c:v>955</c:v>
                </c:pt>
                <c:pt idx="54" formatCode="0.00E+00">
                  <c:v>1110</c:v>
                </c:pt>
                <c:pt idx="55" formatCode="0.00E+00">
                  <c:v>1280</c:v>
                </c:pt>
                <c:pt idx="56" formatCode="0.00E+00">
                  <c:v>1480</c:v>
                </c:pt>
                <c:pt idx="57" formatCode="0.00E+00">
                  <c:v>1720</c:v>
                </c:pt>
                <c:pt idx="58" formatCode="0.00E+00">
                  <c:v>1990</c:v>
                </c:pt>
                <c:pt idx="59" formatCode="0.00E+00">
                  <c:v>2300</c:v>
                </c:pt>
                <c:pt idx="60" formatCode="0.00E+00">
                  <c:v>2670</c:v>
                </c:pt>
                <c:pt idx="61" formatCode="0.00E+00">
                  <c:v>3090</c:v>
                </c:pt>
                <c:pt idx="62" formatCode="0.00E+00">
                  <c:v>3580</c:v>
                </c:pt>
                <c:pt idx="63" formatCode="0.00E+00">
                  <c:v>4150</c:v>
                </c:pt>
                <c:pt idx="64" formatCode="0.00E+00">
                  <c:v>4800</c:v>
                </c:pt>
                <c:pt idx="65" formatCode="0.00E+00">
                  <c:v>5560</c:v>
                </c:pt>
                <c:pt idx="66" formatCode="0.00E+00">
                  <c:v>6440</c:v>
                </c:pt>
                <c:pt idx="67" formatCode="0.00E+00">
                  <c:v>7460</c:v>
                </c:pt>
                <c:pt idx="68" formatCode="0.00E+00">
                  <c:v>8630</c:v>
                </c:pt>
              </c:numCache>
            </c:numRef>
          </c:xVal>
          <c:yVal>
            <c:numRef>
              <c:f>Sheet1!$AU$1:$AU$69</c:f>
              <c:numCache>
                <c:formatCode>General</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7.73</c:v>
                </c:pt>
                <c:pt idx="39">
                  <c:v>19.899999999999999</c:v>
                </c:pt>
                <c:pt idx="40">
                  <c:v>28</c:v>
                </c:pt>
                <c:pt idx="41">
                  <c:v>25.9</c:v>
                </c:pt>
                <c:pt idx="42">
                  <c:v>15</c:v>
                </c:pt>
                <c:pt idx="43">
                  <c:v>3.43</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numCache>
            </c:numRef>
          </c:yVal>
          <c:smooth val="1"/>
          <c:extLst>
            <c:ext xmlns:c16="http://schemas.microsoft.com/office/drawing/2014/chart" uri="{C3380CC4-5D6E-409C-BE32-E72D297353CC}">
              <c16:uniqueId val="{00000001-9E09-F747-A480-561FFF28F4A8}"/>
            </c:ext>
          </c:extLst>
        </c:ser>
        <c:dLbls>
          <c:showLegendKey val="0"/>
          <c:showVal val="0"/>
          <c:showCatName val="0"/>
          <c:showSerName val="0"/>
          <c:showPercent val="0"/>
          <c:showBubbleSize val="0"/>
        </c:dLbls>
        <c:axId val="105981904"/>
        <c:axId val="105983616"/>
      </c:scatterChart>
      <c:valAx>
        <c:axId val="105981904"/>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sz="1000" b="0" i="0" u="none" strike="noStrike" kern="1200" baseline="0">
                    <a:solidFill>
                      <a:sysClr val="windowText" lastClr="000000">
                        <a:lumMod val="65000"/>
                        <a:lumOff val="35000"/>
                      </a:sysClr>
                    </a:solidFill>
                  </a:rPr>
                  <a:t>Size [d. nm]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TR"/>
          </a:p>
        </c:txPr>
        <c:crossAx val="105983616"/>
        <c:crosses val="autoZero"/>
        <c:crossBetween val="midCat"/>
      </c:valAx>
      <c:valAx>
        <c:axId val="105983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tr-TR" sz="1000" b="0" i="0" u="none" strike="noStrike" kern="1200" baseline="0">
                    <a:solidFill>
                      <a:sysClr val="windowText" lastClr="000000">
                        <a:lumMod val="65000"/>
                        <a:lumOff val="35000"/>
                      </a:sysClr>
                    </a:solidFill>
                  </a:rPr>
                  <a:t>Intensity (%)</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T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TR"/>
          </a:p>
        </c:txPr>
        <c:crossAx val="105981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1E5FF1B3-8F25-8E58-4BFA-0EB8A6E5E8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a:extLst>
              <a:ext uri="{FF2B5EF4-FFF2-40B4-BE49-F238E27FC236}">
                <a16:creationId xmlns:a16="http://schemas.microsoft.com/office/drawing/2014/main" id="{70A23DBB-8436-AA6A-5BB3-596A54770A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0C8B23-8598-8048-98D2-77B1E720DCD8}" type="datetimeFigureOut">
              <a:rPr lang="tr-TR" smtClean="0"/>
              <a:t>4.08.2024</a:t>
            </a:fld>
            <a:endParaRPr lang="tr-TR" dirty="0"/>
          </a:p>
        </p:txBody>
      </p:sp>
      <p:sp>
        <p:nvSpPr>
          <p:cNvPr id="4" name="Alt Bilgi Yer Tutucusu 3">
            <a:extLst>
              <a:ext uri="{FF2B5EF4-FFF2-40B4-BE49-F238E27FC236}">
                <a16:creationId xmlns:a16="http://schemas.microsoft.com/office/drawing/2014/main" id="{25049CFA-2B2C-3239-B265-3C8BFD1E24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5" name="Slayt Numarası Yer Tutucusu 4">
            <a:extLst>
              <a:ext uri="{FF2B5EF4-FFF2-40B4-BE49-F238E27FC236}">
                <a16:creationId xmlns:a16="http://schemas.microsoft.com/office/drawing/2014/main" id="{08243CB8-F62E-1476-EB99-46B88B7CE1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DF8DEA-B0DB-2F48-BAFC-F02721F1706D}" type="slidenum">
              <a:rPr lang="tr-TR" smtClean="0"/>
              <a:t>‹#›</a:t>
            </a:fld>
            <a:endParaRPr lang="tr-TR" dirty="0"/>
          </a:p>
        </p:txBody>
      </p:sp>
    </p:spTree>
    <p:extLst>
      <p:ext uri="{BB962C8B-B14F-4D97-AF65-F5344CB8AC3E}">
        <p14:creationId xmlns:p14="http://schemas.microsoft.com/office/powerpoint/2010/main" val="209931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8C551-22FF-4CB8-B8F2-5188D8B377D2}" type="datetimeFigureOut">
              <a:rPr lang="tr-TR" smtClean="0"/>
              <a:t>4.08.2024</a:t>
            </a:fld>
            <a:endParaRPr lang="tr-TR"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A691B-61CC-4BE4-AE7E-A966C5B1D842}" type="slidenum">
              <a:rPr lang="tr-TR" smtClean="0"/>
              <a:t>‹#›</a:t>
            </a:fld>
            <a:endParaRPr lang="tr-TR" dirty="0"/>
          </a:p>
        </p:txBody>
      </p:sp>
    </p:spTree>
    <p:extLst>
      <p:ext uri="{BB962C8B-B14F-4D97-AF65-F5344CB8AC3E}">
        <p14:creationId xmlns:p14="http://schemas.microsoft.com/office/powerpoint/2010/main" val="3759912546"/>
      </p:ext>
    </p:extLst>
  </p:cSld>
  <p:clrMap bg1="lt1" tx1="dk1" bg2="lt2" tx2="dk2" accent1="accent1" accent2="accent2" accent3="accent3" accent4="accent4" accent5="accent5" accent6="accent6" hlink="hlink" folHlink="folHlink"/>
  <p:notesStyle>
    <a:lvl1pPr marL="0" algn="l" defTabSz="610088" rtl="0" eaLnBrk="1" latinLnBrk="0" hangingPunct="1">
      <a:defRPr sz="801" kern="1200">
        <a:solidFill>
          <a:schemeClr val="tx1"/>
        </a:solidFill>
        <a:latin typeface="+mn-lt"/>
        <a:ea typeface="+mn-ea"/>
        <a:cs typeface="+mn-cs"/>
      </a:defRPr>
    </a:lvl1pPr>
    <a:lvl2pPr marL="305044" algn="l" defTabSz="610088" rtl="0" eaLnBrk="1" latinLnBrk="0" hangingPunct="1">
      <a:defRPr sz="801" kern="1200">
        <a:solidFill>
          <a:schemeClr val="tx1"/>
        </a:solidFill>
        <a:latin typeface="+mn-lt"/>
        <a:ea typeface="+mn-ea"/>
        <a:cs typeface="+mn-cs"/>
      </a:defRPr>
    </a:lvl2pPr>
    <a:lvl3pPr marL="610088" algn="l" defTabSz="610088" rtl="0" eaLnBrk="1" latinLnBrk="0" hangingPunct="1">
      <a:defRPr sz="801" kern="1200">
        <a:solidFill>
          <a:schemeClr val="tx1"/>
        </a:solidFill>
        <a:latin typeface="+mn-lt"/>
        <a:ea typeface="+mn-ea"/>
        <a:cs typeface="+mn-cs"/>
      </a:defRPr>
    </a:lvl3pPr>
    <a:lvl4pPr marL="915132" algn="l" defTabSz="610088" rtl="0" eaLnBrk="1" latinLnBrk="0" hangingPunct="1">
      <a:defRPr sz="801" kern="1200">
        <a:solidFill>
          <a:schemeClr val="tx1"/>
        </a:solidFill>
        <a:latin typeface="+mn-lt"/>
        <a:ea typeface="+mn-ea"/>
        <a:cs typeface="+mn-cs"/>
      </a:defRPr>
    </a:lvl4pPr>
    <a:lvl5pPr marL="1220175" algn="l" defTabSz="610088" rtl="0" eaLnBrk="1" latinLnBrk="0" hangingPunct="1">
      <a:defRPr sz="801" kern="1200">
        <a:solidFill>
          <a:schemeClr val="tx1"/>
        </a:solidFill>
        <a:latin typeface="+mn-lt"/>
        <a:ea typeface="+mn-ea"/>
        <a:cs typeface="+mn-cs"/>
      </a:defRPr>
    </a:lvl5pPr>
    <a:lvl6pPr marL="1525219" algn="l" defTabSz="610088" rtl="0" eaLnBrk="1" latinLnBrk="0" hangingPunct="1">
      <a:defRPr sz="801" kern="1200">
        <a:solidFill>
          <a:schemeClr val="tx1"/>
        </a:solidFill>
        <a:latin typeface="+mn-lt"/>
        <a:ea typeface="+mn-ea"/>
        <a:cs typeface="+mn-cs"/>
      </a:defRPr>
    </a:lvl6pPr>
    <a:lvl7pPr marL="1830263" algn="l" defTabSz="610088" rtl="0" eaLnBrk="1" latinLnBrk="0" hangingPunct="1">
      <a:defRPr sz="801" kern="1200">
        <a:solidFill>
          <a:schemeClr val="tx1"/>
        </a:solidFill>
        <a:latin typeface="+mn-lt"/>
        <a:ea typeface="+mn-ea"/>
        <a:cs typeface="+mn-cs"/>
      </a:defRPr>
    </a:lvl7pPr>
    <a:lvl8pPr marL="2135307" algn="l" defTabSz="610088" rtl="0" eaLnBrk="1" latinLnBrk="0" hangingPunct="1">
      <a:defRPr sz="801" kern="1200">
        <a:solidFill>
          <a:schemeClr val="tx1"/>
        </a:solidFill>
        <a:latin typeface="+mn-lt"/>
        <a:ea typeface="+mn-ea"/>
        <a:cs typeface="+mn-cs"/>
      </a:defRPr>
    </a:lvl8pPr>
    <a:lvl9pPr marL="2440351" algn="l" defTabSz="610088" rtl="0" eaLnBrk="1" latinLnBrk="0" hangingPunct="1">
      <a:defRPr sz="80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light scattering </a:t>
            </a:r>
          </a:p>
        </p:txBody>
      </p:sp>
      <p:sp>
        <p:nvSpPr>
          <p:cNvPr id="4" name="Slide Number Placeholder 3"/>
          <p:cNvSpPr>
            <a:spLocks noGrp="1"/>
          </p:cNvSpPr>
          <p:nvPr>
            <p:ph type="sldNum" sz="quarter" idx="5"/>
          </p:nvPr>
        </p:nvSpPr>
        <p:spPr/>
        <p:txBody>
          <a:bodyPr/>
          <a:lstStyle/>
          <a:p>
            <a:fld id="{749A691B-61CC-4BE4-AE7E-A966C5B1D842}" type="slidenum">
              <a:rPr lang="tr-TR" smtClean="0"/>
              <a:t>3</a:t>
            </a:fld>
            <a:endParaRPr lang="tr-TR" dirty="0"/>
          </a:p>
        </p:txBody>
      </p:sp>
    </p:spTree>
    <p:extLst>
      <p:ext uri="{BB962C8B-B14F-4D97-AF65-F5344CB8AC3E}">
        <p14:creationId xmlns:p14="http://schemas.microsoft.com/office/powerpoint/2010/main" val="4077766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TR" dirty="0"/>
              <a:t>ek peak yakalanması iyi</a:t>
            </a:r>
          </a:p>
        </p:txBody>
      </p:sp>
      <p:sp>
        <p:nvSpPr>
          <p:cNvPr id="4" name="Slide Number Placeholder 3"/>
          <p:cNvSpPr>
            <a:spLocks noGrp="1"/>
          </p:cNvSpPr>
          <p:nvPr>
            <p:ph type="sldNum" sz="quarter" idx="5"/>
          </p:nvPr>
        </p:nvSpPr>
        <p:spPr/>
        <p:txBody>
          <a:bodyPr/>
          <a:lstStyle/>
          <a:p>
            <a:fld id="{749A691B-61CC-4BE4-AE7E-A966C5B1D842}" type="slidenum">
              <a:rPr lang="tr-TR" smtClean="0"/>
              <a:t>15</a:t>
            </a:fld>
            <a:endParaRPr lang="tr-TR" dirty="0"/>
          </a:p>
        </p:txBody>
      </p:sp>
    </p:spTree>
    <p:extLst>
      <p:ext uri="{BB962C8B-B14F-4D97-AF65-F5344CB8AC3E}">
        <p14:creationId xmlns:p14="http://schemas.microsoft.com/office/powerpoint/2010/main" val="744431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a:r>
            <a:r>
              <a:rPr lang="en-TR" dirty="0"/>
              <a:t>article size distribution </a:t>
            </a:r>
          </a:p>
        </p:txBody>
      </p:sp>
      <p:sp>
        <p:nvSpPr>
          <p:cNvPr id="4" name="Slide Number Placeholder 3"/>
          <p:cNvSpPr>
            <a:spLocks noGrp="1"/>
          </p:cNvSpPr>
          <p:nvPr>
            <p:ph type="sldNum" sz="quarter" idx="5"/>
          </p:nvPr>
        </p:nvSpPr>
        <p:spPr/>
        <p:txBody>
          <a:bodyPr/>
          <a:lstStyle/>
          <a:p>
            <a:fld id="{749A691B-61CC-4BE4-AE7E-A966C5B1D842}" type="slidenum">
              <a:rPr lang="tr-TR" smtClean="0"/>
              <a:t>16</a:t>
            </a:fld>
            <a:endParaRPr lang="tr-TR" dirty="0"/>
          </a:p>
        </p:txBody>
      </p:sp>
    </p:spTree>
    <p:extLst>
      <p:ext uri="{BB962C8B-B14F-4D97-AF65-F5344CB8AC3E}">
        <p14:creationId xmlns:p14="http://schemas.microsoft.com/office/powerpoint/2010/main" val="975867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610088" rtl="0" eaLnBrk="1" fontAlgn="auto" latinLnBrk="0" hangingPunct="1">
              <a:lnSpc>
                <a:spcPct val="100000"/>
              </a:lnSpc>
              <a:spcBef>
                <a:spcPts val="0"/>
              </a:spcBef>
              <a:spcAft>
                <a:spcPts val="0"/>
              </a:spcAft>
              <a:buClrTx/>
              <a:buSzTx/>
              <a:buFontTx/>
              <a:buNone/>
              <a:tabLst/>
              <a:defRPr/>
            </a:pPr>
            <a:r>
              <a:rPr lang="en-GB" sz="800" b="1" i="0" dirty="0">
                <a:ln>
                  <a:noFill/>
                </a:ln>
                <a:solidFill>
                  <a:srgbClr val="000000"/>
                </a:solidFill>
                <a:effectLst/>
                <a:latin typeface="Times New Roman" panose="02020603050405020304" pitchFamily="18" charset="0"/>
                <a:ea typeface="Times New Roman" panose="02020603050405020304" pitchFamily="18" charset="0"/>
              </a:rPr>
              <a:t>AuNP UV-Vis Spectrum Graphs</a:t>
            </a:r>
          </a:p>
          <a:p>
            <a:pPr marL="0" marR="0" indent="0" algn="l" defTabSz="610088" rtl="0" eaLnBrk="1" fontAlgn="auto" latinLnBrk="0" hangingPunct="1">
              <a:lnSpc>
                <a:spcPct val="100000"/>
              </a:lnSpc>
              <a:spcBef>
                <a:spcPts val="0"/>
              </a:spcBef>
              <a:spcAft>
                <a:spcPts val="0"/>
              </a:spcAft>
              <a:buClrTx/>
              <a:buSzTx/>
              <a:buFontTx/>
              <a:buNone/>
              <a:tabLst/>
              <a:defRPr/>
            </a:pPr>
            <a:r>
              <a:rPr lang="en-GB" sz="800" b="1" i="0" dirty="0">
                <a:ln>
                  <a:noFill/>
                </a:ln>
                <a:solidFill>
                  <a:srgbClr val="000000"/>
                </a:solidFill>
                <a:effectLst/>
                <a:latin typeface="Times New Roman" panose="02020603050405020304" pitchFamily="18" charset="0"/>
                <a:ea typeface="Calibri" panose="020F0502020204030204" pitchFamily="34" charset="0"/>
              </a:rPr>
              <a:t>Gold nanoparticles usually have their absorbance peak at 520-550 nm wavelength </a:t>
            </a:r>
          </a:p>
          <a:p>
            <a:pPr marL="0" marR="0" indent="0" algn="l" defTabSz="610088"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The SPR peak for gold nanoparticles is commonly seen at wavelengths ranging from 520 to 550 </a:t>
            </a:r>
            <a:r>
              <a:rPr lang="en-GB" sz="1800" dirty="0" err="1">
                <a:effectLst/>
                <a:latin typeface="Times New Roman" panose="02020603050405020304" pitchFamily="18" charset="0"/>
                <a:ea typeface="Times New Roman" panose="02020603050405020304" pitchFamily="18" charset="0"/>
              </a:rPr>
              <a:t>nanometers</a:t>
            </a:r>
            <a:r>
              <a:rPr lang="en-GB" sz="1800" dirty="0">
                <a:effectLst/>
                <a:latin typeface="Times New Roman" panose="02020603050405020304" pitchFamily="18" charset="0"/>
                <a:ea typeface="Times New Roman" panose="02020603050405020304" pitchFamily="18" charset="0"/>
              </a:rPr>
              <a:t>. The exact position of the peak varies depending on the gold nanoparticles' size, shape, and surrounding environment. In general, smaller nanoparticles produce SPR peaks at shorter wavelengths, whereas larger nanoparticles produce peaks at longer wavelengths.</a:t>
            </a:r>
            <a:r>
              <a:rPr lang="en-GB" sz="1800" dirty="0">
                <a:solidFill>
                  <a:srgbClr val="E8EAED"/>
                </a:solidFill>
                <a:effectLst/>
                <a:latin typeface="inherit"/>
                <a:ea typeface="Times New Roman" panose="02020603050405020304" pitchFamily="18" charset="0"/>
                <a:cs typeface="Courier New" panose="02070309020205020404" pitchFamily="49" charset="0"/>
              </a:rPr>
              <a:t> </a:t>
            </a:r>
            <a:endParaRPr lang="en-TR" sz="1800" dirty="0">
              <a:effectLst/>
              <a:latin typeface="Calibri" panose="020F0502020204030204" pitchFamily="34" charset="0"/>
              <a:ea typeface="Calibri" panose="020F0502020204030204" pitchFamily="34" charset="0"/>
            </a:endParaRPr>
          </a:p>
          <a:p>
            <a:pPr indent="457200" algn="just">
              <a:lnSpc>
                <a:spcPct val="150000"/>
              </a:lnSpc>
              <a:spcAft>
                <a:spcPts val="800"/>
              </a:spcAft>
            </a:pPr>
            <a:r>
              <a:rPr lang="en-TR" sz="1800" dirty="0">
                <a:effectLst/>
                <a:latin typeface="Times New Roman" panose="02020603050405020304" pitchFamily="18" charset="0"/>
                <a:ea typeface="Times New Roman" panose="02020603050405020304" pitchFamily="18" charset="0"/>
              </a:rPr>
              <a:t>According to the graphs, the peak varies between 515 nm and 542 nm, which is the expected result.</a:t>
            </a:r>
            <a:endParaRPr lang="en-TR" sz="1800" dirty="0">
              <a:effectLst/>
              <a:latin typeface="Calibri" panose="020F0502020204030204" pitchFamily="34" charset="0"/>
              <a:ea typeface="Calibri" panose="020F0502020204030204" pitchFamily="34" charset="0"/>
            </a:endParaRPr>
          </a:p>
          <a:p>
            <a:endParaRPr lang="en-GB" dirty="0"/>
          </a:p>
          <a:p>
            <a:r>
              <a:rPr lang="en-GB" dirty="0"/>
              <a:t>Arbitrary unit, </a:t>
            </a:r>
            <a:r>
              <a:rPr lang="en-GB" dirty="0" err="1"/>
              <a:t>absorbans</a:t>
            </a:r>
            <a:r>
              <a:rPr lang="en-GB" dirty="0"/>
              <a:t> </a:t>
            </a:r>
            <a:r>
              <a:rPr lang="en-GB" dirty="0" err="1"/>
              <a:t>tanımına</a:t>
            </a:r>
            <a:r>
              <a:rPr lang="en-GB" dirty="0"/>
              <a:t> </a:t>
            </a:r>
            <a:r>
              <a:rPr lang="en-GB" dirty="0" err="1"/>
              <a:t>bak</a:t>
            </a:r>
            <a:endParaRPr lang="en-GB" dirty="0"/>
          </a:p>
          <a:p>
            <a:endParaRPr lang="en-GB" dirty="0"/>
          </a:p>
          <a:p>
            <a:pPr marL="0" marR="0" lvl="0" indent="0" algn="l" defTabSz="610088" rtl="0" eaLnBrk="1" fontAlgn="auto" latinLnBrk="0" hangingPunct="1">
              <a:lnSpc>
                <a:spcPct val="100000"/>
              </a:lnSpc>
              <a:spcBef>
                <a:spcPts val="0"/>
              </a:spcBef>
              <a:spcAft>
                <a:spcPts val="0"/>
              </a:spcAft>
              <a:buClrTx/>
              <a:buSzTx/>
              <a:buFontTx/>
              <a:buNone/>
              <a:tabLst/>
              <a:defRPr/>
            </a:pPr>
            <a:r>
              <a:rPr lang="en-GB" sz="800" dirty="0">
                <a:effectLst/>
                <a:latin typeface="Times New Roman" panose="02020603050405020304" pitchFamily="18" charset="0"/>
                <a:ea typeface="Times New Roman" panose="02020603050405020304" pitchFamily="18" charset="0"/>
                <a:cs typeface="Times New Roman" panose="02020603050405020304" pitchFamily="18" charset="0"/>
              </a:rPr>
              <a:t>Absorbance is directly proportional to the concentration of the nanoparticles. The higher the concentration, the higher the absorbance. It can be deduced from the figures that particles generated by Bessel beams generally have higher concentration than the ones generated by Gauss beams. Then, it would not be wrong to say Bessel beams prove its efficiency once again.</a:t>
            </a:r>
            <a:r>
              <a:rPr lang="en-TR" sz="800" dirty="0">
                <a:effectLst/>
                <a:latin typeface="Times New Roman" panose="02020603050405020304" pitchFamily="18" charset="0"/>
                <a:cs typeface="Times New Roman" panose="02020603050405020304" pitchFamily="18" charset="0"/>
              </a:rPr>
              <a:t> </a:t>
            </a:r>
            <a:endParaRPr lang="en-GB" sz="800" dirty="0">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4" name="Slayt Numarası Yer Tutucusu 3"/>
          <p:cNvSpPr>
            <a:spLocks noGrp="1"/>
          </p:cNvSpPr>
          <p:nvPr>
            <p:ph type="sldNum" sz="quarter" idx="10"/>
          </p:nvPr>
        </p:nvSpPr>
        <p:spPr/>
        <p:txBody>
          <a:bodyPr/>
          <a:lstStyle/>
          <a:p>
            <a:fld id="{749A691B-61CC-4BE4-AE7E-A966C5B1D842}" type="slidenum">
              <a:rPr lang="tr-TR" smtClean="0"/>
              <a:t>17</a:t>
            </a:fld>
            <a:endParaRPr lang="tr-TR" dirty="0"/>
          </a:p>
        </p:txBody>
      </p:sp>
    </p:spTree>
    <p:extLst>
      <p:ext uri="{BB962C8B-B14F-4D97-AF65-F5344CB8AC3E}">
        <p14:creationId xmlns:p14="http://schemas.microsoft.com/office/powerpoint/2010/main" val="1986364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6CE0883D-1780-400E-9599-978AD1316DFF}" type="slidenum">
              <a:rPr lang="tr-TR" smtClean="0"/>
              <a:t>18</a:t>
            </a:fld>
            <a:endParaRPr lang="tr-TR"/>
          </a:p>
        </p:txBody>
      </p:sp>
    </p:spTree>
    <p:extLst>
      <p:ext uri="{BB962C8B-B14F-4D97-AF65-F5344CB8AC3E}">
        <p14:creationId xmlns:p14="http://schemas.microsoft.com/office/powerpoint/2010/main" val="2754409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749A691B-61CC-4BE4-AE7E-A966C5B1D842}" type="slidenum">
              <a:rPr lang="tr-TR" smtClean="0"/>
              <a:t>19</a:t>
            </a:fld>
            <a:endParaRPr lang="tr-TR" dirty="0"/>
          </a:p>
        </p:txBody>
      </p:sp>
    </p:spTree>
    <p:extLst>
      <p:ext uri="{BB962C8B-B14F-4D97-AF65-F5344CB8AC3E}">
        <p14:creationId xmlns:p14="http://schemas.microsoft.com/office/powerpoint/2010/main" val="84389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10088"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Gaussian beams (GBs) have garnered significant attention because the majority of the emitted power is contained within a confined beam. However, it’s important to note that Gaussian beams are inherently diffractive, and the beam’s width significantly expands beyond a certain distance from the emission aperture, a distance referred to as the Rayleigh range.</a:t>
            </a:r>
            <a:endParaRPr lang="en-TR" sz="1800" dirty="0">
              <a:effectLst/>
              <a:latin typeface="Calibri" panose="020F0502020204030204" pitchFamily="34" charset="0"/>
              <a:ea typeface="Calibri" panose="020F0502020204030204" pitchFamily="34" charset="0"/>
            </a:endParaRPr>
          </a:p>
          <a:p>
            <a:pPr marL="0" marR="0" lvl="0" indent="0" algn="l" defTabSz="610088"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Gaussian beams are defined by their beam waist (w</a:t>
            </a:r>
            <a:r>
              <a:rPr lang="en-GB" sz="1800" baseline="-25000" dirty="0">
                <a:effectLst/>
                <a:latin typeface="Calibri" panose="020F0502020204030204" pitchFamily="34" charset="0"/>
                <a:ea typeface="Calibri" panose="020F0502020204030204" pitchFamily="34" charset="0"/>
              </a:rPr>
              <a:t>0</a:t>
            </a:r>
            <a:r>
              <a:rPr lang="en-GB" sz="1800" dirty="0">
                <a:effectLst/>
                <a:latin typeface="Calibri" panose="020F0502020204030204" pitchFamily="34" charset="0"/>
                <a:ea typeface="Calibri" panose="020F0502020204030204" pitchFamily="34" charset="0"/>
              </a:rPr>
              <a:t>), Rayleigh range (</a:t>
            </a:r>
            <a:r>
              <a:rPr lang="en-GB" sz="1800" dirty="0" err="1">
                <a:effectLst/>
                <a:latin typeface="Calibri" panose="020F0502020204030204" pitchFamily="34" charset="0"/>
                <a:ea typeface="Calibri" panose="020F0502020204030204" pitchFamily="34" charset="0"/>
              </a:rPr>
              <a:t>z</a:t>
            </a:r>
            <a:r>
              <a:rPr lang="en-GB" sz="1800" baseline="-25000" dirty="0" err="1">
                <a:effectLst/>
                <a:latin typeface="Calibri" panose="020F0502020204030204" pitchFamily="34" charset="0"/>
                <a:ea typeface="Calibri" panose="020F0502020204030204" pitchFamily="34" charset="0"/>
              </a:rPr>
              <a:t>R</a:t>
            </a:r>
            <a:r>
              <a:rPr lang="en-GB" sz="1800" dirty="0">
                <a:effectLst/>
                <a:latin typeface="Calibri" panose="020F0502020204030204" pitchFamily="34" charset="0"/>
                <a:ea typeface="Calibri" panose="020F0502020204030204" pitchFamily="34" charset="0"/>
              </a:rPr>
              <a:t>), and divergence angle (</a:t>
            </a:r>
            <a:r>
              <a:rPr lang="en-GB" sz="1800" dirty="0" err="1">
                <a:effectLst/>
                <a:latin typeface="Calibri" panose="020F0502020204030204" pitchFamily="34" charset="0"/>
                <a:ea typeface="Calibri" panose="020F0502020204030204" pitchFamily="34" charset="0"/>
              </a:rPr>
              <a:t>θ</a:t>
            </a:r>
            <a:r>
              <a:rPr lang="en-GB" sz="1800" dirty="0">
                <a:effectLst/>
                <a:latin typeface="Calibri" panose="020F0502020204030204" pitchFamily="34" charset="0"/>
                <a:ea typeface="Calibri" panose="020F0502020204030204" pitchFamily="34" charset="0"/>
              </a:rPr>
              <a:t>)</a:t>
            </a:r>
            <a:r>
              <a:rPr lang="en-TR" sz="1800" dirty="0">
                <a:effectLst/>
                <a:latin typeface="Calibri" panose="020F0502020204030204" pitchFamily="34" charset="0"/>
                <a:ea typeface="Calibri" panose="020F0502020204030204" pitchFamily="34" charset="0"/>
              </a:rPr>
              <a:t>. </a:t>
            </a:r>
          </a:p>
          <a:p>
            <a:pPr marL="0" marR="0" lvl="0" indent="0" algn="l" defTabSz="610088"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Rayleigh range is a result of Gaussian beams which is the solution of Maxwell wave equation. Further scientific works suggested that there was another solution to the Maxwell wave equation, a different wave type. </a:t>
            </a:r>
          </a:p>
          <a:p>
            <a:pPr marL="0" marR="0" lvl="0" indent="0" algn="l" defTabSz="610088"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610088"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Energy???</a:t>
            </a:r>
          </a:p>
          <a:p>
            <a:pPr marL="0" marR="0" lvl="0" indent="0" algn="l" defTabSz="610088"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tem00</a:t>
            </a:r>
            <a:endParaRPr lang="en-TR"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49A691B-61CC-4BE4-AE7E-A966C5B1D842}" type="slidenum">
              <a:rPr lang="tr-TR" smtClean="0"/>
              <a:t>5</a:t>
            </a:fld>
            <a:endParaRPr lang="tr-TR" dirty="0"/>
          </a:p>
        </p:txBody>
      </p:sp>
    </p:spTree>
    <p:extLst>
      <p:ext uri="{BB962C8B-B14F-4D97-AF65-F5344CB8AC3E}">
        <p14:creationId xmlns:p14="http://schemas.microsoft.com/office/powerpoint/2010/main" val="3968505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749A691B-61CC-4BE4-AE7E-A966C5B1D842}" type="slidenum">
              <a:rPr lang="tr-TR" smtClean="0"/>
              <a:t>6</a:t>
            </a:fld>
            <a:endParaRPr lang="tr-TR" dirty="0"/>
          </a:p>
        </p:txBody>
      </p:sp>
    </p:spTree>
    <p:extLst>
      <p:ext uri="{BB962C8B-B14F-4D97-AF65-F5344CB8AC3E}">
        <p14:creationId xmlns:p14="http://schemas.microsoft.com/office/powerpoint/2010/main" val="245372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latin typeface="Times New Roman" panose="02020603050405020304" pitchFamily="18" charset="0"/>
              </a:rPr>
              <a:t>The major issue with the BB is its experimental realization. As we discussed in the preceding section, to achieve the ideal BB, we need infinite optical energy which is practically not possible. However, we can generate quasi-BBs having a finite range of propagation and spatial extent in the laboratories through various experimental configurations.</a:t>
            </a:r>
            <a:r>
              <a:rPr lang="tr-TR" sz="1700" dirty="0">
                <a:latin typeface="Times New Roman" panose="02020603050405020304" pitchFamily="18" charset="0"/>
              </a:rPr>
              <a:t> </a:t>
            </a:r>
          </a:p>
          <a:p>
            <a:r>
              <a:rPr lang="tr-TR" sz="1700" dirty="0">
                <a:latin typeface="Times New Roman" panose="02020603050405020304" pitchFamily="18" charset="0"/>
              </a:rPr>
              <a:t>Here we can see the several method of experimental configurations for achieving Bessel beams The first method is passing the Gaussian profile from an annular apperture and focusing it with a convex lens. But this method has some disadvantages like low mode conversion efficiency, due to the blocking of the central part of the Gaussian beam. And also this method produces diffraction oscillationsin central lobe intensity. In addition to those disadvantages, this method cannot be used for generating higher order BBs and it is not suitable for ultrashort pulses. </a:t>
            </a:r>
          </a:p>
          <a:p>
            <a:r>
              <a:rPr lang="tr-TR" sz="1700" dirty="0">
                <a:latin typeface="Times New Roman" panose="02020603050405020304" pitchFamily="18" charset="0"/>
              </a:rPr>
              <a:t>The other technique is that using a spatial light modulator. And this is the most common way to shape beams. But in this methodology there some limitations too such as SLM cannot be used to generate high-power BBs due to its low damage threshold. And its expensive and might be little bit complex. </a:t>
            </a:r>
          </a:p>
          <a:p>
            <a:r>
              <a:rPr lang="en-US" sz="1700" dirty="0">
                <a:latin typeface="Times New Roman" panose="02020603050405020304" pitchFamily="18" charset="0"/>
              </a:rPr>
              <a:t>Axicons are the</a:t>
            </a:r>
            <a:r>
              <a:rPr lang="tr-TR" sz="1700" dirty="0">
                <a:latin typeface="Times New Roman" panose="02020603050405020304" pitchFamily="18" charset="0"/>
              </a:rPr>
              <a:t> other </a:t>
            </a:r>
            <a:r>
              <a:rPr lang="en-US" sz="1700" dirty="0">
                <a:latin typeface="Times New Roman" panose="02020603050405020304" pitchFamily="18" charset="0"/>
              </a:rPr>
              <a:t>commonly used elements for Bessel beam formation.</a:t>
            </a:r>
            <a:r>
              <a:rPr lang="tr-TR" sz="1700" dirty="0">
                <a:latin typeface="Times New Roman" panose="02020603050405020304" pitchFamily="18" charset="0"/>
              </a:rPr>
              <a:t> They can be used for wide range of wavelengths, and shaping high-power laser pulses. The only limitation for these elements is that only 0th order of Bessel beam can bea obtained. To get higher order of Bessel beams, phase plates shoul be added to the path of the Gaussian beams. </a:t>
            </a:r>
          </a:p>
          <a:p>
            <a:endParaRPr lang="tr-TR" sz="1700" dirty="0"/>
          </a:p>
        </p:txBody>
      </p:sp>
      <p:sp>
        <p:nvSpPr>
          <p:cNvPr id="4" name="Slide Number Placeholder 3"/>
          <p:cNvSpPr>
            <a:spLocks noGrp="1"/>
          </p:cNvSpPr>
          <p:nvPr>
            <p:ph type="sldNum" sz="quarter" idx="5"/>
          </p:nvPr>
        </p:nvSpPr>
        <p:spPr/>
        <p:txBody>
          <a:bodyPr/>
          <a:lstStyle/>
          <a:p>
            <a:fld id="{6CE0883D-1780-400E-9599-978AD1316DFF}" type="slidenum">
              <a:rPr lang="tr-TR" smtClean="0"/>
              <a:t>7</a:t>
            </a:fld>
            <a:endParaRPr lang="tr-TR"/>
          </a:p>
        </p:txBody>
      </p:sp>
    </p:spTree>
    <p:extLst>
      <p:ext uri="{BB962C8B-B14F-4D97-AF65-F5344CB8AC3E}">
        <p14:creationId xmlns:p14="http://schemas.microsoft.com/office/powerpoint/2010/main" val="789837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r>
              <a:rPr lang="en-TR" dirty="0"/>
              <a:t>aser sürekli vs darbeli enerji, güç, pik gücü anlamında </a:t>
            </a:r>
          </a:p>
        </p:txBody>
      </p:sp>
      <p:sp>
        <p:nvSpPr>
          <p:cNvPr id="4" name="Slide Number Placeholder 3"/>
          <p:cNvSpPr>
            <a:spLocks noGrp="1"/>
          </p:cNvSpPr>
          <p:nvPr>
            <p:ph type="sldNum" sz="quarter" idx="5"/>
          </p:nvPr>
        </p:nvSpPr>
        <p:spPr/>
        <p:txBody>
          <a:bodyPr/>
          <a:lstStyle/>
          <a:p>
            <a:fld id="{749A691B-61CC-4BE4-AE7E-A966C5B1D842}" type="slidenum">
              <a:rPr lang="tr-TR" smtClean="0"/>
              <a:t>8</a:t>
            </a:fld>
            <a:endParaRPr lang="tr-TR" dirty="0"/>
          </a:p>
        </p:txBody>
      </p:sp>
    </p:spTree>
    <p:extLst>
      <p:ext uri="{BB962C8B-B14F-4D97-AF65-F5344CB8AC3E}">
        <p14:creationId xmlns:p14="http://schemas.microsoft.com/office/powerpoint/2010/main" val="2444087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749A691B-61CC-4BE4-AE7E-A966C5B1D842}" type="slidenum">
              <a:rPr lang="tr-TR" smtClean="0"/>
              <a:t>9</a:t>
            </a:fld>
            <a:endParaRPr lang="tr-TR" dirty="0"/>
          </a:p>
        </p:txBody>
      </p:sp>
    </p:spTree>
    <p:extLst>
      <p:ext uri="{BB962C8B-B14F-4D97-AF65-F5344CB8AC3E}">
        <p14:creationId xmlns:p14="http://schemas.microsoft.com/office/powerpoint/2010/main" val="3481138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t>
            </a:r>
            <a:r>
              <a:rPr lang="en-TR" dirty="0"/>
              <a:t>dak boyutlarını yaklaşık aynı olacak şekilde seçtik</a:t>
            </a:r>
          </a:p>
        </p:txBody>
      </p:sp>
      <p:sp>
        <p:nvSpPr>
          <p:cNvPr id="4" name="Slide Number Placeholder 3"/>
          <p:cNvSpPr>
            <a:spLocks noGrp="1"/>
          </p:cNvSpPr>
          <p:nvPr>
            <p:ph type="sldNum" sz="quarter" idx="5"/>
          </p:nvPr>
        </p:nvSpPr>
        <p:spPr/>
        <p:txBody>
          <a:bodyPr/>
          <a:lstStyle/>
          <a:p>
            <a:fld id="{749A691B-61CC-4BE4-AE7E-A966C5B1D842}" type="slidenum">
              <a:rPr lang="tr-TR" smtClean="0"/>
              <a:t>10</a:t>
            </a:fld>
            <a:endParaRPr lang="tr-TR" dirty="0"/>
          </a:p>
        </p:txBody>
      </p:sp>
    </p:spTree>
    <p:extLst>
      <p:ext uri="{BB962C8B-B14F-4D97-AF65-F5344CB8AC3E}">
        <p14:creationId xmlns:p14="http://schemas.microsoft.com/office/powerpoint/2010/main" val="3916091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TR" dirty="0"/>
              <a:t>ggregation (yapışma) sem’e bakmak gerekiyor</a:t>
            </a:r>
          </a:p>
          <a:p>
            <a:r>
              <a:rPr lang="en-US" dirty="0"/>
              <a:t>L</a:t>
            </a:r>
            <a:r>
              <a:rPr lang="en-TR" dirty="0"/>
              <a:t>iteratürle karşılaştırılacak seviyede değiliz</a:t>
            </a:r>
          </a:p>
        </p:txBody>
      </p:sp>
      <p:sp>
        <p:nvSpPr>
          <p:cNvPr id="4" name="Slide Number Placeholder 3"/>
          <p:cNvSpPr>
            <a:spLocks noGrp="1"/>
          </p:cNvSpPr>
          <p:nvPr>
            <p:ph type="sldNum" sz="quarter" idx="5"/>
          </p:nvPr>
        </p:nvSpPr>
        <p:spPr/>
        <p:txBody>
          <a:bodyPr/>
          <a:lstStyle/>
          <a:p>
            <a:fld id="{749A691B-61CC-4BE4-AE7E-A966C5B1D842}" type="slidenum">
              <a:rPr lang="tr-TR" smtClean="0"/>
              <a:t>11</a:t>
            </a:fld>
            <a:endParaRPr lang="tr-TR" dirty="0"/>
          </a:p>
        </p:txBody>
      </p:sp>
    </p:spTree>
    <p:extLst>
      <p:ext uri="{BB962C8B-B14F-4D97-AF65-F5344CB8AC3E}">
        <p14:creationId xmlns:p14="http://schemas.microsoft.com/office/powerpoint/2010/main" val="3355382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07000"/>
              </a:lnSpc>
              <a:spcAft>
                <a:spcPts val="800"/>
              </a:spcAft>
            </a:pPr>
            <a:r>
              <a:rPr lang="en-GB" sz="800" b="1" dirty="0">
                <a:latin typeface="Times New Roman" panose="02020603050405020304" pitchFamily="18" charset="0"/>
                <a:ea typeface="Calibri" panose="020F0502020204030204" pitchFamily="34" charset="0"/>
                <a:cs typeface="Times New Roman" panose="02020603050405020304" pitchFamily="18" charset="0"/>
              </a:rPr>
              <a:t>Gold nanoparticle generation using Gauss beams and Bessel beams at different wavelengths</a:t>
            </a:r>
            <a:endParaRPr lang="tr-TR" sz="8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800"/>
              </a:spcAft>
            </a:pPr>
            <a:r>
              <a:rPr lang="en-GB" sz="800" dirty="0">
                <a:latin typeface="Times New Roman" panose="02020603050405020304" pitchFamily="18" charset="0"/>
                <a:ea typeface="Calibri" panose="020F0502020204030204" pitchFamily="34" charset="0"/>
                <a:cs typeface="Times New Roman" panose="02020603050405020304" pitchFamily="18" charset="0"/>
              </a:rPr>
              <a:t>Bulk gold underwent scanning at wavelengths of 1064 nm, 532 nm, 355 nm, and 266 nm, consistently maintaining the same speed for the stage's movement during each scan. Depending on the laser power, the petri dish was shielded with tape, revealing only the target bulk gold. This precautionary measure aimed to prevent water from splashing onto the lens, given that the petri dish was filled with distilled water, thus optimizing the laser's efficiency. As mentioned earlier, </a:t>
            </a:r>
            <a:r>
              <a:rPr lang="en-GB" sz="800" dirty="0">
                <a:latin typeface="Times New Roman" panose="02020603050405020304" pitchFamily="18" charset="0"/>
                <a:ea typeface="Times New Roman" panose="02020603050405020304" pitchFamily="18" charset="0"/>
                <a:cs typeface="Times New Roman" panose="02020603050405020304" pitchFamily="18" charset="0"/>
              </a:rPr>
              <a:t>Gaussian beams were generated using a convex lens with a focal length of 200 mm and Bessel beams with an </a:t>
            </a:r>
            <a:r>
              <a:rPr lang="en-GB" sz="800" dirty="0" err="1">
                <a:latin typeface="Times New Roman" panose="02020603050405020304" pitchFamily="18" charset="0"/>
                <a:ea typeface="Times New Roman" panose="02020603050405020304" pitchFamily="18" charset="0"/>
                <a:cs typeface="Times New Roman" panose="02020603050405020304" pitchFamily="18" charset="0"/>
              </a:rPr>
              <a:t>axicon</a:t>
            </a:r>
            <a:r>
              <a:rPr lang="en-GB" sz="800" dirty="0">
                <a:latin typeface="Times New Roman" panose="02020603050405020304" pitchFamily="18" charset="0"/>
                <a:ea typeface="Times New Roman" panose="02020603050405020304" pitchFamily="18" charset="0"/>
                <a:cs typeface="Times New Roman" panose="02020603050405020304" pitchFamily="18" charset="0"/>
              </a:rPr>
              <a:t> with a base angle of 1°. </a:t>
            </a:r>
            <a:endParaRPr lang="tr-TR" sz="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4" name="Slayt Numarası Yer Tutucusu 3"/>
          <p:cNvSpPr>
            <a:spLocks noGrp="1"/>
          </p:cNvSpPr>
          <p:nvPr>
            <p:ph type="sldNum" sz="quarter" idx="10"/>
          </p:nvPr>
        </p:nvSpPr>
        <p:spPr/>
        <p:txBody>
          <a:bodyPr/>
          <a:lstStyle/>
          <a:p>
            <a:fld id="{749A691B-61CC-4BE4-AE7E-A966C5B1D842}" type="slidenum">
              <a:rPr lang="tr-TR" smtClean="0"/>
              <a:t>12</a:t>
            </a:fld>
            <a:endParaRPr lang="tr-TR" dirty="0"/>
          </a:p>
        </p:txBody>
      </p:sp>
    </p:spTree>
    <p:extLst>
      <p:ext uri="{BB962C8B-B14F-4D97-AF65-F5344CB8AC3E}">
        <p14:creationId xmlns:p14="http://schemas.microsoft.com/office/powerpoint/2010/main" val="4116382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54E4B92-FF62-FBBB-0BF7-EC6D9560FDC5}"/>
              </a:ext>
            </a:extLst>
          </p:cNvPr>
          <p:cNvPicPr>
            <a:picLocks noChangeAspect="1"/>
          </p:cNvPicPr>
          <p:nvPr userDrawn="1"/>
        </p:nvPicPr>
        <p:blipFill>
          <a:blip r:embed="rId2"/>
          <a:stretch>
            <a:fillRect/>
          </a:stretch>
        </p:blipFill>
        <p:spPr>
          <a:xfrm>
            <a:off x="3993665" y="560082"/>
            <a:ext cx="4204671" cy="1587934"/>
          </a:xfrm>
          <a:prstGeom prst="rect">
            <a:avLst/>
          </a:prstGeom>
        </p:spPr>
      </p:pic>
      <p:pic>
        <p:nvPicPr>
          <p:cNvPr id="22" name="Resim 21">
            <a:extLst>
              <a:ext uri="{FF2B5EF4-FFF2-40B4-BE49-F238E27FC236}">
                <a16:creationId xmlns:a16="http://schemas.microsoft.com/office/drawing/2014/main" id="{DA6B3984-A273-B8DE-0DDD-C1E8E517FD02}"/>
              </a:ext>
            </a:extLst>
          </p:cNvPr>
          <p:cNvPicPr>
            <a:picLocks noChangeAspect="1"/>
          </p:cNvPicPr>
          <p:nvPr userDrawn="1"/>
        </p:nvPicPr>
        <p:blipFill>
          <a:blip r:embed="rId3">
            <a:lum/>
            <a:alphaModFix amt="12000"/>
          </a:blip>
          <a:stretch>
            <a:fillRect/>
          </a:stretch>
        </p:blipFill>
        <p:spPr>
          <a:xfrm>
            <a:off x="8699500" y="4946650"/>
            <a:ext cx="3492500" cy="1816100"/>
          </a:xfrm>
          <a:prstGeom prst="rect">
            <a:avLst/>
          </a:prstGeom>
          <a:noFill/>
        </p:spPr>
      </p:pic>
      <p:pic>
        <p:nvPicPr>
          <p:cNvPr id="23" name="Resim 22">
            <a:extLst>
              <a:ext uri="{FF2B5EF4-FFF2-40B4-BE49-F238E27FC236}">
                <a16:creationId xmlns:a16="http://schemas.microsoft.com/office/drawing/2014/main" id="{981B2F4F-2DD5-158E-E657-08D202326357}"/>
              </a:ext>
            </a:extLst>
          </p:cNvPr>
          <p:cNvPicPr>
            <a:picLocks noChangeAspect="1"/>
          </p:cNvPicPr>
          <p:nvPr userDrawn="1"/>
        </p:nvPicPr>
        <p:blipFill>
          <a:blip r:embed="rId3">
            <a:lum/>
            <a:alphaModFix amt="12000"/>
          </a:blip>
          <a:stretch>
            <a:fillRect/>
          </a:stretch>
        </p:blipFill>
        <p:spPr>
          <a:xfrm>
            <a:off x="-241300" y="-151118"/>
            <a:ext cx="3492500" cy="1816100"/>
          </a:xfrm>
          <a:prstGeom prst="rect">
            <a:avLst/>
          </a:prstGeom>
          <a:noFill/>
        </p:spPr>
      </p:pic>
    </p:spTree>
    <p:extLst>
      <p:ext uri="{BB962C8B-B14F-4D97-AF65-F5344CB8AC3E}">
        <p14:creationId xmlns:p14="http://schemas.microsoft.com/office/powerpoint/2010/main" val="35736297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ki İçerik">
    <p:spTree>
      <p:nvGrpSpPr>
        <p:cNvPr id="1" name=""/>
        <p:cNvGrpSpPr/>
        <p:nvPr/>
      </p:nvGrpSpPr>
      <p:grpSpPr>
        <a:xfrm>
          <a:off x="0" y="0"/>
          <a:ext cx="0" cy="0"/>
          <a:chOff x="0" y="0"/>
          <a:chExt cx="0" cy="0"/>
        </a:xfrm>
      </p:grpSpPr>
      <p:sp>
        <p:nvSpPr>
          <p:cNvPr id="9" name="Serbest Form: Şekil 12">
            <a:extLst>
              <a:ext uri="{FF2B5EF4-FFF2-40B4-BE49-F238E27FC236}">
                <a16:creationId xmlns:a16="http://schemas.microsoft.com/office/drawing/2014/main" id="{248D3615-3F51-DDA0-300A-8B54E9526CEC}"/>
              </a:ext>
            </a:extLst>
          </p:cNvPr>
          <p:cNvSpPr/>
          <p:nvPr userDrawn="1"/>
        </p:nvSpPr>
        <p:spPr>
          <a:xfrm>
            <a:off x="7474621" y="474917"/>
            <a:ext cx="4926227" cy="511047"/>
          </a:xfrm>
          <a:custGeom>
            <a:avLst/>
            <a:gdLst>
              <a:gd name="connsiteX0" fmla="*/ 137921 w 4038600"/>
              <a:gd name="connsiteY0" fmla="*/ 0 h 511047"/>
              <a:gd name="connsiteX1" fmla="*/ 4038600 w 4038600"/>
              <a:gd name="connsiteY1" fmla="*/ 0 h 511047"/>
              <a:gd name="connsiteX2" fmla="*/ 4038600 w 4038600"/>
              <a:gd name="connsiteY2" fmla="*/ 511047 h 511047"/>
              <a:gd name="connsiteX3" fmla="*/ 137921 w 4038600"/>
              <a:gd name="connsiteY3" fmla="*/ 511047 h 511047"/>
              <a:gd name="connsiteX4" fmla="*/ 0 w 4038600"/>
              <a:gd name="connsiteY4" fmla="*/ 255524 h 511047"/>
              <a:gd name="connsiteX5" fmla="*/ 137921 w 4038600"/>
              <a:gd name="connsiteY5" fmla="*/ 0 h 5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511047">
                <a:moveTo>
                  <a:pt x="137921" y="0"/>
                </a:moveTo>
                <a:lnTo>
                  <a:pt x="4038600" y="0"/>
                </a:lnTo>
                <a:lnTo>
                  <a:pt x="4038600" y="511047"/>
                </a:lnTo>
                <a:lnTo>
                  <a:pt x="137921" y="511047"/>
                </a:lnTo>
                <a:lnTo>
                  <a:pt x="0" y="255524"/>
                </a:lnTo>
                <a:lnTo>
                  <a:pt x="137921" y="0"/>
                </a:lnTo>
                <a:close/>
              </a:path>
            </a:pathLst>
          </a:custGeom>
          <a:solidFill>
            <a:srgbClr val="0128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pic>
        <p:nvPicPr>
          <p:cNvPr id="2" name="Resim 1">
            <a:extLst>
              <a:ext uri="{FF2B5EF4-FFF2-40B4-BE49-F238E27FC236}">
                <a16:creationId xmlns:a16="http://schemas.microsoft.com/office/drawing/2014/main" id="{807655B9-537B-C859-2958-F0EEAD7E7E36}"/>
              </a:ext>
            </a:extLst>
          </p:cNvPr>
          <p:cNvPicPr>
            <a:picLocks noChangeAspect="1"/>
          </p:cNvPicPr>
          <p:nvPr userDrawn="1"/>
        </p:nvPicPr>
        <p:blipFill>
          <a:blip r:embed="rId2"/>
          <a:stretch>
            <a:fillRect/>
          </a:stretch>
        </p:blipFill>
        <p:spPr>
          <a:xfrm>
            <a:off x="173494" y="191444"/>
            <a:ext cx="2854396" cy="1077990"/>
          </a:xfrm>
          <a:prstGeom prst="rect">
            <a:avLst/>
          </a:prstGeom>
        </p:spPr>
      </p:pic>
    </p:spTree>
    <p:extLst>
      <p:ext uri="{BB962C8B-B14F-4D97-AF65-F5344CB8AC3E}">
        <p14:creationId xmlns:p14="http://schemas.microsoft.com/office/powerpoint/2010/main" val="358123513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key Başlık ve Metin">
    <p:spTree>
      <p:nvGrpSpPr>
        <p:cNvPr id="1" name=""/>
        <p:cNvGrpSpPr/>
        <p:nvPr/>
      </p:nvGrpSpPr>
      <p:grpSpPr>
        <a:xfrm>
          <a:off x="0" y="0"/>
          <a:ext cx="0" cy="0"/>
          <a:chOff x="0" y="0"/>
          <a:chExt cx="0" cy="0"/>
        </a:xfrm>
      </p:grpSpPr>
      <p:sp>
        <p:nvSpPr>
          <p:cNvPr id="8" name="Serbest Form: Şekil 12">
            <a:extLst>
              <a:ext uri="{FF2B5EF4-FFF2-40B4-BE49-F238E27FC236}">
                <a16:creationId xmlns:a16="http://schemas.microsoft.com/office/drawing/2014/main" id="{DBF10744-F389-0340-3BC7-35F3D211563F}"/>
              </a:ext>
            </a:extLst>
          </p:cNvPr>
          <p:cNvSpPr/>
          <p:nvPr userDrawn="1"/>
        </p:nvSpPr>
        <p:spPr>
          <a:xfrm>
            <a:off x="7474621" y="474917"/>
            <a:ext cx="4926227" cy="511047"/>
          </a:xfrm>
          <a:custGeom>
            <a:avLst/>
            <a:gdLst>
              <a:gd name="connsiteX0" fmla="*/ 137921 w 4038600"/>
              <a:gd name="connsiteY0" fmla="*/ 0 h 511047"/>
              <a:gd name="connsiteX1" fmla="*/ 4038600 w 4038600"/>
              <a:gd name="connsiteY1" fmla="*/ 0 h 511047"/>
              <a:gd name="connsiteX2" fmla="*/ 4038600 w 4038600"/>
              <a:gd name="connsiteY2" fmla="*/ 511047 h 511047"/>
              <a:gd name="connsiteX3" fmla="*/ 137921 w 4038600"/>
              <a:gd name="connsiteY3" fmla="*/ 511047 h 511047"/>
              <a:gd name="connsiteX4" fmla="*/ 0 w 4038600"/>
              <a:gd name="connsiteY4" fmla="*/ 255524 h 511047"/>
              <a:gd name="connsiteX5" fmla="*/ 137921 w 4038600"/>
              <a:gd name="connsiteY5" fmla="*/ 0 h 5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511047">
                <a:moveTo>
                  <a:pt x="137921" y="0"/>
                </a:moveTo>
                <a:lnTo>
                  <a:pt x="4038600" y="0"/>
                </a:lnTo>
                <a:lnTo>
                  <a:pt x="4038600" y="511047"/>
                </a:lnTo>
                <a:lnTo>
                  <a:pt x="137921" y="511047"/>
                </a:lnTo>
                <a:lnTo>
                  <a:pt x="0" y="255524"/>
                </a:lnTo>
                <a:lnTo>
                  <a:pt x="137921" y="0"/>
                </a:lnTo>
                <a:close/>
              </a:path>
            </a:pathLst>
          </a:custGeom>
          <a:solidFill>
            <a:srgbClr val="0128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pic>
        <p:nvPicPr>
          <p:cNvPr id="2" name="Resim 1">
            <a:extLst>
              <a:ext uri="{FF2B5EF4-FFF2-40B4-BE49-F238E27FC236}">
                <a16:creationId xmlns:a16="http://schemas.microsoft.com/office/drawing/2014/main" id="{DB8ACFFD-2F72-378D-60D6-7ABD4647784C}"/>
              </a:ext>
            </a:extLst>
          </p:cNvPr>
          <p:cNvPicPr>
            <a:picLocks noChangeAspect="1"/>
          </p:cNvPicPr>
          <p:nvPr userDrawn="1"/>
        </p:nvPicPr>
        <p:blipFill>
          <a:blip r:embed="rId2"/>
          <a:stretch>
            <a:fillRect/>
          </a:stretch>
        </p:blipFill>
        <p:spPr>
          <a:xfrm>
            <a:off x="173494" y="191444"/>
            <a:ext cx="2854396" cy="1077990"/>
          </a:xfrm>
          <a:prstGeom prst="rect">
            <a:avLst/>
          </a:prstGeom>
        </p:spPr>
      </p:pic>
    </p:spTree>
    <p:extLst>
      <p:ext uri="{BB962C8B-B14F-4D97-AF65-F5344CB8AC3E}">
        <p14:creationId xmlns:p14="http://schemas.microsoft.com/office/powerpoint/2010/main" val="45328566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Yalnızca Başlık">
    <p:spTree>
      <p:nvGrpSpPr>
        <p:cNvPr id="1" name=""/>
        <p:cNvGrpSpPr/>
        <p:nvPr/>
      </p:nvGrpSpPr>
      <p:grpSpPr>
        <a:xfrm>
          <a:off x="0" y="0"/>
          <a:ext cx="0" cy="0"/>
          <a:chOff x="0" y="0"/>
          <a:chExt cx="0" cy="0"/>
        </a:xfrm>
      </p:grpSpPr>
      <p:sp>
        <p:nvSpPr>
          <p:cNvPr id="7" name="Serbest Form: Şekil 12">
            <a:extLst>
              <a:ext uri="{FF2B5EF4-FFF2-40B4-BE49-F238E27FC236}">
                <a16:creationId xmlns:a16="http://schemas.microsoft.com/office/drawing/2014/main" id="{A430380A-12CA-A86A-A583-C2449C2B4493}"/>
              </a:ext>
            </a:extLst>
          </p:cNvPr>
          <p:cNvSpPr/>
          <p:nvPr userDrawn="1"/>
        </p:nvSpPr>
        <p:spPr>
          <a:xfrm>
            <a:off x="7474621" y="474917"/>
            <a:ext cx="4926227" cy="511047"/>
          </a:xfrm>
          <a:custGeom>
            <a:avLst/>
            <a:gdLst>
              <a:gd name="connsiteX0" fmla="*/ 137921 w 4038600"/>
              <a:gd name="connsiteY0" fmla="*/ 0 h 511047"/>
              <a:gd name="connsiteX1" fmla="*/ 4038600 w 4038600"/>
              <a:gd name="connsiteY1" fmla="*/ 0 h 511047"/>
              <a:gd name="connsiteX2" fmla="*/ 4038600 w 4038600"/>
              <a:gd name="connsiteY2" fmla="*/ 511047 h 511047"/>
              <a:gd name="connsiteX3" fmla="*/ 137921 w 4038600"/>
              <a:gd name="connsiteY3" fmla="*/ 511047 h 511047"/>
              <a:gd name="connsiteX4" fmla="*/ 0 w 4038600"/>
              <a:gd name="connsiteY4" fmla="*/ 255524 h 511047"/>
              <a:gd name="connsiteX5" fmla="*/ 137921 w 4038600"/>
              <a:gd name="connsiteY5" fmla="*/ 0 h 5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511047">
                <a:moveTo>
                  <a:pt x="137921" y="0"/>
                </a:moveTo>
                <a:lnTo>
                  <a:pt x="4038600" y="0"/>
                </a:lnTo>
                <a:lnTo>
                  <a:pt x="4038600" y="511047"/>
                </a:lnTo>
                <a:lnTo>
                  <a:pt x="137921" y="511047"/>
                </a:lnTo>
                <a:lnTo>
                  <a:pt x="0" y="255524"/>
                </a:lnTo>
                <a:lnTo>
                  <a:pt x="137921" y="0"/>
                </a:lnTo>
                <a:close/>
              </a:path>
            </a:pathLst>
          </a:custGeom>
          <a:solidFill>
            <a:srgbClr val="0128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pic>
        <p:nvPicPr>
          <p:cNvPr id="2" name="Resim 1">
            <a:extLst>
              <a:ext uri="{FF2B5EF4-FFF2-40B4-BE49-F238E27FC236}">
                <a16:creationId xmlns:a16="http://schemas.microsoft.com/office/drawing/2014/main" id="{16A678E4-281A-64B3-7295-F33E96522CEF}"/>
              </a:ext>
            </a:extLst>
          </p:cNvPr>
          <p:cNvPicPr>
            <a:picLocks noChangeAspect="1"/>
          </p:cNvPicPr>
          <p:nvPr userDrawn="1"/>
        </p:nvPicPr>
        <p:blipFill>
          <a:blip r:embed="rId2"/>
          <a:stretch>
            <a:fillRect/>
          </a:stretch>
        </p:blipFill>
        <p:spPr>
          <a:xfrm>
            <a:off x="173494" y="191444"/>
            <a:ext cx="2854396" cy="1077990"/>
          </a:xfrm>
          <a:prstGeom prst="rect">
            <a:avLst/>
          </a:prstGeom>
        </p:spPr>
      </p:pic>
    </p:spTree>
    <p:extLst>
      <p:ext uri="{BB962C8B-B14F-4D97-AF65-F5344CB8AC3E}">
        <p14:creationId xmlns:p14="http://schemas.microsoft.com/office/powerpoint/2010/main" val="3212060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6" name="Serbest Form: Şekil 12">
            <a:extLst>
              <a:ext uri="{FF2B5EF4-FFF2-40B4-BE49-F238E27FC236}">
                <a16:creationId xmlns:a16="http://schemas.microsoft.com/office/drawing/2014/main" id="{57AE21E1-8BBC-B9D8-9C55-81A29697894B}"/>
              </a:ext>
            </a:extLst>
          </p:cNvPr>
          <p:cNvSpPr/>
          <p:nvPr userDrawn="1"/>
        </p:nvSpPr>
        <p:spPr>
          <a:xfrm>
            <a:off x="7474621" y="474917"/>
            <a:ext cx="4926227" cy="511047"/>
          </a:xfrm>
          <a:custGeom>
            <a:avLst/>
            <a:gdLst>
              <a:gd name="connsiteX0" fmla="*/ 137921 w 4038600"/>
              <a:gd name="connsiteY0" fmla="*/ 0 h 511047"/>
              <a:gd name="connsiteX1" fmla="*/ 4038600 w 4038600"/>
              <a:gd name="connsiteY1" fmla="*/ 0 h 511047"/>
              <a:gd name="connsiteX2" fmla="*/ 4038600 w 4038600"/>
              <a:gd name="connsiteY2" fmla="*/ 511047 h 511047"/>
              <a:gd name="connsiteX3" fmla="*/ 137921 w 4038600"/>
              <a:gd name="connsiteY3" fmla="*/ 511047 h 511047"/>
              <a:gd name="connsiteX4" fmla="*/ 0 w 4038600"/>
              <a:gd name="connsiteY4" fmla="*/ 255524 h 511047"/>
              <a:gd name="connsiteX5" fmla="*/ 137921 w 4038600"/>
              <a:gd name="connsiteY5" fmla="*/ 0 h 5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511047">
                <a:moveTo>
                  <a:pt x="137921" y="0"/>
                </a:moveTo>
                <a:lnTo>
                  <a:pt x="4038600" y="0"/>
                </a:lnTo>
                <a:lnTo>
                  <a:pt x="4038600" y="511047"/>
                </a:lnTo>
                <a:lnTo>
                  <a:pt x="137921" y="511047"/>
                </a:lnTo>
                <a:lnTo>
                  <a:pt x="0" y="255524"/>
                </a:lnTo>
                <a:lnTo>
                  <a:pt x="137921" y="0"/>
                </a:lnTo>
                <a:close/>
              </a:path>
            </a:pathLst>
          </a:custGeom>
          <a:solidFill>
            <a:srgbClr val="0128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pic>
        <p:nvPicPr>
          <p:cNvPr id="2" name="Resim 1">
            <a:extLst>
              <a:ext uri="{FF2B5EF4-FFF2-40B4-BE49-F238E27FC236}">
                <a16:creationId xmlns:a16="http://schemas.microsoft.com/office/drawing/2014/main" id="{A4E8C2F1-956E-1A4E-51C3-81743DA846E9}"/>
              </a:ext>
            </a:extLst>
          </p:cNvPr>
          <p:cNvPicPr>
            <a:picLocks noChangeAspect="1"/>
          </p:cNvPicPr>
          <p:nvPr userDrawn="1"/>
        </p:nvPicPr>
        <p:blipFill>
          <a:blip r:embed="rId2"/>
          <a:stretch>
            <a:fillRect/>
          </a:stretch>
        </p:blipFill>
        <p:spPr>
          <a:xfrm>
            <a:off x="173494" y="191444"/>
            <a:ext cx="2854396" cy="1077990"/>
          </a:xfrm>
          <a:prstGeom prst="rect">
            <a:avLst/>
          </a:prstGeom>
        </p:spPr>
      </p:pic>
    </p:spTree>
    <p:extLst>
      <p:ext uri="{BB962C8B-B14F-4D97-AF65-F5344CB8AC3E}">
        <p14:creationId xmlns:p14="http://schemas.microsoft.com/office/powerpoint/2010/main" val="35253070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şlıklı İçerik">
    <p:spTree>
      <p:nvGrpSpPr>
        <p:cNvPr id="1" name=""/>
        <p:cNvGrpSpPr/>
        <p:nvPr/>
      </p:nvGrpSpPr>
      <p:grpSpPr>
        <a:xfrm>
          <a:off x="0" y="0"/>
          <a:ext cx="0" cy="0"/>
          <a:chOff x="0" y="0"/>
          <a:chExt cx="0" cy="0"/>
        </a:xfrm>
      </p:grpSpPr>
      <p:sp>
        <p:nvSpPr>
          <p:cNvPr id="9" name="Serbest Form: Şekil 12">
            <a:extLst>
              <a:ext uri="{FF2B5EF4-FFF2-40B4-BE49-F238E27FC236}">
                <a16:creationId xmlns:a16="http://schemas.microsoft.com/office/drawing/2014/main" id="{6B48B561-3DCA-064F-76D5-189BBDB9E0AD}"/>
              </a:ext>
            </a:extLst>
          </p:cNvPr>
          <p:cNvSpPr/>
          <p:nvPr userDrawn="1"/>
        </p:nvSpPr>
        <p:spPr>
          <a:xfrm>
            <a:off x="7474621" y="474917"/>
            <a:ext cx="4926227" cy="511047"/>
          </a:xfrm>
          <a:custGeom>
            <a:avLst/>
            <a:gdLst>
              <a:gd name="connsiteX0" fmla="*/ 137921 w 4038600"/>
              <a:gd name="connsiteY0" fmla="*/ 0 h 511047"/>
              <a:gd name="connsiteX1" fmla="*/ 4038600 w 4038600"/>
              <a:gd name="connsiteY1" fmla="*/ 0 h 511047"/>
              <a:gd name="connsiteX2" fmla="*/ 4038600 w 4038600"/>
              <a:gd name="connsiteY2" fmla="*/ 511047 h 511047"/>
              <a:gd name="connsiteX3" fmla="*/ 137921 w 4038600"/>
              <a:gd name="connsiteY3" fmla="*/ 511047 h 511047"/>
              <a:gd name="connsiteX4" fmla="*/ 0 w 4038600"/>
              <a:gd name="connsiteY4" fmla="*/ 255524 h 511047"/>
              <a:gd name="connsiteX5" fmla="*/ 137921 w 4038600"/>
              <a:gd name="connsiteY5" fmla="*/ 0 h 5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00" h="511047">
                <a:moveTo>
                  <a:pt x="137921" y="0"/>
                </a:moveTo>
                <a:lnTo>
                  <a:pt x="4038600" y="0"/>
                </a:lnTo>
                <a:lnTo>
                  <a:pt x="4038600" y="511047"/>
                </a:lnTo>
                <a:lnTo>
                  <a:pt x="137921" y="511047"/>
                </a:lnTo>
                <a:lnTo>
                  <a:pt x="0" y="255524"/>
                </a:lnTo>
                <a:lnTo>
                  <a:pt x="137921" y="0"/>
                </a:lnTo>
                <a:close/>
              </a:path>
            </a:pathLst>
          </a:custGeom>
          <a:solidFill>
            <a:srgbClr val="0128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pic>
        <p:nvPicPr>
          <p:cNvPr id="2" name="Resim 1">
            <a:extLst>
              <a:ext uri="{FF2B5EF4-FFF2-40B4-BE49-F238E27FC236}">
                <a16:creationId xmlns:a16="http://schemas.microsoft.com/office/drawing/2014/main" id="{5006B745-0F2F-F98C-FFA9-F5028358B04A}"/>
              </a:ext>
            </a:extLst>
          </p:cNvPr>
          <p:cNvPicPr>
            <a:picLocks noChangeAspect="1"/>
          </p:cNvPicPr>
          <p:nvPr userDrawn="1"/>
        </p:nvPicPr>
        <p:blipFill>
          <a:blip r:embed="rId2"/>
          <a:stretch>
            <a:fillRect/>
          </a:stretch>
        </p:blipFill>
        <p:spPr>
          <a:xfrm>
            <a:off x="173494" y="191444"/>
            <a:ext cx="2854396" cy="1077990"/>
          </a:xfrm>
          <a:prstGeom prst="rect">
            <a:avLst/>
          </a:prstGeom>
        </p:spPr>
      </p:pic>
    </p:spTree>
    <p:extLst>
      <p:ext uri="{BB962C8B-B14F-4D97-AF65-F5344CB8AC3E}">
        <p14:creationId xmlns:p14="http://schemas.microsoft.com/office/powerpoint/2010/main" val="83815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şlıklı Resim">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FB60ACA-6987-6D01-76C9-376A19AC00A9}"/>
              </a:ext>
            </a:extLst>
          </p:cNvPr>
          <p:cNvPicPr>
            <a:picLocks noChangeAspect="1"/>
          </p:cNvPicPr>
          <p:nvPr userDrawn="1"/>
        </p:nvPicPr>
        <p:blipFill>
          <a:blip r:embed="rId2"/>
          <a:stretch>
            <a:fillRect/>
          </a:stretch>
        </p:blipFill>
        <p:spPr>
          <a:xfrm>
            <a:off x="3993665" y="560082"/>
            <a:ext cx="4204671" cy="1587934"/>
          </a:xfrm>
          <a:prstGeom prst="rect">
            <a:avLst/>
          </a:prstGeom>
        </p:spPr>
      </p:pic>
      <p:pic>
        <p:nvPicPr>
          <p:cNvPr id="4" name="Resim 3">
            <a:extLst>
              <a:ext uri="{FF2B5EF4-FFF2-40B4-BE49-F238E27FC236}">
                <a16:creationId xmlns:a16="http://schemas.microsoft.com/office/drawing/2014/main" id="{9A577386-BC5F-654B-7BD9-408CDB948681}"/>
              </a:ext>
            </a:extLst>
          </p:cNvPr>
          <p:cNvPicPr>
            <a:picLocks noChangeAspect="1"/>
          </p:cNvPicPr>
          <p:nvPr userDrawn="1"/>
        </p:nvPicPr>
        <p:blipFill>
          <a:blip r:embed="rId3">
            <a:lum/>
            <a:alphaModFix amt="12000"/>
          </a:blip>
          <a:stretch>
            <a:fillRect/>
          </a:stretch>
        </p:blipFill>
        <p:spPr>
          <a:xfrm>
            <a:off x="8699500" y="4946650"/>
            <a:ext cx="3492500" cy="1816100"/>
          </a:xfrm>
          <a:prstGeom prst="rect">
            <a:avLst/>
          </a:prstGeom>
          <a:noFill/>
        </p:spPr>
      </p:pic>
      <p:pic>
        <p:nvPicPr>
          <p:cNvPr id="5" name="Resim 4">
            <a:extLst>
              <a:ext uri="{FF2B5EF4-FFF2-40B4-BE49-F238E27FC236}">
                <a16:creationId xmlns:a16="http://schemas.microsoft.com/office/drawing/2014/main" id="{55321210-E94A-201E-6E86-9A8EE697FE88}"/>
              </a:ext>
            </a:extLst>
          </p:cNvPr>
          <p:cNvPicPr>
            <a:picLocks noChangeAspect="1"/>
          </p:cNvPicPr>
          <p:nvPr userDrawn="1"/>
        </p:nvPicPr>
        <p:blipFill>
          <a:blip r:embed="rId3">
            <a:lum/>
            <a:alphaModFix amt="12000"/>
          </a:blip>
          <a:stretch>
            <a:fillRect/>
          </a:stretch>
        </p:blipFill>
        <p:spPr>
          <a:xfrm>
            <a:off x="-241300" y="-151118"/>
            <a:ext cx="3492500" cy="1816100"/>
          </a:xfrm>
          <a:prstGeom prst="rect">
            <a:avLst/>
          </a:prstGeom>
          <a:noFill/>
        </p:spPr>
      </p:pic>
      <p:sp>
        <p:nvSpPr>
          <p:cNvPr id="2" name="Metin kutusu 1">
            <a:extLst>
              <a:ext uri="{FF2B5EF4-FFF2-40B4-BE49-F238E27FC236}">
                <a16:creationId xmlns:a16="http://schemas.microsoft.com/office/drawing/2014/main" id="{3629AEA6-C2F2-0760-B9C4-CFE242806B35}"/>
              </a:ext>
            </a:extLst>
          </p:cNvPr>
          <p:cNvSpPr txBox="1"/>
          <p:nvPr userDrawn="1"/>
        </p:nvSpPr>
        <p:spPr>
          <a:xfrm>
            <a:off x="4806439" y="6313223"/>
            <a:ext cx="2579123" cy="276999"/>
          </a:xfrm>
          <a:prstGeom prst="rect">
            <a:avLst/>
          </a:prstGeom>
          <a:noFill/>
        </p:spPr>
        <p:txBody>
          <a:bodyPr wrap="square">
            <a:spAutoFit/>
          </a:bodyPr>
          <a:lstStyle/>
          <a:p>
            <a:pPr algn="ctr"/>
            <a:r>
              <a:rPr lang="tr-TR" sz="1200" b="1" i="0" dirty="0">
                <a:solidFill>
                  <a:srgbClr val="002755"/>
                </a:solidFill>
                <a:latin typeface="Helvetica" pitchFamily="2" charset="0"/>
              </a:rPr>
              <a:t>Sunumu Hazırlayan</a:t>
            </a:r>
            <a:endParaRPr lang="tr-TR" sz="1200" b="0" i="0" dirty="0">
              <a:solidFill>
                <a:srgbClr val="002755"/>
              </a:solidFill>
              <a:latin typeface="Helvetica Light" panose="020B0403020202020204" pitchFamily="34" charset="0"/>
            </a:endParaRPr>
          </a:p>
        </p:txBody>
      </p:sp>
      <p:sp>
        <p:nvSpPr>
          <p:cNvPr id="7" name="Metin kutusu 6">
            <a:extLst>
              <a:ext uri="{FF2B5EF4-FFF2-40B4-BE49-F238E27FC236}">
                <a16:creationId xmlns:a16="http://schemas.microsoft.com/office/drawing/2014/main" id="{0FDDA638-4233-C2CB-ED58-408C37035315}"/>
              </a:ext>
            </a:extLst>
          </p:cNvPr>
          <p:cNvSpPr txBox="1"/>
          <p:nvPr userDrawn="1"/>
        </p:nvSpPr>
        <p:spPr>
          <a:xfrm>
            <a:off x="5150472" y="4684925"/>
            <a:ext cx="1891057" cy="461665"/>
          </a:xfrm>
          <a:prstGeom prst="rect">
            <a:avLst/>
          </a:prstGeom>
          <a:noFill/>
        </p:spPr>
        <p:txBody>
          <a:bodyPr wrap="square" rtlCol="0" anchor="ctr">
            <a:spAutoFit/>
          </a:bodyPr>
          <a:lstStyle/>
          <a:p>
            <a:pPr algn="ctr"/>
            <a:r>
              <a:rPr lang="tr-TR" sz="2400" b="1" dirty="0">
                <a:solidFill>
                  <a:srgbClr val="012855"/>
                </a:solidFill>
                <a:latin typeface="Helvetica" pitchFamily="2" charset="0"/>
              </a:rPr>
              <a:t>Thank </a:t>
            </a:r>
            <a:r>
              <a:rPr lang="tr-TR" sz="2400" b="1" dirty="0" err="1">
                <a:solidFill>
                  <a:srgbClr val="012855"/>
                </a:solidFill>
                <a:latin typeface="Helvetica" pitchFamily="2" charset="0"/>
              </a:rPr>
              <a:t>you</a:t>
            </a:r>
            <a:endParaRPr lang="tr-TR" sz="2400" b="1" dirty="0">
              <a:solidFill>
                <a:srgbClr val="012855"/>
              </a:solidFill>
              <a:latin typeface="Helvetica" pitchFamily="2" charset="0"/>
            </a:endParaRPr>
          </a:p>
        </p:txBody>
      </p:sp>
    </p:spTree>
    <p:extLst>
      <p:ext uri="{BB962C8B-B14F-4D97-AF65-F5344CB8AC3E}">
        <p14:creationId xmlns:p14="http://schemas.microsoft.com/office/powerpoint/2010/main" val="4222136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8/4/24</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3564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3335444E-53CF-0493-F065-253DE939741F}"/>
              </a:ext>
            </a:extLst>
          </p:cNvPr>
          <p:cNvPicPr>
            <a:picLocks noChangeAspect="1"/>
          </p:cNvPicPr>
          <p:nvPr userDrawn="1"/>
        </p:nvPicPr>
        <p:blipFill>
          <a:blip r:embed="rId10"/>
          <a:stretch>
            <a:fillRect/>
          </a:stretch>
        </p:blipFill>
        <p:spPr>
          <a:xfrm>
            <a:off x="794" y="1"/>
            <a:ext cx="12191206" cy="6858447"/>
          </a:xfrm>
          <a:prstGeom prst="rect">
            <a:avLst/>
          </a:prstGeom>
        </p:spPr>
      </p:pic>
    </p:spTree>
    <p:extLst>
      <p:ext uri="{BB962C8B-B14F-4D97-AF65-F5344CB8AC3E}">
        <p14:creationId xmlns:p14="http://schemas.microsoft.com/office/powerpoint/2010/main" val="3995178303"/>
      </p:ext>
    </p:extLst>
  </p:cSld>
  <p:clrMap bg1="lt1" tx1="dk1" bg2="lt2" tx2="dk2" accent1="accent1" accent2="accent2" accent3="accent3" accent4="accent4" accent5="accent5" accent6="accent6" hlink="hlink" folHlink="folHlink"/>
  <p:sldLayoutIdLst>
    <p:sldLayoutId id="2147484141" r:id="rId1"/>
    <p:sldLayoutId id="2147484144" r:id="rId2"/>
    <p:sldLayoutId id="2147484151" r:id="rId3"/>
    <p:sldLayoutId id="2147484146" r:id="rId4"/>
    <p:sldLayoutId id="2147484147" r:id="rId5"/>
    <p:sldLayoutId id="2147484148" r:id="rId6"/>
    <p:sldLayoutId id="2147484149" r:id="rId7"/>
    <p:sldLayoutId id="214748415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tif"/><Relationship Id="rId1" Type="http://schemas.openxmlformats.org/officeDocument/2006/relationships/slideLayout" Target="../slideLayouts/slideLayout2.xml"/><Relationship Id="rId5" Type="http://schemas.openxmlformats.org/officeDocument/2006/relationships/image" Target="../media/image27.tif"/><Relationship Id="rId4" Type="http://schemas.openxmlformats.org/officeDocument/2006/relationships/image" Target="../media/image26.tif"/></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https://www.edmundoptics.com/media/5evjdayj/gaussian-beam-propagation-fig-2v2.png?rmode=max" TargetMode="External"/><Relationship Id="rId5" Type="http://schemas.openxmlformats.org/officeDocument/2006/relationships/image" Target="../media/image8.png"/><Relationship Id="rId4" Type="http://schemas.openxmlformats.org/officeDocument/2006/relationships/image" Target="https://www.edmundoptics.com/media/btpnnvm5/gaussian-beam-propagation-fig-1.png?rmode=ma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3EF0E96-9262-B578-FD5E-849D180DD9E7}"/>
              </a:ext>
            </a:extLst>
          </p:cNvPr>
          <p:cNvSpPr txBox="1"/>
          <p:nvPr/>
        </p:nvSpPr>
        <p:spPr>
          <a:xfrm>
            <a:off x="765107" y="2105495"/>
            <a:ext cx="6494109" cy="2862322"/>
          </a:xfrm>
          <a:prstGeom prst="rect">
            <a:avLst/>
          </a:prstGeom>
          <a:noFill/>
        </p:spPr>
        <p:txBody>
          <a:bodyPr wrap="square" rtlCol="0" anchor="ctr">
            <a:spAutoFit/>
          </a:bodyPr>
          <a:lstStyle/>
          <a:p>
            <a:r>
              <a:rPr lang="en-GB" sz="3600" b="1" noProof="1">
                <a:solidFill>
                  <a:srgbClr val="012855"/>
                </a:solidFill>
                <a:latin typeface="Helvetica" pitchFamily="2" charset="0"/>
              </a:rPr>
              <a:t>Preparation and Characterization of </a:t>
            </a:r>
          </a:p>
          <a:p>
            <a:r>
              <a:rPr lang="en-GB" sz="3600" b="1" noProof="1">
                <a:solidFill>
                  <a:srgbClr val="012855"/>
                </a:solidFill>
                <a:latin typeface="Helvetica" pitchFamily="2" charset="0"/>
              </a:rPr>
              <a:t>Gold Nanoparticles Using Nanosecond Laser Ablation</a:t>
            </a:r>
            <a:r>
              <a:rPr lang="tr-TR" sz="3600" b="1" noProof="1">
                <a:solidFill>
                  <a:srgbClr val="012855"/>
                </a:solidFill>
                <a:latin typeface="Helvetica" pitchFamily="2" charset="0"/>
              </a:rPr>
              <a:t> at Different Wavelengths</a:t>
            </a:r>
            <a:endParaRPr lang="en-GB" sz="3600" b="1" noProof="1">
              <a:solidFill>
                <a:srgbClr val="012855"/>
              </a:solidFill>
              <a:latin typeface="Helvetica" pitchFamily="2" charset="0"/>
            </a:endParaRPr>
          </a:p>
        </p:txBody>
      </p:sp>
      <p:sp>
        <p:nvSpPr>
          <p:cNvPr id="3" name="Metin kutusu 2">
            <a:extLst>
              <a:ext uri="{FF2B5EF4-FFF2-40B4-BE49-F238E27FC236}">
                <a16:creationId xmlns:a16="http://schemas.microsoft.com/office/drawing/2014/main" id="{7E6A8A9F-8EE3-0A8E-A6D4-55A941C78445}"/>
              </a:ext>
            </a:extLst>
          </p:cNvPr>
          <p:cNvSpPr txBox="1"/>
          <p:nvPr/>
        </p:nvSpPr>
        <p:spPr>
          <a:xfrm>
            <a:off x="4012161" y="5379799"/>
            <a:ext cx="4157965" cy="400110"/>
          </a:xfrm>
          <a:prstGeom prst="rect">
            <a:avLst/>
          </a:prstGeom>
          <a:noFill/>
        </p:spPr>
        <p:txBody>
          <a:bodyPr wrap="square" rtlCol="0" anchor="ctr">
            <a:spAutoFit/>
          </a:bodyPr>
          <a:lstStyle/>
          <a:p>
            <a:pPr algn="ctr"/>
            <a:r>
              <a:rPr lang="tr-TR" sz="2000" dirty="0">
                <a:solidFill>
                  <a:srgbClr val="012855"/>
                </a:solidFill>
                <a:latin typeface="Helvetica Light" panose="020B0403020202020204" pitchFamily="34" charset="0"/>
              </a:rPr>
              <a:t>04.08.2024</a:t>
            </a:r>
          </a:p>
        </p:txBody>
      </p:sp>
      <p:sp>
        <p:nvSpPr>
          <p:cNvPr id="4" name="Metin kutusu 3">
            <a:extLst>
              <a:ext uri="{FF2B5EF4-FFF2-40B4-BE49-F238E27FC236}">
                <a16:creationId xmlns:a16="http://schemas.microsoft.com/office/drawing/2014/main" id="{76CC2FF8-8855-09C8-DA57-95A1C90806F5}"/>
              </a:ext>
            </a:extLst>
          </p:cNvPr>
          <p:cNvSpPr txBox="1"/>
          <p:nvPr/>
        </p:nvSpPr>
        <p:spPr>
          <a:xfrm>
            <a:off x="2313678" y="5730226"/>
            <a:ext cx="7554930" cy="461665"/>
          </a:xfrm>
          <a:prstGeom prst="rect">
            <a:avLst/>
          </a:prstGeom>
          <a:noFill/>
        </p:spPr>
        <p:txBody>
          <a:bodyPr wrap="square" rtlCol="0" anchor="ctr">
            <a:spAutoFit/>
          </a:bodyPr>
          <a:lstStyle/>
          <a:p>
            <a:pPr algn="ctr"/>
            <a:r>
              <a:rPr lang="tr-TR" sz="2400" b="1" dirty="0">
                <a:solidFill>
                  <a:srgbClr val="012855"/>
                </a:solidFill>
                <a:latin typeface="Helvetica" pitchFamily="2" charset="0"/>
              </a:rPr>
              <a:t>Roza Mercan Eskin</a:t>
            </a:r>
          </a:p>
        </p:txBody>
      </p:sp>
      <p:sp>
        <p:nvSpPr>
          <p:cNvPr id="6" name="Metin kutusu 3">
            <a:extLst>
              <a:ext uri="{FF2B5EF4-FFF2-40B4-BE49-F238E27FC236}">
                <a16:creationId xmlns:a16="http://schemas.microsoft.com/office/drawing/2014/main" id="{A0BD927C-500B-CE45-59A1-1F963ABAD028}"/>
              </a:ext>
            </a:extLst>
          </p:cNvPr>
          <p:cNvSpPr txBox="1"/>
          <p:nvPr/>
        </p:nvSpPr>
        <p:spPr>
          <a:xfrm>
            <a:off x="2448631" y="6130336"/>
            <a:ext cx="7554930" cy="461665"/>
          </a:xfrm>
          <a:prstGeom prst="rect">
            <a:avLst/>
          </a:prstGeom>
          <a:noFill/>
        </p:spPr>
        <p:txBody>
          <a:bodyPr wrap="square" rtlCol="0" anchor="ctr">
            <a:spAutoFit/>
          </a:bodyPr>
          <a:lstStyle/>
          <a:p>
            <a:pPr algn="ctr"/>
            <a:r>
              <a:rPr lang="tr-TR" sz="2400" b="1" dirty="0" err="1">
                <a:solidFill>
                  <a:srgbClr val="012855"/>
                </a:solidFill>
                <a:latin typeface="Helvetica" pitchFamily="2" charset="0"/>
              </a:rPr>
              <a:t>Supervisor</a:t>
            </a:r>
            <a:r>
              <a:rPr lang="tr-TR" sz="2400" b="1" dirty="0">
                <a:solidFill>
                  <a:srgbClr val="012855"/>
                </a:solidFill>
                <a:latin typeface="Helvetica" pitchFamily="2" charset="0"/>
              </a:rPr>
              <a:t>: Dr. Berna Morova</a:t>
            </a:r>
          </a:p>
        </p:txBody>
      </p:sp>
    </p:spTree>
    <p:extLst>
      <p:ext uri="{BB962C8B-B14F-4D97-AF65-F5344CB8AC3E}">
        <p14:creationId xmlns:p14="http://schemas.microsoft.com/office/powerpoint/2010/main" val="1343456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994F2FEA-DBB8-A175-8A46-63169EFFDEE0}"/>
              </a:ext>
            </a:extLst>
          </p:cNvPr>
          <p:cNvSpPr txBox="1"/>
          <p:nvPr/>
        </p:nvSpPr>
        <p:spPr>
          <a:xfrm>
            <a:off x="7867521" y="462744"/>
            <a:ext cx="4211474" cy="523220"/>
          </a:xfrm>
          <a:prstGeom prst="rect">
            <a:avLst/>
          </a:prstGeom>
          <a:noFill/>
        </p:spPr>
        <p:txBody>
          <a:bodyPr wrap="none" rtlCol="0">
            <a:spAutoFit/>
          </a:bodyPr>
          <a:lstStyle/>
          <a:p>
            <a:r>
              <a:rPr lang="tr-TR" sz="2800" dirty="0">
                <a:solidFill>
                  <a:schemeClr val="bg1"/>
                </a:solidFill>
                <a:latin typeface="Helvetica" pitchFamily="2" charset="0"/>
              </a:rPr>
              <a:t>EXPERIMENTAL SETUP</a:t>
            </a:r>
            <a:endParaRPr lang="en-GB" sz="2800" dirty="0">
              <a:solidFill>
                <a:schemeClr val="bg1"/>
              </a:solidFill>
              <a:latin typeface="Helvetica" pitchFamily="2" charset="0"/>
            </a:endParaRPr>
          </a:p>
        </p:txBody>
      </p:sp>
      <p:pic>
        <p:nvPicPr>
          <p:cNvPr id="2070" name="Resim 28" descr="20231219_163214"/>
          <p:cNvPicPr>
            <a:picLocks noChangeAspect="1" noChangeArrowheads="1"/>
          </p:cNvPicPr>
          <p:nvPr/>
        </p:nvPicPr>
        <p:blipFill>
          <a:blip r:embed="rId3">
            <a:extLst>
              <a:ext uri="{28A0092B-C50C-407E-A947-70E740481C1C}">
                <a14:useLocalDpi xmlns:a14="http://schemas.microsoft.com/office/drawing/2010/main" val="0"/>
              </a:ext>
            </a:extLst>
          </a:blip>
          <a:srcRect l="-2238" t="3389" r="2238" b="19637"/>
          <a:stretch>
            <a:fillRect/>
          </a:stretch>
        </p:blipFill>
        <p:spPr bwMode="auto">
          <a:xfrm>
            <a:off x="4452178" y="1244392"/>
            <a:ext cx="3429514" cy="4692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8" name="Resim 17" descr="20231221_121133"/>
          <p:cNvPicPr>
            <a:picLocks noChangeAspect="1" noChangeArrowheads="1"/>
          </p:cNvPicPr>
          <p:nvPr/>
        </p:nvPicPr>
        <p:blipFill>
          <a:blip r:embed="rId4">
            <a:extLst>
              <a:ext uri="{28A0092B-C50C-407E-A947-70E740481C1C}">
                <a14:useLocalDpi xmlns:a14="http://schemas.microsoft.com/office/drawing/2010/main" val="0"/>
              </a:ext>
            </a:extLst>
          </a:blip>
          <a:srcRect t="6502" b="17439"/>
          <a:stretch>
            <a:fillRect/>
          </a:stretch>
        </p:blipFill>
        <p:spPr bwMode="auto">
          <a:xfrm>
            <a:off x="683125" y="1244392"/>
            <a:ext cx="3469775" cy="4692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Metin Kutusu 25"/>
          <p:cNvSpPr txBox="1">
            <a:spLocks noChangeArrowheads="1"/>
          </p:cNvSpPr>
          <p:nvPr/>
        </p:nvSpPr>
        <p:spPr bwMode="auto">
          <a:xfrm>
            <a:off x="2706483" y="6118759"/>
            <a:ext cx="7790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tr-TR"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Mirror (1) Lens (2) Stage (3)</a:t>
            </a:r>
            <a:r>
              <a:rPr kumimoji="0" lang="tr-TR" altLang="tr-TR" sz="2000" b="0" i="0" u="none" strike="noStrike" cap="none" normalizeH="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GB" altLang="tr-TR"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z-axis</a:t>
            </a:r>
            <a:r>
              <a:rPr kumimoji="0" lang="tr-TR" altLang="tr-TR"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kumimoji="0" lang="tr-TR" altLang="tr-TR" sz="2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kumimoji="0" lang="tr-TR" altLang="tr-TR"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tr-TR" altLang="tr-TR" sz="2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controller</a:t>
            </a:r>
            <a:r>
              <a:rPr kumimoji="0" lang="en-GB" altLang="tr-TR"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kumimoji="0" lang="tr-TR" altLang="tr-TR"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tr-TR" altLang="tr-TR" sz="20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Laser</a:t>
            </a:r>
            <a:r>
              <a:rPr kumimoji="0" lang="tr-TR" altLang="tr-TR"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kumimoji="0" lang="en-GB" altLang="tr-TR" sz="20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GB" altLang="tr-TR"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6" name="Metin Kutusu 32"/>
          <p:cNvSpPr txBox="1">
            <a:spLocks noChangeArrowheads="1"/>
          </p:cNvSpPr>
          <p:nvPr/>
        </p:nvSpPr>
        <p:spPr bwMode="auto">
          <a:xfrm>
            <a:off x="2778125" y="4884609"/>
            <a:ext cx="55976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tr-TR" altLang="tr-TR" sz="25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(3)</a:t>
            </a:r>
            <a:endParaRPr kumimoji="0" lang="tr-TR" altLang="tr-TR" sz="2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Rectangle 36"/>
          <p:cNvSpPr>
            <a:spLocks noChangeArrowheads="1"/>
          </p:cNvSpPr>
          <p:nvPr/>
        </p:nvSpPr>
        <p:spPr bwMode="auto">
          <a:xfrm>
            <a:off x="2778125" y="1962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2" name="Rectangle 38"/>
          <p:cNvSpPr>
            <a:spLocks noChangeArrowheads="1"/>
          </p:cNvSpPr>
          <p:nvPr/>
        </p:nvSpPr>
        <p:spPr bwMode="auto">
          <a:xfrm>
            <a:off x="2778125" y="1962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7" name="Metin Kutusu 32"/>
          <p:cNvSpPr txBox="1">
            <a:spLocks noChangeArrowheads="1"/>
          </p:cNvSpPr>
          <p:nvPr/>
        </p:nvSpPr>
        <p:spPr bwMode="auto">
          <a:xfrm>
            <a:off x="2650641" y="3699860"/>
            <a:ext cx="55976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25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(2)</a:t>
            </a:r>
          </a:p>
        </p:txBody>
      </p:sp>
      <p:sp>
        <p:nvSpPr>
          <p:cNvPr id="30" name="Metin Kutusu 32"/>
          <p:cNvSpPr txBox="1">
            <a:spLocks noChangeArrowheads="1"/>
          </p:cNvSpPr>
          <p:nvPr/>
        </p:nvSpPr>
        <p:spPr bwMode="auto">
          <a:xfrm>
            <a:off x="2554415" y="2196872"/>
            <a:ext cx="55977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25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(1)</a:t>
            </a:r>
          </a:p>
        </p:txBody>
      </p:sp>
      <p:sp>
        <p:nvSpPr>
          <p:cNvPr id="31" name="Metin Kutusu 32"/>
          <p:cNvSpPr txBox="1">
            <a:spLocks noChangeArrowheads="1"/>
          </p:cNvSpPr>
          <p:nvPr/>
        </p:nvSpPr>
        <p:spPr bwMode="auto">
          <a:xfrm>
            <a:off x="6601676" y="2430896"/>
            <a:ext cx="55976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25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(2)</a:t>
            </a:r>
          </a:p>
        </p:txBody>
      </p:sp>
      <p:sp>
        <p:nvSpPr>
          <p:cNvPr id="32" name="Metin Kutusu 32"/>
          <p:cNvSpPr txBox="1">
            <a:spLocks noChangeArrowheads="1"/>
          </p:cNvSpPr>
          <p:nvPr/>
        </p:nvSpPr>
        <p:spPr bwMode="auto">
          <a:xfrm>
            <a:off x="6601675" y="4296777"/>
            <a:ext cx="55977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25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(3)</a:t>
            </a:r>
          </a:p>
        </p:txBody>
      </p:sp>
      <p:sp>
        <p:nvSpPr>
          <p:cNvPr id="33" name="Metin Kutusu 32"/>
          <p:cNvSpPr txBox="1">
            <a:spLocks noChangeArrowheads="1"/>
          </p:cNvSpPr>
          <p:nvPr/>
        </p:nvSpPr>
        <p:spPr bwMode="auto">
          <a:xfrm>
            <a:off x="5638425" y="3023270"/>
            <a:ext cx="55977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25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(4)</a:t>
            </a:r>
          </a:p>
        </p:txBody>
      </p:sp>
      <p:pic>
        <p:nvPicPr>
          <p:cNvPr id="24" name="Resim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579" y="1244393"/>
            <a:ext cx="3519599" cy="4692798"/>
          </a:xfrm>
          <a:prstGeom prst="rect">
            <a:avLst/>
          </a:prstGeom>
          <a:ln>
            <a:noFill/>
          </a:ln>
          <a:effectLst>
            <a:outerShdw blurRad="292100" dist="139700" dir="2700000" algn="tl" rotWithShape="0">
              <a:srgbClr val="333333">
                <a:alpha val="65000"/>
              </a:srgbClr>
            </a:outerShdw>
          </a:effectLst>
        </p:spPr>
      </p:pic>
      <p:sp>
        <p:nvSpPr>
          <p:cNvPr id="36" name="Metin Kutusu 32"/>
          <p:cNvSpPr txBox="1">
            <a:spLocks noChangeArrowheads="1"/>
          </p:cNvSpPr>
          <p:nvPr/>
        </p:nvSpPr>
        <p:spPr bwMode="auto">
          <a:xfrm>
            <a:off x="10041562" y="1277996"/>
            <a:ext cx="55976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25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(5)</a:t>
            </a:r>
          </a:p>
        </p:txBody>
      </p:sp>
    </p:spTree>
    <p:extLst>
      <p:ext uri="{BB962C8B-B14F-4D97-AF65-F5344CB8AC3E}">
        <p14:creationId xmlns:p14="http://schemas.microsoft.com/office/powerpoint/2010/main" val="2903906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994F2FEA-DBB8-A175-8A46-63169EFFDEE0}"/>
              </a:ext>
            </a:extLst>
          </p:cNvPr>
          <p:cNvSpPr txBox="1"/>
          <p:nvPr/>
        </p:nvSpPr>
        <p:spPr>
          <a:xfrm>
            <a:off x="7867521" y="462744"/>
            <a:ext cx="2929585" cy="523220"/>
          </a:xfrm>
          <a:prstGeom prst="rect">
            <a:avLst/>
          </a:prstGeom>
          <a:noFill/>
        </p:spPr>
        <p:txBody>
          <a:bodyPr wrap="none" rtlCol="0">
            <a:spAutoFit/>
          </a:bodyPr>
          <a:lstStyle/>
          <a:p>
            <a:r>
              <a:rPr lang="tr-TR" sz="2800" dirty="0">
                <a:solidFill>
                  <a:schemeClr val="bg1"/>
                </a:solidFill>
                <a:latin typeface="Helvetica" pitchFamily="2" charset="0"/>
              </a:rPr>
              <a:t>EXPERIMENTAL</a:t>
            </a:r>
            <a:endParaRPr lang="en-GB" sz="2800" dirty="0">
              <a:solidFill>
                <a:schemeClr val="bg1"/>
              </a:solidFill>
              <a:latin typeface="Helvetica" pitchFamily="2" charset="0"/>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225" y="1238314"/>
            <a:ext cx="3544864" cy="4726485"/>
          </a:xfrm>
          <a:prstGeom prst="rect">
            <a:avLst/>
          </a:prstGeom>
          <a:ln>
            <a:noFill/>
          </a:ln>
          <a:effectLst>
            <a:outerShdw blurRad="292100" dist="139700" dir="2700000" algn="tl" rotWithShape="0">
              <a:srgbClr val="333333">
                <a:alpha val="65000"/>
              </a:srgbClr>
            </a:outerShdw>
          </a:effectLst>
        </p:spPr>
      </p:pic>
      <p:pic>
        <p:nvPicPr>
          <p:cNvPr id="4" name="Resim 3"/>
          <p:cNvPicPr>
            <a:picLocks noChangeAspect="1"/>
          </p:cNvPicPr>
          <p:nvPr/>
        </p:nvPicPr>
        <p:blipFill rotWithShape="1">
          <a:blip r:embed="rId4">
            <a:extLst>
              <a:ext uri="{28A0092B-C50C-407E-A947-70E740481C1C}">
                <a14:useLocalDpi xmlns:a14="http://schemas.microsoft.com/office/drawing/2010/main" val="0"/>
              </a:ext>
            </a:extLst>
          </a:blip>
          <a:srcRect l="270" t="14425" r="17593" b="-336"/>
          <a:stretch/>
        </p:blipFill>
        <p:spPr>
          <a:xfrm>
            <a:off x="2467627" y="1238314"/>
            <a:ext cx="3369502" cy="46990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4143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994F2FEA-DBB8-A175-8A46-63169EFFDEE0}"/>
              </a:ext>
            </a:extLst>
          </p:cNvPr>
          <p:cNvSpPr txBox="1"/>
          <p:nvPr/>
        </p:nvSpPr>
        <p:spPr>
          <a:xfrm>
            <a:off x="7867521" y="462744"/>
            <a:ext cx="1741182" cy="523220"/>
          </a:xfrm>
          <a:prstGeom prst="rect">
            <a:avLst/>
          </a:prstGeom>
          <a:noFill/>
        </p:spPr>
        <p:txBody>
          <a:bodyPr wrap="none" rtlCol="0">
            <a:spAutoFit/>
          </a:bodyPr>
          <a:lstStyle/>
          <a:p>
            <a:r>
              <a:rPr lang="tr-TR" sz="2800" dirty="0">
                <a:solidFill>
                  <a:schemeClr val="bg1"/>
                </a:solidFill>
                <a:latin typeface="Helvetica" pitchFamily="2" charset="0"/>
              </a:rPr>
              <a:t>METHOD</a:t>
            </a:r>
            <a:endParaRPr lang="en-GB" sz="2800" dirty="0">
              <a:solidFill>
                <a:schemeClr val="bg1"/>
              </a:solidFill>
              <a:latin typeface="Helvetica" pitchFamily="2" charset="0"/>
            </a:endParaRPr>
          </a:p>
        </p:txBody>
      </p:sp>
      <p:sp>
        <p:nvSpPr>
          <p:cNvPr id="3" name="Dikdörtgen 2"/>
          <p:cNvSpPr/>
          <p:nvPr/>
        </p:nvSpPr>
        <p:spPr>
          <a:xfrm>
            <a:off x="697590" y="1376655"/>
            <a:ext cx="6309497" cy="5131148"/>
          </a:xfrm>
          <a:prstGeom prst="rect">
            <a:avLst/>
          </a:prstGeom>
        </p:spPr>
        <p:txBody>
          <a:bodyPr wrap="square">
            <a:spAutoFit/>
          </a:bodyPr>
          <a:lstStyle/>
          <a:p>
            <a:pPr algn="ctr">
              <a:lnSpc>
                <a:spcPct val="150000"/>
              </a:lnSpc>
              <a:spcAft>
                <a:spcPts val="800"/>
              </a:spcAft>
            </a:pPr>
            <a:r>
              <a:rPr lang="en-GB" b="1" dirty="0">
                <a:latin typeface="Times New Roman" panose="02020603050405020304" pitchFamily="18" charset="0"/>
                <a:ea typeface="Calibri" panose="020F0502020204030204" pitchFamily="34" charset="0"/>
                <a:cs typeface="Times New Roman" panose="02020603050405020304" pitchFamily="18" charset="0"/>
              </a:rPr>
              <a:t>Gold nanoparticle generation using Gauss beams and Bessel beams at different wavelengths</a:t>
            </a:r>
            <a:endParaRPr lang="tr-TR"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800"/>
              </a:spcAft>
            </a:pPr>
            <a:r>
              <a:rPr lang="en-GB" dirty="0">
                <a:latin typeface="Times New Roman" panose="02020603050405020304" pitchFamily="18" charset="0"/>
                <a:ea typeface="Calibri" panose="020F0502020204030204" pitchFamily="34" charset="0"/>
                <a:cs typeface="Times New Roman" panose="02020603050405020304" pitchFamily="18" charset="0"/>
              </a:rPr>
              <a:t>Bulk gold underwent scanning at wavelengths of 1064 nm and 532 nm consistently maintaining the same speed for the stage's movement during each scan. Depending on the laser power, the petri dish was shielded with tape, revealing only the target bulk gold. This precautionary measure aimed to prevent water from splashing onto the lens, given that the petri dish was filled with distilled water, thus optimizing the laser's efficiency. As mentioned earlier, </a:t>
            </a:r>
            <a:r>
              <a:rPr lang="en-GB" dirty="0">
                <a:latin typeface="Times New Roman" panose="02020603050405020304" pitchFamily="18" charset="0"/>
                <a:ea typeface="Times New Roman" panose="02020603050405020304" pitchFamily="18" charset="0"/>
                <a:cs typeface="Times New Roman" panose="02020603050405020304" pitchFamily="18" charset="0"/>
              </a:rPr>
              <a:t>Gaussian beams were generated using a convex lens with a focal length of 200 mm and Bessel beams with an </a:t>
            </a:r>
            <a:r>
              <a:rPr lang="en-GB" dirty="0" err="1">
                <a:latin typeface="Times New Roman" panose="02020603050405020304" pitchFamily="18" charset="0"/>
                <a:ea typeface="Times New Roman" panose="02020603050405020304" pitchFamily="18" charset="0"/>
                <a:cs typeface="Times New Roman" panose="02020603050405020304" pitchFamily="18" charset="0"/>
              </a:rPr>
              <a:t>axicon</a:t>
            </a:r>
            <a:r>
              <a:rPr lang="en-GB" dirty="0">
                <a:latin typeface="Times New Roman" panose="02020603050405020304" pitchFamily="18" charset="0"/>
                <a:ea typeface="Times New Roman" panose="02020603050405020304" pitchFamily="18" charset="0"/>
                <a:cs typeface="Times New Roman" panose="02020603050405020304" pitchFamily="18" charset="0"/>
              </a:rPr>
              <a:t> with a base angle of 1°. </a:t>
            </a:r>
            <a:endParaRPr lang="tr-TR"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071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DA9657-F132-48A1-9554-895EF445A3F0}"/>
              </a:ext>
            </a:extLst>
          </p:cNvPr>
          <p:cNvSpPr txBox="1"/>
          <p:nvPr/>
        </p:nvSpPr>
        <p:spPr>
          <a:xfrm>
            <a:off x="516449" y="608679"/>
            <a:ext cx="10707329"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SEM Images</a:t>
            </a:r>
          </a:p>
        </p:txBody>
      </p:sp>
      <p:sp>
        <p:nvSpPr>
          <p:cNvPr id="3" name="Metin kutusu 1">
            <a:extLst>
              <a:ext uri="{FF2B5EF4-FFF2-40B4-BE49-F238E27FC236}">
                <a16:creationId xmlns:a16="http://schemas.microsoft.com/office/drawing/2014/main" id="{9E96F550-0A40-46AC-9B89-88C07E3866D9}"/>
              </a:ext>
            </a:extLst>
          </p:cNvPr>
          <p:cNvSpPr txBox="1"/>
          <p:nvPr/>
        </p:nvSpPr>
        <p:spPr>
          <a:xfrm>
            <a:off x="7867521" y="462744"/>
            <a:ext cx="3808030" cy="523220"/>
          </a:xfrm>
          <a:prstGeom prst="rect">
            <a:avLst/>
          </a:prstGeom>
          <a:noFill/>
        </p:spPr>
        <p:txBody>
          <a:bodyPr wrap="none" rtlCol="0">
            <a:spAutoFit/>
          </a:bodyPr>
          <a:lstStyle/>
          <a:p>
            <a:r>
              <a:rPr lang="tr-TR" sz="2800" dirty="0">
                <a:solidFill>
                  <a:schemeClr val="bg1"/>
                </a:solidFill>
                <a:latin typeface="Helvetica" pitchFamily="2" charset="0"/>
              </a:rPr>
              <a:t>CHARACTERIZATION</a:t>
            </a:r>
            <a:endParaRPr lang="en-GB" sz="2800" dirty="0">
              <a:solidFill>
                <a:schemeClr val="bg1"/>
              </a:solidFill>
              <a:latin typeface="Helvetica" pitchFamily="2" charset="0"/>
            </a:endParaRPr>
          </a:p>
        </p:txBody>
      </p:sp>
      <p:pic>
        <p:nvPicPr>
          <p:cNvPr id="9" name="Picture 8">
            <a:extLst>
              <a:ext uri="{FF2B5EF4-FFF2-40B4-BE49-F238E27FC236}">
                <a16:creationId xmlns:a16="http://schemas.microsoft.com/office/drawing/2014/main" id="{CF029A9C-0AD0-1FB3-6B1D-88B16C913337}"/>
              </a:ext>
            </a:extLst>
          </p:cNvPr>
          <p:cNvPicPr>
            <a:picLocks noChangeAspect="1"/>
          </p:cNvPicPr>
          <p:nvPr/>
        </p:nvPicPr>
        <p:blipFill>
          <a:blip r:embed="rId2"/>
          <a:stretch>
            <a:fillRect/>
          </a:stretch>
        </p:blipFill>
        <p:spPr>
          <a:xfrm>
            <a:off x="2385510" y="1175756"/>
            <a:ext cx="3352464" cy="2514348"/>
          </a:xfrm>
          <a:prstGeom prst="rect">
            <a:avLst/>
          </a:prstGeom>
        </p:spPr>
      </p:pic>
      <p:pic>
        <p:nvPicPr>
          <p:cNvPr id="11" name="Picture 10">
            <a:extLst>
              <a:ext uri="{FF2B5EF4-FFF2-40B4-BE49-F238E27FC236}">
                <a16:creationId xmlns:a16="http://schemas.microsoft.com/office/drawing/2014/main" id="{10C0B04D-E2EE-C312-10D7-94DCA942EFDA}"/>
              </a:ext>
            </a:extLst>
          </p:cNvPr>
          <p:cNvPicPr>
            <a:picLocks noChangeAspect="1"/>
          </p:cNvPicPr>
          <p:nvPr/>
        </p:nvPicPr>
        <p:blipFill>
          <a:blip r:embed="rId3"/>
          <a:stretch>
            <a:fillRect/>
          </a:stretch>
        </p:blipFill>
        <p:spPr>
          <a:xfrm>
            <a:off x="6191289" y="1175756"/>
            <a:ext cx="3352464" cy="2514348"/>
          </a:xfrm>
          <a:prstGeom prst="rect">
            <a:avLst/>
          </a:prstGeom>
        </p:spPr>
      </p:pic>
      <p:pic>
        <p:nvPicPr>
          <p:cNvPr id="13" name="Picture 12">
            <a:extLst>
              <a:ext uri="{FF2B5EF4-FFF2-40B4-BE49-F238E27FC236}">
                <a16:creationId xmlns:a16="http://schemas.microsoft.com/office/drawing/2014/main" id="{0DB45036-F5BF-E32A-1578-316A092C63FC}"/>
              </a:ext>
            </a:extLst>
          </p:cNvPr>
          <p:cNvPicPr>
            <a:picLocks noChangeAspect="1"/>
          </p:cNvPicPr>
          <p:nvPr/>
        </p:nvPicPr>
        <p:blipFill>
          <a:blip r:embed="rId4"/>
          <a:stretch>
            <a:fillRect/>
          </a:stretch>
        </p:blipFill>
        <p:spPr>
          <a:xfrm>
            <a:off x="2385510" y="3980779"/>
            <a:ext cx="3352464" cy="2514348"/>
          </a:xfrm>
          <a:prstGeom prst="rect">
            <a:avLst/>
          </a:prstGeom>
        </p:spPr>
      </p:pic>
      <p:pic>
        <p:nvPicPr>
          <p:cNvPr id="15" name="Picture 14">
            <a:extLst>
              <a:ext uri="{FF2B5EF4-FFF2-40B4-BE49-F238E27FC236}">
                <a16:creationId xmlns:a16="http://schemas.microsoft.com/office/drawing/2014/main" id="{B74E029F-2E1F-9EBD-1F6A-4CD56FBA53BD}"/>
              </a:ext>
            </a:extLst>
          </p:cNvPr>
          <p:cNvPicPr>
            <a:picLocks noChangeAspect="1"/>
          </p:cNvPicPr>
          <p:nvPr/>
        </p:nvPicPr>
        <p:blipFill>
          <a:blip r:embed="rId5"/>
          <a:stretch>
            <a:fillRect/>
          </a:stretch>
        </p:blipFill>
        <p:spPr>
          <a:xfrm>
            <a:off x="6191289" y="3980779"/>
            <a:ext cx="3352464" cy="2514348"/>
          </a:xfrm>
          <a:prstGeom prst="rect">
            <a:avLst/>
          </a:prstGeom>
        </p:spPr>
      </p:pic>
      <p:sp>
        <p:nvSpPr>
          <p:cNvPr id="16" name="TextBox 15">
            <a:extLst>
              <a:ext uri="{FF2B5EF4-FFF2-40B4-BE49-F238E27FC236}">
                <a16:creationId xmlns:a16="http://schemas.microsoft.com/office/drawing/2014/main" id="{FED284BE-435C-212D-4917-D72D95042E8E}"/>
              </a:ext>
            </a:extLst>
          </p:cNvPr>
          <p:cNvSpPr txBox="1"/>
          <p:nvPr/>
        </p:nvSpPr>
        <p:spPr>
          <a:xfrm>
            <a:off x="3292140" y="3634876"/>
            <a:ext cx="1539204" cy="276999"/>
          </a:xfrm>
          <a:prstGeom prst="rect">
            <a:avLst/>
          </a:prstGeom>
          <a:noFill/>
        </p:spPr>
        <p:txBody>
          <a:bodyPr wrap="none" rtlCol="0">
            <a:spAutoFit/>
          </a:bodyPr>
          <a:lstStyle/>
          <a:p>
            <a:r>
              <a:rPr lang="en-TR" sz="1200" i="1" dirty="0"/>
              <a:t>1064 nm Gauss Beam</a:t>
            </a:r>
          </a:p>
        </p:txBody>
      </p:sp>
      <p:sp>
        <p:nvSpPr>
          <p:cNvPr id="17" name="TextBox 16">
            <a:extLst>
              <a:ext uri="{FF2B5EF4-FFF2-40B4-BE49-F238E27FC236}">
                <a16:creationId xmlns:a16="http://schemas.microsoft.com/office/drawing/2014/main" id="{4D4915B9-CD63-3E2C-7183-D65E2DFEC25F}"/>
              </a:ext>
            </a:extLst>
          </p:cNvPr>
          <p:cNvSpPr txBox="1"/>
          <p:nvPr/>
        </p:nvSpPr>
        <p:spPr>
          <a:xfrm>
            <a:off x="7097919" y="3634876"/>
            <a:ext cx="1547218" cy="276999"/>
          </a:xfrm>
          <a:prstGeom prst="rect">
            <a:avLst/>
          </a:prstGeom>
          <a:noFill/>
        </p:spPr>
        <p:txBody>
          <a:bodyPr wrap="none" rtlCol="0">
            <a:spAutoFit/>
          </a:bodyPr>
          <a:lstStyle/>
          <a:p>
            <a:r>
              <a:rPr lang="en-TR" sz="1200" i="1" dirty="0"/>
              <a:t>1064 nm Bessel Beam</a:t>
            </a:r>
          </a:p>
        </p:txBody>
      </p:sp>
      <p:sp>
        <p:nvSpPr>
          <p:cNvPr id="18" name="TextBox 17">
            <a:extLst>
              <a:ext uri="{FF2B5EF4-FFF2-40B4-BE49-F238E27FC236}">
                <a16:creationId xmlns:a16="http://schemas.microsoft.com/office/drawing/2014/main" id="{F0067D6A-2879-3941-58D4-5F4AAC0A8D5A}"/>
              </a:ext>
            </a:extLst>
          </p:cNvPr>
          <p:cNvSpPr txBox="1"/>
          <p:nvPr/>
        </p:nvSpPr>
        <p:spPr>
          <a:xfrm>
            <a:off x="3292140" y="6452840"/>
            <a:ext cx="1457450" cy="276999"/>
          </a:xfrm>
          <a:prstGeom prst="rect">
            <a:avLst/>
          </a:prstGeom>
          <a:noFill/>
        </p:spPr>
        <p:txBody>
          <a:bodyPr wrap="none" rtlCol="0">
            <a:spAutoFit/>
          </a:bodyPr>
          <a:lstStyle/>
          <a:p>
            <a:r>
              <a:rPr lang="en-TR" sz="1200" i="1" dirty="0"/>
              <a:t>532 nm Gauss Beam</a:t>
            </a:r>
          </a:p>
        </p:txBody>
      </p:sp>
      <p:sp>
        <p:nvSpPr>
          <p:cNvPr id="19" name="TextBox 18">
            <a:extLst>
              <a:ext uri="{FF2B5EF4-FFF2-40B4-BE49-F238E27FC236}">
                <a16:creationId xmlns:a16="http://schemas.microsoft.com/office/drawing/2014/main" id="{D723AD02-36F2-7450-F8E0-F42403A77D2F}"/>
              </a:ext>
            </a:extLst>
          </p:cNvPr>
          <p:cNvSpPr txBox="1"/>
          <p:nvPr/>
        </p:nvSpPr>
        <p:spPr>
          <a:xfrm>
            <a:off x="7097919" y="6452839"/>
            <a:ext cx="1468672" cy="276999"/>
          </a:xfrm>
          <a:prstGeom prst="rect">
            <a:avLst/>
          </a:prstGeom>
          <a:noFill/>
        </p:spPr>
        <p:txBody>
          <a:bodyPr wrap="none" rtlCol="0">
            <a:spAutoFit/>
          </a:bodyPr>
          <a:lstStyle/>
          <a:p>
            <a:r>
              <a:rPr lang="en-TR" sz="1200" i="1" dirty="0"/>
              <a:t>532 nm Bessel Beam</a:t>
            </a:r>
          </a:p>
        </p:txBody>
      </p:sp>
    </p:spTree>
    <p:extLst>
      <p:ext uri="{BB962C8B-B14F-4D97-AF65-F5344CB8AC3E}">
        <p14:creationId xmlns:p14="http://schemas.microsoft.com/office/powerpoint/2010/main" val="2308804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994F2FEA-DBB8-A175-8A46-63169EFFDEE0}"/>
              </a:ext>
            </a:extLst>
          </p:cNvPr>
          <p:cNvSpPr txBox="1"/>
          <p:nvPr/>
        </p:nvSpPr>
        <p:spPr>
          <a:xfrm>
            <a:off x="7867521" y="462744"/>
            <a:ext cx="3808030" cy="523220"/>
          </a:xfrm>
          <a:prstGeom prst="rect">
            <a:avLst/>
          </a:prstGeom>
          <a:noFill/>
        </p:spPr>
        <p:txBody>
          <a:bodyPr wrap="none" rtlCol="0">
            <a:spAutoFit/>
          </a:bodyPr>
          <a:lstStyle/>
          <a:p>
            <a:r>
              <a:rPr lang="tr-TR" sz="2800" dirty="0">
                <a:solidFill>
                  <a:schemeClr val="bg1"/>
                </a:solidFill>
                <a:latin typeface="Helvetica" pitchFamily="2" charset="0"/>
              </a:rPr>
              <a:t>CHARACTERIZATION</a:t>
            </a:r>
            <a:endParaRPr lang="en-GB" sz="2800" dirty="0">
              <a:solidFill>
                <a:schemeClr val="bg1"/>
              </a:solidFill>
              <a:latin typeface="Helvetica" pitchFamily="2" charset="0"/>
            </a:endParaRPr>
          </a:p>
        </p:txBody>
      </p:sp>
      <p:sp>
        <p:nvSpPr>
          <p:cNvPr id="3" name="Dikdörtgen 2"/>
          <p:cNvSpPr/>
          <p:nvPr/>
        </p:nvSpPr>
        <p:spPr>
          <a:xfrm>
            <a:off x="5324855" y="1564355"/>
            <a:ext cx="6350696" cy="2913618"/>
          </a:xfrm>
          <a:prstGeom prst="rect">
            <a:avLst/>
          </a:prstGeom>
        </p:spPr>
        <p:txBody>
          <a:bodyPr wrap="square">
            <a:spAutoFit/>
          </a:bodyPr>
          <a:lstStyle/>
          <a:p>
            <a:pPr algn="just">
              <a:lnSpc>
                <a:spcPct val="150000"/>
              </a:lnSpc>
              <a:spcBef>
                <a:spcPts val="1800"/>
              </a:spcBef>
              <a:spcAft>
                <a:spcPts val="400"/>
              </a:spcAft>
            </a:pPr>
            <a:r>
              <a:rPr lang="en-GB" sz="2000" b="1" dirty="0">
                <a:latin typeface="Times New Roman" panose="02020603050405020304" pitchFamily="18" charset="0"/>
                <a:ea typeface="Times New Roman" panose="02020603050405020304" pitchFamily="18" charset="0"/>
                <a:cs typeface="Times New Roman" panose="02020603050405020304" pitchFamily="18" charset="0"/>
              </a:rPr>
              <a:t>Characterization of the Samples: </a:t>
            </a:r>
            <a:r>
              <a:rPr lang="en-GB" sz="2000" b="1" i="1" dirty="0">
                <a:latin typeface="Times New Roman" panose="02020603050405020304" pitchFamily="18" charset="0"/>
                <a:ea typeface="Times New Roman" panose="02020603050405020304" pitchFamily="18" charset="0"/>
                <a:cs typeface="Times New Roman" panose="02020603050405020304" pitchFamily="18" charset="0"/>
              </a:rPr>
              <a:t>Particle Size Analyser</a:t>
            </a:r>
            <a:r>
              <a:rPr lang="tr-TR"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GB" sz="20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GB" sz="2000" b="1" i="1" dirty="0" err="1">
                <a:latin typeface="Times New Roman" panose="02020603050405020304" pitchFamily="18" charset="0"/>
                <a:ea typeface="Times New Roman" panose="02020603050405020304" pitchFamily="18" charset="0"/>
                <a:cs typeface="Times New Roman" panose="02020603050405020304" pitchFamily="18" charset="0"/>
              </a:rPr>
              <a:t>Zetasizer</a:t>
            </a:r>
            <a:r>
              <a:rPr lang="en-GB" sz="20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tr-TR" sz="2000" b="1" dirty="0">
              <a:latin typeface="Times New Roman" panose="02020603050405020304" pitchFamily="18" charset="0"/>
              <a:cs typeface="Times New Roman" panose="02020603050405020304" pitchFamily="18" charset="0"/>
            </a:endParaRPr>
          </a:p>
          <a:p>
            <a:pPr indent="457200">
              <a:lnSpc>
                <a:spcPct val="150000"/>
              </a:lnSpc>
              <a:spcAft>
                <a:spcPts val="800"/>
              </a:spcAft>
            </a:pPr>
            <a:r>
              <a:rPr lang="en-GB" sz="2000" dirty="0">
                <a:latin typeface="Times New Roman" panose="02020603050405020304" pitchFamily="18" charset="0"/>
                <a:ea typeface="Calibri" panose="020F0502020204030204" pitchFamily="34" charset="0"/>
                <a:cs typeface="Times New Roman" panose="02020603050405020304" pitchFamily="18" charset="0"/>
              </a:rPr>
              <a:t>Particle Size </a:t>
            </a:r>
            <a:r>
              <a:rPr lang="en-GB" sz="2000" dirty="0" err="1">
                <a:latin typeface="Times New Roman" panose="02020603050405020304" pitchFamily="18" charset="0"/>
                <a:ea typeface="Calibri" panose="020F0502020204030204" pitchFamily="34" charset="0"/>
                <a:cs typeface="Times New Roman" panose="02020603050405020304" pitchFamily="18" charset="0"/>
              </a:rPr>
              <a:t>Analyzer</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GB" sz="2000" dirty="0" err="1">
                <a:latin typeface="Times New Roman" panose="02020603050405020304" pitchFamily="18" charset="0"/>
                <a:ea typeface="Calibri" panose="020F0502020204030204" pitchFamily="34" charset="0"/>
                <a:cs typeface="Times New Roman" panose="02020603050405020304" pitchFamily="18" charset="0"/>
              </a:rPr>
              <a:t>Zetasizer</a:t>
            </a:r>
            <a:r>
              <a:rPr lang="en-GB" sz="2000" dirty="0">
                <a:latin typeface="Times New Roman" panose="02020603050405020304" pitchFamily="18" charset="0"/>
                <a:ea typeface="Calibri" panose="020F0502020204030204" pitchFamily="34" charset="0"/>
                <a:cs typeface="Times New Roman" panose="02020603050405020304" pitchFamily="18" charset="0"/>
              </a:rPr>
              <a:t>, Dynamic Light Scattering (DLS, 0.3 nm to 10 </a:t>
            </a:r>
            <a:r>
              <a:rPr lang="en-GB" sz="2000" dirty="0" err="1">
                <a:latin typeface="Times New Roman" panose="02020603050405020304" pitchFamily="18" charset="0"/>
                <a:ea typeface="Calibri" panose="020F0502020204030204" pitchFamily="34" charset="0"/>
                <a:cs typeface="Times New Roman" panose="02020603050405020304" pitchFamily="18" charset="0"/>
              </a:rPr>
              <a:t>μm</a:t>
            </a:r>
            <a:r>
              <a:rPr lang="en-GB" sz="2000" dirty="0">
                <a:latin typeface="Times New Roman" panose="02020603050405020304" pitchFamily="18" charset="0"/>
                <a:ea typeface="Calibri" panose="020F0502020204030204" pitchFamily="34" charset="0"/>
                <a:cs typeface="Times New Roman" panose="02020603050405020304" pitchFamily="18" charset="0"/>
              </a:rPr>
              <a:t> size range, 3.8 nm to 100 </a:t>
            </a:r>
            <a:r>
              <a:rPr lang="en-GB" sz="2000" dirty="0" err="1">
                <a:latin typeface="Times New Roman" panose="02020603050405020304" pitchFamily="18" charset="0"/>
                <a:ea typeface="Calibri" panose="020F0502020204030204" pitchFamily="34" charset="0"/>
                <a:cs typeface="Times New Roman" panose="02020603050405020304" pitchFamily="18" charset="0"/>
              </a:rPr>
              <a:t>μm</a:t>
            </a:r>
            <a:r>
              <a:rPr lang="en-GB" sz="2000" dirty="0">
                <a:latin typeface="Times New Roman" panose="02020603050405020304" pitchFamily="18" charset="0"/>
                <a:ea typeface="Calibri" panose="020F0502020204030204" pitchFamily="34" charset="0"/>
                <a:cs typeface="Times New Roman" panose="02020603050405020304" pitchFamily="18" charset="0"/>
              </a:rPr>
              <a:t> zeta potential size range) were used to characterize the produced gold nanoparticles. </a:t>
            </a:r>
            <a:endParaRPr lang="tr-TR"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727623" y="1564355"/>
            <a:ext cx="4157527" cy="2466800"/>
          </a:xfrm>
          <a:prstGeom prst="rect">
            <a:avLst/>
          </a:prstGeom>
          <a:ln>
            <a:noFill/>
          </a:ln>
          <a:effectLst>
            <a:outerShdw blurRad="292100" dist="139700" dir="2700000" algn="tl" rotWithShape="0">
              <a:srgbClr val="333333">
                <a:alpha val="65000"/>
              </a:srgbClr>
            </a:outerShdw>
          </a:effectLst>
        </p:spPr>
      </p:pic>
      <p:sp>
        <p:nvSpPr>
          <p:cNvPr id="5" name="Dikdörtgen 4"/>
          <p:cNvSpPr/>
          <p:nvPr/>
        </p:nvSpPr>
        <p:spPr>
          <a:xfrm>
            <a:off x="727623" y="4452717"/>
            <a:ext cx="4307840" cy="1631216"/>
          </a:xfrm>
          <a:prstGeom prst="rect">
            <a:avLst/>
          </a:prstGeom>
        </p:spPr>
        <p:txBody>
          <a:bodyPr wrap="square">
            <a:spAutoFit/>
          </a:bodyPr>
          <a:lstStyle/>
          <a:p>
            <a:pPr algn="ctr" fontAlgn="base"/>
            <a:r>
              <a:rPr lang="tr-TR" sz="2000" b="1" dirty="0">
                <a:latin typeface="Times New Roman" panose="02020603050405020304" pitchFamily="18" charset="0"/>
                <a:cs typeface="Times New Roman" panose="02020603050405020304" pitchFamily="18" charset="0"/>
              </a:rPr>
              <a:t>MALVERN ZS – ZETASIZER</a:t>
            </a:r>
          </a:p>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Ability to measure hydrodynamic particle size and distribution between 0.3</a:t>
            </a:r>
            <a:r>
              <a:rPr lang="tr-TR"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nm</a:t>
            </a:r>
            <a:r>
              <a:rPr lang="tr-TR"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tr-TR"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10</a:t>
            </a:r>
            <a:r>
              <a:rPr lang="tr-TR"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μm</a:t>
            </a:r>
            <a:endParaRPr lang="en-US" sz="2000" dirty="0">
              <a:latin typeface="Times New Roman" panose="02020603050405020304" pitchFamily="18" charset="0"/>
              <a:cs typeface="Times New Roman" panose="02020603050405020304" pitchFamily="18" charset="0"/>
            </a:endParaRPr>
          </a:p>
          <a:p>
            <a:pPr marL="285750" indent="-285750" fontAlgn="base">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For liquid dispersions or emulsions</a:t>
            </a:r>
            <a:endParaRPr lang="en-US" sz="20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95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994F2FEA-DBB8-A175-8A46-63169EFFDEE0}"/>
              </a:ext>
            </a:extLst>
          </p:cNvPr>
          <p:cNvSpPr txBox="1"/>
          <p:nvPr/>
        </p:nvSpPr>
        <p:spPr>
          <a:xfrm>
            <a:off x="7584916" y="487655"/>
            <a:ext cx="3791872" cy="400110"/>
          </a:xfrm>
          <a:prstGeom prst="rect">
            <a:avLst/>
          </a:prstGeom>
          <a:noFill/>
        </p:spPr>
        <p:txBody>
          <a:bodyPr wrap="none" rtlCol="0">
            <a:spAutoFit/>
          </a:bodyPr>
          <a:lstStyle/>
          <a:p>
            <a:r>
              <a:rPr lang="tr-TR" sz="2000" dirty="0">
                <a:solidFill>
                  <a:schemeClr val="bg1"/>
                </a:solidFill>
                <a:latin typeface="Helvetica" pitchFamily="2" charset="0"/>
              </a:rPr>
              <a:t>RESULTS AND DISCUSSIONS</a:t>
            </a:r>
            <a:endParaRPr lang="en-GB" sz="2000" dirty="0">
              <a:solidFill>
                <a:schemeClr val="bg1"/>
              </a:solidFill>
              <a:latin typeface="Helvetica" pitchFamily="2" charset="0"/>
            </a:endParaRPr>
          </a:p>
        </p:txBody>
      </p:sp>
      <p:grpSp>
        <p:nvGrpSpPr>
          <p:cNvPr id="2" name="Group 1">
            <a:extLst>
              <a:ext uri="{FF2B5EF4-FFF2-40B4-BE49-F238E27FC236}">
                <a16:creationId xmlns:a16="http://schemas.microsoft.com/office/drawing/2014/main" id="{940A130E-FF0D-076F-D192-8D7EFAF222A3}"/>
              </a:ext>
            </a:extLst>
          </p:cNvPr>
          <p:cNvGrpSpPr/>
          <p:nvPr/>
        </p:nvGrpSpPr>
        <p:grpSpPr>
          <a:xfrm>
            <a:off x="777462" y="1261745"/>
            <a:ext cx="5517515" cy="2299970"/>
            <a:chOff x="0" y="0"/>
            <a:chExt cx="5491493" cy="2248647"/>
          </a:xfrm>
        </p:grpSpPr>
        <p:graphicFrame>
          <p:nvGraphicFramePr>
            <p:cNvPr id="17" name="Chart 16">
              <a:extLst>
                <a:ext uri="{FF2B5EF4-FFF2-40B4-BE49-F238E27FC236}">
                  <a16:creationId xmlns:a16="http://schemas.microsoft.com/office/drawing/2014/main" id="{FA1412A8-CB6A-8B07-268B-610BA0BED43E}"/>
                </a:ext>
              </a:extLst>
            </p:cNvPr>
            <p:cNvGraphicFramePr/>
            <p:nvPr/>
          </p:nvGraphicFramePr>
          <p:xfrm>
            <a:off x="0" y="0"/>
            <a:ext cx="5491493" cy="2248647"/>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28">
              <a:extLst>
                <a:ext uri="{FF2B5EF4-FFF2-40B4-BE49-F238E27FC236}">
                  <a16:creationId xmlns:a16="http://schemas.microsoft.com/office/drawing/2014/main" id="{C615CAB4-AF45-2B41-8024-C91DCF5144AE}"/>
                </a:ext>
              </a:extLst>
            </p:cNvPr>
            <p:cNvSpPr txBox="1"/>
            <p:nvPr/>
          </p:nvSpPr>
          <p:spPr>
            <a:xfrm>
              <a:off x="2773202" y="427597"/>
              <a:ext cx="529042" cy="29234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nSpc>
                  <a:spcPct val="107000"/>
                </a:lnSpc>
                <a:spcAft>
                  <a:spcPts val="800"/>
                </a:spcAft>
              </a:pPr>
              <a:r>
                <a:rPr lang="en-GB" sz="1100">
                  <a:solidFill>
                    <a:srgbClr val="000000"/>
                  </a:solidFill>
                  <a:effectLst/>
                  <a:ea typeface="Calibri" panose="020F0502020204030204" pitchFamily="34" charset="0"/>
                  <a:cs typeface="Times New Roman" panose="02020603050405020304" pitchFamily="18" charset="0"/>
                </a:rPr>
                <a:t>78,8 </a:t>
              </a:r>
              <a:endParaRPr lang="en-TR" sz="1100">
                <a:effectLst/>
                <a:ea typeface="Calibri" panose="020F0502020204030204" pitchFamily="34" charset="0"/>
              </a:endParaRPr>
            </a:p>
          </p:txBody>
        </p:sp>
        <p:sp>
          <p:nvSpPr>
            <p:cNvPr id="19" name="TextBox 31">
              <a:extLst>
                <a:ext uri="{FF2B5EF4-FFF2-40B4-BE49-F238E27FC236}">
                  <a16:creationId xmlns:a16="http://schemas.microsoft.com/office/drawing/2014/main" id="{5285D646-C3F5-1844-B2C2-92A6DFC462AE}"/>
                </a:ext>
              </a:extLst>
            </p:cNvPr>
            <p:cNvSpPr txBox="1"/>
            <p:nvPr/>
          </p:nvSpPr>
          <p:spPr>
            <a:xfrm>
              <a:off x="3189339" y="413918"/>
              <a:ext cx="530213" cy="29624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nSpc>
                  <a:spcPct val="107000"/>
                </a:lnSpc>
                <a:spcAft>
                  <a:spcPts val="800"/>
                </a:spcAft>
              </a:pPr>
              <a:r>
                <a:rPr lang="en-GB" sz="1100">
                  <a:solidFill>
                    <a:srgbClr val="000000"/>
                  </a:solidFill>
                  <a:effectLst/>
                  <a:ea typeface="Calibri" panose="020F0502020204030204" pitchFamily="34" charset="0"/>
                  <a:cs typeface="Times New Roman" panose="02020603050405020304" pitchFamily="18" charset="0"/>
                </a:rPr>
                <a:t>91,3</a:t>
              </a:r>
              <a:endParaRPr lang="en-TR" sz="1100">
                <a:effectLst/>
                <a:ea typeface="Calibri" panose="020F0502020204030204" pitchFamily="34" charset="0"/>
              </a:endParaRPr>
            </a:p>
          </p:txBody>
        </p:sp>
      </p:grpSp>
      <p:grpSp>
        <p:nvGrpSpPr>
          <p:cNvPr id="3" name="Group 2">
            <a:extLst>
              <a:ext uri="{FF2B5EF4-FFF2-40B4-BE49-F238E27FC236}">
                <a16:creationId xmlns:a16="http://schemas.microsoft.com/office/drawing/2014/main" id="{E2DC9A6A-0558-1245-6C18-8655DC8A7303}"/>
              </a:ext>
            </a:extLst>
          </p:cNvPr>
          <p:cNvGrpSpPr/>
          <p:nvPr/>
        </p:nvGrpSpPr>
        <p:grpSpPr>
          <a:xfrm>
            <a:off x="716509" y="3561715"/>
            <a:ext cx="5517515" cy="2299970"/>
            <a:chOff x="0" y="0"/>
            <a:chExt cx="5491493" cy="2248648"/>
          </a:xfrm>
        </p:grpSpPr>
        <p:graphicFrame>
          <p:nvGraphicFramePr>
            <p:cNvPr id="15" name="Chart 14">
              <a:extLst>
                <a:ext uri="{FF2B5EF4-FFF2-40B4-BE49-F238E27FC236}">
                  <a16:creationId xmlns:a16="http://schemas.microsoft.com/office/drawing/2014/main" id="{C52BE0A7-DE09-1746-972E-53E7A0BD1814}"/>
                </a:ext>
              </a:extLst>
            </p:cNvPr>
            <p:cNvGraphicFramePr/>
            <p:nvPr/>
          </p:nvGraphicFramePr>
          <p:xfrm>
            <a:off x="0" y="0"/>
            <a:ext cx="5491493" cy="2248648"/>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32">
              <a:extLst>
                <a:ext uri="{FF2B5EF4-FFF2-40B4-BE49-F238E27FC236}">
                  <a16:creationId xmlns:a16="http://schemas.microsoft.com/office/drawing/2014/main" id="{5663F4EF-F3CC-1C40-8F83-4E7F4BEEBD54}"/>
                </a:ext>
              </a:extLst>
            </p:cNvPr>
            <p:cNvSpPr txBox="1"/>
            <p:nvPr/>
          </p:nvSpPr>
          <p:spPr>
            <a:xfrm>
              <a:off x="3171670" y="434807"/>
              <a:ext cx="530213" cy="29624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nSpc>
                  <a:spcPct val="107000"/>
                </a:lnSpc>
                <a:spcAft>
                  <a:spcPts val="800"/>
                </a:spcAft>
              </a:pPr>
              <a:r>
                <a:rPr lang="en-GB" sz="1100">
                  <a:solidFill>
                    <a:srgbClr val="000000"/>
                  </a:solidFill>
                  <a:effectLst/>
                  <a:ea typeface="Calibri" panose="020F0502020204030204" pitchFamily="34" charset="0"/>
                  <a:cs typeface="Times New Roman" panose="02020603050405020304" pitchFamily="18" charset="0"/>
                </a:rPr>
                <a:t>122</a:t>
              </a:r>
              <a:endParaRPr lang="en-TR" sz="1100">
                <a:effectLst/>
                <a:ea typeface="Calibri" panose="020F0502020204030204" pitchFamily="34" charset="0"/>
              </a:endParaRPr>
            </a:p>
          </p:txBody>
        </p:sp>
      </p:grpSp>
      <p:grpSp>
        <p:nvGrpSpPr>
          <p:cNvPr id="20" name="Group 19">
            <a:extLst>
              <a:ext uri="{FF2B5EF4-FFF2-40B4-BE49-F238E27FC236}">
                <a16:creationId xmlns:a16="http://schemas.microsoft.com/office/drawing/2014/main" id="{43D07F81-7C26-579C-7816-85C8015BAA7F}"/>
              </a:ext>
            </a:extLst>
          </p:cNvPr>
          <p:cNvGrpSpPr/>
          <p:nvPr/>
        </p:nvGrpSpPr>
        <p:grpSpPr>
          <a:xfrm>
            <a:off x="6234024" y="1261745"/>
            <a:ext cx="5522595" cy="2299970"/>
            <a:chOff x="0" y="-7640"/>
            <a:chExt cx="5492342" cy="2248647"/>
          </a:xfrm>
        </p:grpSpPr>
        <p:graphicFrame>
          <p:nvGraphicFramePr>
            <p:cNvPr id="21" name="Chart 20">
              <a:extLst>
                <a:ext uri="{FF2B5EF4-FFF2-40B4-BE49-F238E27FC236}">
                  <a16:creationId xmlns:a16="http://schemas.microsoft.com/office/drawing/2014/main" id="{0886B91D-CD92-229D-D2D8-6B43603B6242}"/>
                </a:ext>
              </a:extLst>
            </p:cNvPr>
            <p:cNvGraphicFramePr/>
            <p:nvPr>
              <p:extLst>
                <p:ext uri="{D42A27DB-BD31-4B8C-83A1-F6EECF244321}">
                  <p14:modId xmlns:p14="http://schemas.microsoft.com/office/powerpoint/2010/main" val="1506357688"/>
                </p:ext>
              </p:extLst>
            </p:nvPr>
          </p:nvGraphicFramePr>
          <p:xfrm>
            <a:off x="0" y="-7640"/>
            <a:ext cx="5492342" cy="224864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9">
              <a:extLst>
                <a:ext uri="{FF2B5EF4-FFF2-40B4-BE49-F238E27FC236}">
                  <a16:creationId xmlns:a16="http://schemas.microsoft.com/office/drawing/2014/main" id="{EDEFAA1B-8830-7F4B-B7C5-C4FEC7076043}"/>
                </a:ext>
              </a:extLst>
            </p:cNvPr>
            <p:cNvSpPr txBox="1"/>
            <p:nvPr/>
          </p:nvSpPr>
          <p:spPr>
            <a:xfrm>
              <a:off x="3255760" y="462609"/>
              <a:ext cx="530515" cy="2967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nSpc>
                  <a:spcPct val="107000"/>
                </a:lnSpc>
                <a:spcAft>
                  <a:spcPts val="800"/>
                </a:spcAft>
              </a:pPr>
              <a:r>
                <a:rPr lang="en-GB" sz="1100">
                  <a:solidFill>
                    <a:srgbClr val="000000"/>
                  </a:solidFill>
                  <a:effectLst/>
                  <a:ea typeface="Calibri" panose="020F0502020204030204" pitchFamily="34" charset="0"/>
                  <a:cs typeface="Times New Roman" panose="02020603050405020304" pitchFamily="18" charset="0"/>
                </a:rPr>
                <a:t>122</a:t>
              </a:r>
              <a:endParaRPr lang="en-TR" sz="1100">
                <a:effectLst/>
                <a:ea typeface="Calibri" panose="020F0502020204030204" pitchFamily="34" charset="0"/>
              </a:endParaRPr>
            </a:p>
          </p:txBody>
        </p:sp>
      </p:grpSp>
      <p:grpSp>
        <p:nvGrpSpPr>
          <p:cNvPr id="23" name="Group 22">
            <a:extLst>
              <a:ext uri="{FF2B5EF4-FFF2-40B4-BE49-F238E27FC236}">
                <a16:creationId xmlns:a16="http://schemas.microsoft.com/office/drawing/2014/main" id="{DB394931-0D8E-40AC-7AFB-7A5EE08946CB}"/>
              </a:ext>
            </a:extLst>
          </p:cNvPr>
          <p:cNvGrpSpPr/>
          <p:nvPr/>
        </p:nvGrpSpPr>
        <p:grpSpPr>
          <a:xfrm>
            <a:off x="6264501" y="3559493"/>
            <a:ext cx="5522595" cy="2304415"/>
            <a:chOff x="0" y="0"/>
            <a:chExt cx="5492342" cy="2248647"/>
          </a:xfrm>
        </p:grpSpPr>
        <p:graphicFrame>
          <p:nvGraphicFramePr>
            <p:cNvPr id="24" name="Chart 23">
              <a:extLst>
                <a:ext uri="{FF2B5EF4-FFF2-40B4-BE49-F238E27FC236}">
                  <a16:creationId xmlns:a16="http://schemas.microsoft.com/office/drawing/2014/main" id="{FC83DBEF-E2D7-DBC4-03F5-1D4CDF1E9D06}"/>
                </a:ext>
              </a:extLst>
            </p:cNvPr>
            <p:cNvGraphicFramePr/>
            <p:nvPr/>
          </p:nvGraphicFramePr>
          <p:xfrm>
            <a:off x="0" y="0"/>
            <a:ext cx="5492342" cy="2248647"/>
          </p:xfrm>
          <a:graphic>
            <a:graphicData uri="http://schemas.openxmlformats.org/drawingml/2006/chart">
              <c:chart xmlns:c="http://schemas.openxmlformats.org/drawingml/2006/chart" xmlns:r="http://schemas.openxmlformats.org/officeDocument/2006/relationships" r:id="rId6"/>
            </a:graphicData>
          </a:graphic>
        </p:graphicFrame>
        <p:sp>
          <p:nvSpPr>
            <p:cNvPr id="25" name="TextBox 30">
              <a:extLst>
                <a:ext uri="{FF2B5EF4-FFF2-40B4-BE49-F238E27FC236}">
                  <a16:creationId xmlns:a16="http://schemas.microsoft.com/office/drawing/2014/main" id="{D48962C1-E7F8-9D46-A1B7-F13B83D1D276}"/>
                </a:ext>
              </a:extLst>
            </p:cNvPr>
            <p:cNvSpPr txBox="1"/>
            <p:nvPr/>
          </p:nvSpPr>
          <p:spPr>
            <a:xfrm>
              <a:off x="3282213" y="307096"/>
              <a:ext cx="529042" cy="2935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p>
              <a:pPr>
                <a:lnSpc>
                  <a:spcPct val="107000"/>
                </a:lnSpc>
                <a:spcAft>
                  <a:spcPts val="800"/>
                </a:spcAft>
              </a:pPr>
              <a:r>
                <a:rPr lang="en-GB" sz="1100">
                  <a:solidFill>
                    <a:srgbClr val="000000"/>
                  </a:solidFill>
                  <a:effectLst/>
                  <a:ea typeface="Calibri" panose="020F0502020204030204" pitchFamily="34" charset="0"/>
                  <a:cs typeface="Times New Roman" panose="02020603050405020304" pitchFamily="18" charset="0"/>
                </a:rPr>
                <a:t>142</a:t>
              </a:r>
              <a:endParaRPr lang="en-TR" sz="1100">
                <a:effectLst/>
                <a:ea typeface="Calibri" panose="020F0502020204030204" pitchFamily="34" charset="0"/>
              </a:endParaRPr>
            </a:p>
          </p:txBody>
        </p:sp>
      </p:grpSp>
    </p:spTree>
    <p:extLst>
      <p:ext uri="{BB962C8B-B14F-4D97-AF65-F5344CB8AC3E}">
        <p14:creationId xmlns:p14="http://schemas.microsoft.com/office/powerpoint/2010/main" val="793908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3">
            <a:extLst>
              <a:ext uri="{FF2B5EF4-FFF2-40B4-BE49-F238E27FC236}">
                <a16:creationId xmlns:a16="http://schemas.microsoft.com/office/drawing/2014/main" id="{BE15E4F7-6B92-50A9-BEAD-4180997B499A}"/>
              </a:ext>
            </a:extLst>
          </p:cNvPr>
          <p:cNvSpPr txBox="1"/>
          <p:nvPr/>
        </p:nvSpPr>
        <p:spPr>
          <a:xfrm>
            <a:off x="4127842" y="4183105"/>
            <a:ext cx="4942658" cy="50462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nSpc>
                <a:spcPct val="150000"/>
              </a:lnSpc>
              <a:spcAft>
                <a:spcPts val="800"/>
              </a:spcAft>
            </a:pPr>
            <a:r>
              <a:rPr lang="en-GB" sz="2000" dirty="0" err="1">
                <a:ln>
                  <a:noFill/>
                </a:ln>
                <a:solidFill>
                  <a:srgbClr val="000000"/>
                </a:solidFill>
                <a:effectLst/>
                <a:latin typeface="Times New Roman" panose="02020603050405020304" pitchFamily="18" charset="0"/>
                <a:ea typeface="Times New Roman" panose="02020603050405020304" pitchFamily="18" charset="0"/>
              </a:rPr>
              <a:t>Zetasizer</a:t>
            </a:r>
            <a:r>
              <a:rPr lang="en-GB" sz="2000" dirty="0">
                <a:ln>
                  <a:noFill/>
                </a:ln>
                <a:solidFill>
                  <a:srgbClr val="000000"/>
                </a:solidFill>
                <a:effectLst/>
                <a:latin typeface="Times New Roman" panose="02020603050405020304" pitchFamily="18" charset="0"/>
                <a:ea typeface="Times New Roman" panose="02020603050405020304" pitchFamily="18" charset="0"/>
              </a:rPr>
              <a:t> PSD Measurement Results</a:t>
            </a:r>
            <a:endParaRPr lang="tr-TR" sz="2000" dirty="0">
              <a:effectLst/>
              <a:latin typeface="Calibri" panose="020F0502020204030204" pitchFamily="34" charset="0"/>
              <a:ea typeface="Calibri" panose="020F0502020204030204" pitchFamily="34" charset="0"/>
            </a:endParaRPr>
          </a:p>
        </p:txBody>
      </p:sp>
      <p:sp>
        <p:nvSpPr>
          <p:cNvPr id="12" name="Metin kutusu 10">
            <a:extLst>
              <a:ext uri="{FF2B5EF4-FFF2-40B4-BE49-F238E27FC236}">
                <a16:creationId xmlns:a16="http://schemas.microsoft.com/office/drawing/2014/main" id="{20760587-2AA2-C835-DF90-79AB89FA4743}"/>
              </a:ext>
            </a:extLst>
          </p:cNvPr>
          <p:cNvSpPr txBox="1"/>
          <p:nvPr/>
        </p:nvSpPr>
        <p:spPr>
          <a:xfrm>
            <a:off x="7584916" y="487655"/>
            <a:ext cx="3791872" cy="400110"/>
          </a:xfrm>
          <a:prstGeom prst="rect">
            <a:avLst/>
          </a:prstGeom>
          <a:noFill/>
        </p:spPr>
        <p:txBody>
          <a:bodyPr wrap="none" rtlCol="0">
            <a:spAutoFit/>
          </a:bodyPr>
          <a:lstStyle/>
          <a:p>
            <a:r>
              <a:rPr lang="tr-TR" sz="2000" dirty="0">
                <a:solidFill>
                  <a:schemeClr val="bg1"/>
                </a:solidFill>
                <a:latin typeface="Helvetica" pitchFamily="2" charset="0"/>
              </a:rPr>
              <a:t>RESULTS AND DISCUSSIONS</a:t>
            </a:r>
            <a:endParaRPr lang="en-GB" sz="2000" dirty="0">
              <a:solidFill>
                <a:schemeClr val="bg1"/>
              </a:solidFill>
              <a:latin typeface="Helvetica" pitchFamily="2" charset="0"/>
            </a:endParaRPr>
          </a:p>
        </p:txBody>
      </p:sp>
      <p:graphicFrame>
        <p:nvGraphicFramePr>
          <p:cNvPr id="2" name="Table 1">
            <a:extLst>
              <a:ext uri="{FF2B5EF4-FFF2-40B4-BE49-F238E27FC236}">
                <a16:creationId xmlns:a16="http://schemas.microsoft.com/office/drawing/2014/main" id="{0AE3C34C-809E-1A7D-2208-3F5DCA6952B5}"/>
              </a:ext>
            </a:extLst>
          </p:cNvPr>
          <p:cNvGraphicFramePr>
            <a:graphicFrameLocks noGrp="1"/>
          </p:cNvGraphicFramePr>
          <p:nvPr>
            <p:extLst>
              <p:ext uri="{D42A27DB-BD31-4B8C-83A1-F6EECF244321}">
                <p14:modId xmlns:p14="http://schemas.microsoft.com/office/powerpoint/2010/main" val="1184787316"/>
              </p:ext>
            </p:extLst>
          </p:nvPr>
        </p:nvGraphicFramePr>
        <p:xfrm>
          <a:off x="3732426" y="2328905"/>
          <a:ext cx="4727148" cy="1854200"/>
        </p:xfrm>
        <a:graphic>
          <a:graphicData uri="http://schemas.openxmlformats.org/drawingml/2006/table">
            <a:tbl>
              <a:tblPr firstRow="1" bandRow="1">
                <a:tableStyleId>{5940675A-B579-460E-94D1-54222C63F5DA}</a:tableStyleId>
              </a:tblPr>
              <a:tblGrid>
                <a:gridCol w="2363574">
                  <a:extLst>
                    <a:ext uri="{9D8B030D-6E8A-4147-A177-3AD203B41FA5}">
                      <a16:colId xmlns:a16="http://schemas.microsoft.com/office/drawing/2014/main" val="531259445"/>
                    </a:ext>
                  </a:extLst>
                </a:gridCol>
                <a:gridCol w="2363574">
                  <a:extLst>
                    <a:ext uri="{9D8B030D-6E8A-4147-A177-3AD203B41FA5}">
                      <a16:colId xmlns:a16="http://schemas.microsoft.com/office/drawing/2014/main" val="1501756632"/>
                    </a:ext>
                  </a:extLst>
                </a:gridCol>
              </a:tblGrid>
              <a:tr h="370840">
                <a:tc>
                  <a:txBody>
                    <a:bodyPr/>
                    <a:lstStyle/>
                    <a:p>
                      <a:endParaRPr lang="en-TR"/>
                    </a:p>
                  </a:txBody>
                  <a:tcPr/>
                </a:tc>
                <a:tc>
                  <a:txBody>
                    <a:bodyPr/>
                    <a:lstStyle/>
                    <a:p>
                      <a:r>
                        <a:rPr lang="en-TR" dirty="0"/>
                        <a:t>Average Size (d. nm)</a:t>
                      </a:r>
                    </a:p>
                  </a:txBody>
                  <a:tcPr/>
                </a:tc>
                <a:extLst>
                  <a:ext uri="{0D108BD9-81ED-4DB2-BD59-A6C34878D82A}">
                    <a16:rowId xmlns:a16="http://schemas.microsoft.com/office/drawing/2014/main" val="2246612974"/>
                  </a:ext>
                </a:extLst>
              </a:tr>
              <a:tr h="370840">
                <a:tc>
                  <a:txBody>
                    <a:bodyPr/>
                    <a:lstStyle/>
                    <a:p>
                      <a:r>
                        <a:rPr lang="en-TR" dirty="0"/>
                        <a:t>1064 nm Bessel Beam</a:t>
                      </a:r>
                    </a:p>
                  </a:txBody>
                  <a:tcPr/>
                </a:tc>
                <a:tc>
                  <a:txBody>
                    <a:bodyPr/>
                    <a:lstStyle/>
                    <a:p>
                      <a:r>
                        <a:rPr lang="en-TR" dirty="0"/>
                        <a:t>65.4</a:t>
                      </a:r>
                    </a:p>
                  </a:txBody>
                  <a:tcPr/>
                </a:tc>
                <a:extLst>
                  <a:ext uri="{0D108BD9-81ED-4DB2-BD59-A6C34878D82A}">
                    <a16:rowId xmlns:a16="http://schemas.microsoft.com/office/drawing/2014/main" val="3904097335"/>
                  </a:ext>
                </a:extLst>
              </a:tr>
              <a:tr h="370840">
                <a:tc>
                  <a:txBody>
                    <a:bodyPr/>
                    <a:lstStyle/>
                    <a:p>
                      <a:r>
                        <a:rPr lang="en-TR" dirty="0"/>
                        <a:t>1064 nm Gauss Beam</a:t>
                      </a:r>
                    </a:p>
                  </a:txBody>
                  <a:tcPr/>
                </a:tc>
                <a:tc>
                  <a:txBody>
                    <a:bodyPr/>
                    <a:lstStyle/>
                    <a:p>
                      <a:r>
                        <a:rPr lang="en-TR" dirty="0"/>
                        <a:t>110.6</a:t>
                      </a:r>
                    </a:p>
                  </a:txBody>
                  <a:tcPr/>
                </a:tc>
                <a:extLst>
                  <a:ext uri="{0D108BD9-81ED-4DB2-BD59-A6C34878D82A}">
                    <a16:rowId xmlns:a16="http://schemas.microsoft.com/office/drawing/2014/main" val="4045838719"/>
                  </a:ext>
                </a:extLst>
              </a:tr>
              <a:tr h="370840">
                <a:tc>
                  <a:txBody>
                    <a:bodyPr/>
                    <a:lstStyle/>
                    <a:p>
                      <a:r>
                        <a:rPr lang="en-TR" dirty="0"/>
                        <a:t>532 nm Bessel Beam</a:t>
                      </a:r>
                    </a:p>
                  </a:txBody>
                  <a:tcPr/>
                </a:tc>
                <a:tc>
                  <a:txBody>
                    <a:bodyPr/>
                    <a:lstStyle/>
                    <a:p>
                      <a:r>
                        <a:rPr lang="en-TR" dirty="0"/>
                        <a:t>123.3</a:t>
                      </a:r>
                    </a:p>
                  </a:txBody>
                  <a:tcPr/>
                </a:tc>
                <a:extLst>
                  <a:ext uri="{0D108BD9-81ED-4DB2-BD59-A6C34878D82A}">
                    <a16:rowId xmlns:a16="http://schemas.microsoft.com/office/drawing/2014/main" val="402255102"/>
                  </a:ext>
                </a:extLst>
              </a:tr>
              <a:tr h="370840">
                <a:tc>
                  <a:txBody>
                    <a:bodyPr/>
                    <a:lstStyle/>
                    <a:p>
                      <a:r>
                        <a:rPr lang="en-TR" dirty="0"/>
                        <a:t>532 nm Gauss Beam</a:t>
                      </a:r>
                    </a:p>
                  </a:txBody>
                  <a:tcPr/>
                </a:tc>
                <a:tc>
                  <a:txBody>
                    <a:bodyPr/>
                    <a:lstStyle/>
                    <a:p>
                      <a:r>
                        <a:rPr lang="en-TR" dirty="0"/>
                        <a:t>257.6</a:t>
                      </a:r>
                    </a:p>
                  </a:txBody>
                  <a:tcPr/>
                </a:tc>
                <a:extLst>
                  <a:ext uri="{0D108BD9-81ED-4DB2-BD59-A6C34878D82A}">
                    <a16:rowId xmlns:a16="http://schemas.microsoft.com/office/drawing/2014/main" val="2147864128"/>
                  </a:ext>
                </a:extLst>
              </a:tr>
            </a:tbl>
          </a:graphicData>
        </a:graphic>
      </p:graphicFrame>
    </p:spTree>
    <p:extLst>
      <p:ext uri="{BB962C8B-B14F-4D97-AF65-F5344CB8AC3E}">
        <p14:creationId xmlns:p14="http://schemas.microsoft.com/office/powerpoint/2010/main" val="2958026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a:extLst>
              <a:ext uri="{FF2B5EF4-FFF2-40B4-BE49-F238E27FC236}">
                <a16:creationId xmlns:a16="http://schemas.microsoft.com/office/drawing/2014/main" id="{994F2FEA-DBB8-A175-8A46-63169EFFDEE0}"/>
              </a:ext>
            </a:extLst>
          </p:cNvPr>
          <p:cNvSpPr txBox="1"/>
          <p:nvPr/>
        </p:nvSpPr>
        <p:spPr>
          <a:xfrm>
            <a:off x="7584916" y="487655"/>
            <a:ext cx="3791872" cy="400110"/>
          </a:xfrm>
          <a:prstGeom prst="rect">
            <a:avLst/>
          </a:prstGeom>
          <a:noFill/>
        </p:spPr>
        <p:txBody>
          <a:bodyPr wrap="none" rtlCol="0">
            <a:spAutoFit/>
          </a:bodyPr>
          <a:lstStyle/>
          <a:p>
            <a:r>
              <a:rPr lang="tr-TR" sz="2000" dirty="0">
                <a:solidFill>
                  <a:schemeClr val="bg1"/>
                </a:solidFill>
                <a:latin typeface="Helvetica" pitchFamily="2" charset="0"/>
              </a:rPr>
              <a:t>RESULTS AND DISCUSSIONS</a:t>
            </a:r>
            <a:endParaRPr lang="en-GB" sz="2000" dirty="0">
              <a:solidFill>
                <a:schemeClr val="bg1"/>
              </a:solidFill>
              <a:latin typeface="Helvetica" pitchFamily="2" charset="0"/>
            </a:endParaRPr>
          </a:p>
        </p:txBody>
      </p:sp>
      <p:sp>
        <p:nvSpPr>
          <p:cNvPr id="12" name="Dikdörtgen 1">
            <a:extLst>
              <a:ext uri="{FF2B5EF4-FFF2-40B4-BE49-F238E27FC236}">
                <a16:creationId xmlns:a16="http://schemas.microsoft.com/office/drawing/2014/main" id="{0BFCBA1D-E948-5DFE-BF1D-7C5BFD572232}"/>
              </a:ext>
            </a:extLst>
          </p:cNvPr>
          <p:cNvSpPr/>
          <p:nvPr/>
        </p:nvSpPr>
        <p:spPr>
          <a:xfrm>
            <a:off x="451836" y="1529682"/>
            <a:ext cx="5564458" cy="5243936"/>
          </a:xfrm>
          <a:prstGeom prst="rect">
            <a:avLst/>
          </a:prstGeom>
        </p:spPr>
        <p:txBody>
          <a:bodyPr wrap="square">
            <a:spAutoFit/>
          </a:bodyPr>
          <a:lstStyle/>
          <a:p>
            <a:pPr indent="457200">
              <a:lnSpc>
                <a:spcPts val="2560"/>
              </a:lnSpc>
              <a:spcAft>
                <a:spcPts val="800"/>
              </a:spcAft>
              <a:tabLst>
                <a:tab pos="1016000" algn="l"/>
              </a:tabLst>
            </a:pPr>
            <a:r>
              <a:rPr lang="en-GB" dirty="0">
                <a:latin typeface="Times New Roman" panose="02020603050405020304" pitchFamily="18" charset="0"/>
                <a:ea typeface="Calibri" panose="020F0502020204030204" pitchFamily="34" charset="0"/>
              </a:rPr>
              <a:t>”Surface plasmon resonance" (SPR) peak. This peak results from the collective oscillation of conduction band electrons in metal nanoparticles in response to incoming light. The SPR peak for gold nanoparticles is typically seen in the visible area of the spectrum. </a:t>
            </a:r>
          </a:p>
          <a:p>
            <a:pPr indent="457200">
              <a:lnSpc>
                <a:spcPts val="2560"/>
              </a:lnSpc>
              <a:spcAft>
                <a:spcPts val="800"/>
              </a:spcAft>
              <a:tabLst>
                <a:tab pos="1016000" algn="l"/>
              </a:tabLst>
            </a:pPr>
            <a:r>
              <a:rPr lang="en-GB" dirty="0">
                <a:latin typeface="Times New Roman" panose="02020603050405020304" pitchFamily="18" charset="0"/>
                <a:ea typeface="Calibri" panose="020F0502020204030204" pitchFamily="34" charset="0"/>
              </a:rPr>
              <a:t>520 to 550 </a:t>
            </a:r>
            <a:r>
              <a:rPr lang="en-GB" dirty="0" err="1">
                <a:latin typeface="Times New Roman" panose="02020603050405020304" pitchFamily="18" charset="0"/>
                <a:ea typeface="Calibri" panose="020F0502020204030204" pitchFamily="34" charset="0"/>
              </a:rPr>
              <a:t>nanometers</a:t>
            </a:r>
            <a:endParaRPr lang="en-GB" dirty="0">
              <a:latin typeface="Times New Roman" panose="02020603050405020304" pitchFamily="18" charset="0"/>
              <a:ea typeface="Calibri" panose="020F0502020204030204" pitchFamily="34" charset="0"/>
            </a:endParaRPr>
          </a:p>
          <a:p>
            <a:pPr indent="457200">
              <a:lnSpc>
                <a:spcPts val="2560"/>
              </a:lnSpc>
              <a:spcAft>
                <a:spcPts val="800"/>
              </a:spcAft>
              <a:tabLst>
                <a:tab pos="1016000" algn="l"/>
              </a:tabLst>
            </a:pPr>
            <a:r>
              <a:rPr lang="en-GB" dirty="0">
                <a:latin typeface="Times New Roman" panose="02020603050405020304" pitchFamily="18" charset="0"/>
                <a:ea typeface="Calibri" panose="020F0502020204030204" pitchFamily="34" charset="0"/>
              </a:rPr>
              <a:t>Smaller nanoparticles produce SPR peaks at shorter wavelengths, whereas larger nanoparticles produce peaks at longer wavelengths. </a:t>
            </a:r>
          </a:p>
          <a:p>
            <a:pPr indent="457200">
              <a:lnSpc>
                <a:spcPts val="2560"/>
              </a:lnSpc>
              <a:spcAft>
                <a:spcPts val="800"/>
              </a:spcAft>
              <a:tabLst>
                <a:tab pos="1016000" algn="l"/>
              </a:tabLst>
            </a:pPr>
            <a:r>
              <a:rPr lang="en-GB" dirty="0">
                <a:latin typeface="Times New Roman" panose="02020603050405020304" pitchFamily="18" charset="0"/>
                <a:ea typeface="Calibri" panose="020F0502020204030204" pitchFamily="34" charset="0"/>
              </a:rPr>
              <a:t>According to the graphs, the peak varies between 515 nm and 542 nm, which is the expected result.</a:t>
            </a:r>
          </a:p>
          <a:p>
            <a:pPr indent="457200">
              <a:lnSpc>
                <a:spcPts val="2560"/>
              </a:lnSpc>
              <a:spcAft>
                <a:spcPts val="800"/>
              </a:spcAft>
              <a:tabLst>
                <a:tab pos="1016000" algn="l"/>
              </a:tabLst>
            </a:pP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Bessel beams generally have higher concentration than the ones generated by Gauss beams.</a:t>
            </a:r>
            <a:endParaRPr lang="en-GB" dirty="0">
              <a:latin typeface="Times New Roman" panose="02020603050405020304" pitchFamily="18" charset="0"/>
              <a:ea typeface="Calibri" panose="020F0502020204030204" pitchFamily="34" charset="0"/>
            </a:endParaRPr>
          </a:p>
          <a:p>
            <a:pPr indent="457200">
              <a:lnSpc>
                <a:spcPts val="2560"/>
              </a:lnSpc>
              <a:spcAft>
                <a:spcPts val="800"/>
              </a:spcAft>
              <a:tabLst>
                <a:tab pos="1016000" algn="l"/>
              </a:tabLst>
            </a:pPr>
            <a:endParaRPr lang="en-GB" dirty="0">
              <a:latin typeface="Times New Roman" panose="02020603050405020304" pitchFamily="18" charset="0"/>
              <a:ea typeface="Calibri" panose="020F0502020204030204" pitchFamily="34" charset="0"/>
            </a:endParaRPr>
          </a:p>
        </p:txBody>
      </p:sp>
      <p:sp>
        <p:nvSpPr>
          <p:cNvPr id="17" name="Dikdörtgen 2">
            <a:extLst>
              <a:ext uri="{FF2B5EF4-FFF2-40B4-BE49-F238E27FC236}">
                <a16:creationId xmlns:a16="http://schemas.microsoft.com/office/drawing/2014/main" id="{0BE8F464-225F-A633-4CA4-9D69F566D2D7}"/>
              </a:ext>
            </a:extLst>
          </p:cNvPr>
          <p:cNvSpPr/>
          <p:nvPr/>
        </p:nvSpPr>
        <p:spPr>
          <a:xfrm>
            <a:off x="2470626" y="663029"/>
            <a:ext cx="7250747" cy="498663"/>
          </a:xfrm>
          <a:prstGeom prst="rect">
            <a:avLst/>
          </a:prstGeom>
        </p:spPr>
        <p:txBody>
          <a:bodyPr wrap="square">
            <a:spAutoFit/>
          </a:bodyPr>
          <a:lstStyle/>
          <a:p>
            <a:pPr algn="ctr">
              <a:lnSpc>
                <a:spcPct val="150000"/>
              </a:lnSpc>
              <a:spcAft>
                <a:spcPts val="800"/>
              </a:spcAft>
            </a:pPr>
            <a:r>
              <a:rPr lang="tr-TR" sz="2000" b="1" dirty="0">
                <a:latin typeface="Times New Roman" panose="02020603050405020304" pitchFamily="18" charset="0"/>
                <a:ea typeface="Calibri" panose="020F0502020204030204" pitchFamily="34" charset="0"/>
                <a:cs typeface="Times New Roman" panose="02020603050405020304" pitchFamily="18" charset="0"/>
              </a:rPr>
              <a:t>UV-</a:t>
            </a:r>
            <a:r>
              <a:rPr lang="tr-TR" sz="2000" b="1" dirty="0" err="1">
                <a:latin typeface="Times New Roman" panose="02020603050405020304" pitchFamily="18" charset="0"/>
                <a:ea typeface="Calibri" panose="020F0502020204030204" pitchFamily="34" charset="0"/>
                <a:cs typeface="Times New Roman" panose="02020603050405020304" pitchFamily="18" charset="0"/>
              </a:rPr>
              <a:t>Vis</a:t>
            </a:r>
            <a:r>
              <a:rPr lang="tr-TR" sz="2000" b="1" dirty="0">
                <a:latin typeface="Times New Roman" panose="02020603050405020304" pitchFamily="18" charset="0"/>
                <a:ea typeface="Calibri" panose="020F0502020204030204" pitchFamily="34" charset="0"/>
                <a:cs typeface="Times New Roman" panose="02020603050405020304" pitchFamily="18" charset="0"/>
              </a:rPr>
              <a:t> </a:t>
            </a:r>
            <a:r>
              <a:rPr lang="tr-TR" sz="2000" b="1" dirty="0" err="1">
                <a:latin typeface="Times New Roman" panose="02020603050405020304" pitchFamily="18" charset="0"/>
                <a:ea typeface="Calibri" panose="020F0502020204030204" pitchFamily="34" charset="0"/>
                <a:cs typeface="Times New Roman" panose="02020603050405020304" pitchFamily="18" charset="0"/>
              </a:rPr>
              <a:t>Spectrometer</a:t>
            </a:r>
            <a:endParaRPr lang="tr-TR" sz="20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F4804F2A-6D7B-B4D1-48D9-725DECDB7D3F}"/>
              </a:ext>
            </a:extLst>
          </p:cNvPr>
          <p:cNvGrpSpPr/>
          <p:nvPr/>
        </p:nvGrpSpPr>
        <p:grpSpPr>
          <a:xfrm>
            <a:off x="6175707" y="2163337"/>
            <a:ext cx="5758390" cy="3782302"/>
            <a:chOff x="6929906" y="1678800"/>
            <a:chExt cx="5072756" cy="3500400"/>
          </a:xfrm>
        </p:grpSpPr>
        <p:pic>
          <p:nvPicPr>
            <p:cNvPr id="10" name="Picture 9">
              <a:extLst>
                <a:ext uri="{FF2B5EF4-FFF2-40B4-BE49-F238E27FC236}">
                  <a16:creationId xmlns:a16="http://schemas.microsoft.com/office/drawing/2014/main" id="{8970E44F-6273-CF95-9B5B-9461B04D2659}"/>
                </a:ext>
              </a:extLst>
            </p:cNvPr>
            <p:cNvPicPr>
              <a:picLocks noChangeAspect="1"/>
            </p:cNvPicPr>
            <p:nvPr/>
          </p:nvPicPr>
          <p:blipFill>
            <a:blip r:embed="rId3"/>
            <a:stretch>
              <a:fillRect/>
            </a:stretch>
          </p:blipFill>
          <p:spPr>
            <a:xfrm>
              <a:off x="6929906" y="3429000"/>
              <a:ext cx="2539896" cy="1750200"/>
            </a:xfrm>
            <a:prstGeom prst="rect">
              <a:avLst/>
            </a:prstGeom>
          </p:spPr>
        </p:pic>
        <p:pic>
          <p:nvPicPr>
            <p:cNvPr id="14" name="Picture 13">
              <a:extLst>
                <a:ext uri="{FF2B5EF4-FFF2-40B4-BE49-F238E27FC236}">
                  <a16:creationId xmlns:a16="http://schemas.microsoft.com/office/drawing/2014/main" id="{C2099320-A6CF-507F-3605-273B924C4D50}"/>
                </a:ext>
              </a:extLst>
            </p:cNvPr>
            <p:cNvPicPr>
              <a:picLocks noChangeAspect="1"/>
            </p:cNvPicPr>
            <p:nvPr/>
          </p:nvPicPr>
          <p:blipFill>
            <a:blip r:embed="rId4"/>
            <a:stretch>
              <a:fillRect/>
            </a:stretch>
          </p:blipFill>
          <p:spPr>
            <a:xfrm>
              <a:off x="9469802" y="3429000"/>
              <a:ext cx="2532860" cy="1750200"/>
            </a:xfrm>
            <a:prstGeom prst="rect">
              <a:avLst/>
            </a:prstGeom>
          </p:spPr>
        </p:pic>
        <p:pic>
          <p:nvPicPr>
            <p:cNvPr id="16" name="Picture 15">
              <a:extLst>
                <a:ext uri="{FF2B5EF4-FFF2-40B4-BE49-F238E27FC236}">
                  <a16:creationId xmlns:a16="http://schemas.microsoft.com/office/drawing/2014/main" id="{C3114F27-567C-408D-6F03-86A20C5DF398}"/>
                </a:ext>
              </a:extLst>
            </p:cNvPr>
            <p:cNvPicPr>
              <a:picLocks noChangeAspect="1"/>
            </p:cNvPicPr>
            <p:nvPr/>
          </p:nvPicPr>
          <p:blipFill>
            <a:blip r:embed="rId5"/>
            <a:stretch>
              <a:fillRect/>
            </a:stretch>
          </p:blipFill>
          <p:spPr>
            <a:xfrm>
              <a:off x="6929906" y="1678800"/>
              <a:ext cx="2539896" cy="1750200"/>
            </a:xfrm>
            <a:prstGeom prst="rect">
              <a:avLst/>
            </a:prstGeom>
          </p:spPr>
        </p:pic>
        <p:pic>
          <p:nvPicPr>
            <p:cNvPr id="19" name="Picture 18">
              <a:extLst>
                <a:ext uri="{FF2B5EF4-FFF2-40B4-BE49-F238E27FC236}">
                  <a16:creationId xmlns:a16="http://schemas.microsoft.com/office/drawing/2014/main" id="{3FA36CC8-8A7B-B2B9-E4F7-08FBE7EE819A}"/>
                </a:ext>
              </a:extLst>
            </p:cNvPr>
            <p:cNvPicPr>
              <a:picLocks noChangeAspect="1"/>
            </p:cNvPicPr>
            <p:nvPr/>
          </p:nvPicPr>
          <p:blipFill>
            <a:blip r:embed="rId6"/>
            <a:stretch>
              <a:fillRect/>
            </a:stretch>
          </p:blipFill>
          <p:spPr>
            <a:xfrm>
              <a:off x="9469802" y="1678800"/>
              <a:ext cx="2532860" cy="1750200"/>
            </a:xfrm>
            <a:prstGeom prst="rect">
              <a:avLst/>
            </a:prstGeom>
          </p:spPr>
        </p:pic>
      </p:grpSp>
    </p:spTree>
    <p:extLst>
      <p:ext uri="{BB962C8B-B14F-4D97-AF65-F5344CB8AC3E}">
        <p14:creationId xmlns:p14="http://schemas.microsoft.com/office/powerpoint/2010/main" val="3544786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9C7AC-C2AA-4A40-B1C6-0B94AD42A03F}"/>
              </a:ext>
            </a:extLst>
          </p:cNvPr>
          <p:cNvSpPr>
            <a:spLocks noGrp="1"/>
          </p:cNvSpPr>
          <p:nvPr>
            <p:ph type="title"/>
          </p:nvPr>
        </p:nvSpPr>
        <p:spPr>
          <a:xfrm>
            <a:off x="581192" y="702156"/>
            <a:ext cx="11029616" cy="1117119"/>
          </a:xfrm>
        </p:spPr>
        <p:txBody>
          <a:bodyPr/>
          <a:lstStyle/>
          <a:p>
            <a:r>
              <a:rPr lang="en-US" sz="4000" b="1" dirty="0"/>
              <a:t>Acknowledgement</a:t>
            </a:r>
            <a:endParaRPr lang="tr-TR" sz="4000" b="1" dirty="0"/>
          </a:p>
        </p:txBody>
      </p:sp>
      <p:sp>
        <p:nvSpPr>
          <p:cNvPr id="3" name="Content Placeholder 2">
            <a:extLst>
              <a:ext uri="{FF2B5EF4-FFF2-40B4-BE49-F238E27FC236}">
                <a16:creationId xmlns:a16="http://schemas.microsoft.com/office/drawing/2014/main" id="{EEC8E7BA-F9B2-4D07-97F1-81CD97D23E47}"/>
              </a:ext>
            </a:extLst>
          </p:cNvPr>
          <p:cNvSpPr>
            <a:spLocks noGrp="1"/>
          </p:cNvSpPr>
          <p:nvPr>
            <p:ph idx="1"/>
          </p:nvPr>
        </p:nvSpPr>
        <p:spPr>
          <a:xfrm>
            <a:off x="581192" y="1674014"/>
            <a:ext cx="11029615" cy="4481830"/>
          </a:xfrm>
        </p:spPr>
        <p:txBody>
          <a:bodyPr>
            <a:normAutofit/>
          </a:bodyPr>
          <a:lstStyle/>
          <a:p>
            <a:pPr marL="0" indent="0">
              <a:buNone/>
            </a:pPr>
            <a:endParaRPr lang="tr-TR" sz="1800" dirty="0">
              <a:latin typeface="AdvPTimes"/>
            </a:endParaRPr>
          </a:p>
          <a:p>
            <a:pPr marL="0" indent="0">
              <a:buNone/>
            </a:pPr>
            <a:r>
              <a:rPr lang="en-US" sz="1800" dirty="0">
                <a:latin typeface="AdvPTimes"/>
              </a:rPr>
              <a:t>We</a:t>
            </a:r>
            <a:r>
              <a:rPr lang="tr-TR" sz="1800" dirty="0">
                <a:latin typeface="AdvPTimes"/>
              </a:rPr>
              <a:t> </a:t>
            </a:r>
            <a:r>
              <a:rPr lang="en-US" sz="1800" dirty="0">
                <a:latin typeface="AdvPTimes"/>
              </a:rPr>
              <a:t>thank,</a:t>
            </a:r>
          </a:p>
          <a:p>
            <a:r>
              <a:rPr lang="en-US" sz="1800" dirty="0">
                <a:latin typeface="AdvPTimes"/>
              </a:rPr>
              <a:t>Scientific Research Projects Department of Istanbul Technical University for their support (ITU BAP, Project Number: 44400)</a:t>
            </a:r>
          </a:p>
          <a:p>
            <a:pPr algn="l"/>
            <a:r>
              <a:rPr lang="en-US" sz="1800" dirty="0">
                <a:latin typeface="AdvPTimes"/>
              </a:rPr>
              <a:t>Scientific and Technological Research Council of Turkey (TUBITAK, Grant Number 110T330)</a:t>
            </a:r>
          </a:p>
        </p:txBody>
      </p:sp>
    </p:spTree>
    <p:extLst>
      <p:ext uri="{BB962C8B-B14F-4D97-AF65-F5344CB8AC3E}">
        <p14:creationId xmlns:p14="http://schemas.microsoft.com/office/powerpoint/2010/main" val="2228398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3EF0E96-9262-B578-FD5E-849D180DD9E7}"/>
              </a:ext>
            </a:extLst>
          </p:cNvPr>
          <p:cNvSpPr txBox="1"/>
          <p:nvPr/>
        </p:nvSpPr>
        <p:spPr>
          <a:xfrm>
            <a:off x="765107" y="2105495"/>
            <a:ext cx="6270175" cy="2862322"/>
          </a:xfrm>
          <a:prstGeom prst="rect">
            <a:avLst/>
          </a:prstGeom>
          <a:noFill/>
        </p:spPr>
        <p:txBody>
          <a:bodyPr wrap="square" rtlCol="0" anchor="ctr">
            <a:spAutoFit/>
          </a:bodyPr>
          <a:lstStyle/>
          <a:p>
            <a:r>
              <a:rPr lang="en-GB" sz="3600" b="1" noProof="1">
                <a:solidFill>
                  <a:srgbClr val="012855"/>
                </a:solidFill>
                <a:latin typeface="Helvetica" pitchFamily="2" charset="0"/>
              </a:rPr>
              <a:t>Preparation and Characterization of </a:t>
            </a:r>
          </a:p>
          <a:p>
            <a:r>
              <a:rPr lang="en-GB" sz="3600" b="1" noProof="1">
                <a:solidFill>
                  <a:srgbClr val="012855"/>
                </a:solidFill>
                <a:latin typeface="Helvetica" pitchFamily="2" charset="0"/>
              </a:rPr>
              <a:t>Gold Nanoparticles Using Nanosecond Laser Ablation</a:t>
            </a:r>
            <a:r>
              <a:rPr lang="tr-TR" sz="3600" b="1" noProof="1">
                <a:solidFill>
                  <a:srgbClr val="012855"/>
                </a:solidFill>
                <a:latin typeface="Helvetica" pitchFamily="2" charset="0"/>
              </a:rPr>
              <a:t> at Different Wavelengths</a:t>
            </a:r>
            <a:endParaRPr lang="en-GB" sz="3600" b="1" noProof="1">
              <a:solidFill>
                <a:srgbClr val="012855"/>
              </a:solidFill>
              <a:latin typeface="Helvetica" pitchFamily="2" charset="0"/>
            </a:endParaRPr>
          </a:p>
        </p:txBody>
      </p:sp>
      <p:sp>
        <p:nvSpPr>
          <p:cNvPr id="3" name="Metin kutusu 2">
            <a:extLst>
              <a:ext uri="{FF2B5EF4-FFF2-40B4-BE49-F238E27FC236}">
                <a16:creationId xmlns:a16="http://schemas.microsoft.com/office/drawing/2014/main" id="{7E6A8A9F-8EE3-0A8E-A6D4-55A941C78445}"/>
              </a:ext>
            </a:extLst>
          </p:cNvPr>
          <p:cNvSpPr txBox="1"/>
          <p:nvPr/>
        </p:nvSpPr>
        <p:spPr>
          <a:xfrm>
            <a:off x="4017016" y="5791782"/>
            <a:ext cx="4157965" cy="400110"/>
          </a:xfrm>
          <a:prstGeom prst="rect">
            <a:avLst/>
          </a:prstGeom>
          <a:noFill/>
        </p:spPr>
        <p:txBody>
          <a:bodyPr wrap="square" rtlCol="0" anchor="ctr">
            <a:spAutoFit/>
          </a:bodyPr>
          <a:lstStyle/>
          <a:p>
            <a:pPr algn="ctr"/>
            <a:r>
              <a:rPr lang="tr-TR" sz="2000" dirty="0">
                <a:solidFill>
                  <a:srgbClr val="012855"/>
                </a:solidFill>
                <a:latin typeface="Helvetica Light" panose="020B0403020202020204" pitchFamily="34" charset="0"/>
              </a:rPr>
              <a:t>04.08.2024</a:t>
            </a:r>
          </a:p>
        </p:txBody>
      </p:sp>
      <p:sp>
        <p:nvSpPr>
          <p:cNvPr id="4" name="Metin kutusu 3">
            <a:extLst>
              <a:ext uri="{FF2B5EF4-FFF2-40B4-BE49-F238E27FC236}">
                <a16:creationId xmlns:a16="http://schemas.microsoft.com/office/drawing/2014/main" id="{76CC2FF8-8855-09C8-DA57-95A1C90806F5}"/>
              </a:ext>
            </a:extLst>
          </p:cNvPr>
          <p:cNvSpPr txBox="1"/>
          <p:nvPr/>
        </p:nvSpPr>
        <p:spPr>
          <a:xfrm>
            <a:off x="2912339" y="6191892"/>
            <a:ext cx="6229983" cy="461665"/>
          </a:xfrm>
          <a:prstGeom prst="rect">
            <a:avLst/>
          </a:prstGeom>
          <a:noFill/>
        </p:spPr>
        <p:txBody>
          <a:bodyPr wrap="square" rtlCol="0" anchor="ctr">
            <a:spAutoFit/>
          </a:bodyPr>
          <a:lstStyle/>
          <a:p>
            <a:pPr algn="ctr"/>
            <a:r>
              <a:rPr lang="tr-TR" sz="2400" b="1" dirty="0">
                <a:solidFill>
                  <a:srgbClr val="012855"/>
                </a:solidFill>
                <a:latin typeface="Helvetica" pitchFamily="2" charset="0"/>
              </a:rPr>
              <a:t>Roza Mercan Eskin</a:t>
            </a:r>
          </a:p>
        </p:txBody>
      </p:sp>
      <p:sp>
        <p:nvSpPr>
          <p:cNvPr id="6" name="Metin kutusu 5">
            <a:extLst>
              <a:ext uri="{FF2B5EF4-FFF2-40B4-BE49-F238E27FC236}">
                <a16:creationId xmlns:a16="http://schemas.microsoft.com/office/drawing/2014/main" id="{76CC2FF8-8855-09C8-DA57-95A1C90806F5}"/>
              </a:ext>
            </a:extLst>
          </p:cNvPr>
          <p:cNvSpPr txBox="1"/>
          <p:nvPr/>
        </p:nvSpPr>
        <p:spPr>
          <a:xfrm>
            <a:off x="4160965" y="5130062"/>
            <a:ext cx="3732733" cy="461665"/>
          </a:xfrm>
          <a:prstGeom prst="rect">
            <a:avLst/>
          </a:prstGeom>
          <a:noFill/>
        </p:spPr>
        <p:txBody>
          <a:bodyPr wrap="square" rtlCol="0" anchor="ctr">
            <a:spAutoFit/>
          </a:bodyPr>
          <a:lstStyle/>
          <a:p>
            <a:pPr algn="ctr"/>
            <a:r>
              <a:rPr lang="tr-TR" sz="2400" b="1" dirty="0">
                <a:solidFill>
                  <a:srgbClr val="012855"/>
                </a:solidFill>
                <a:latin typeface="Helvetica" pitchFamily="2" charset="0"/>
              </a:rPr>
              <a:t>Thank </a:t>
            </a:r>
            <a:r>
              <a:rPr lang="tr-TR" sz="2400" b="1" dirty="0" err="1">
                <a:solidFill>
                  <a:srgbClr val="012855"/>
                </a:solidFill>
                <a:latin typeface="Helvetica" pitchFamily="2" charset="0"/>
              </a:rPr>
              <a:t>You</a:t>
            </a:r>
            <a:endParaRPr lang="tr-TR" sz="2400" b="1" dirty="0">
              <a:solidFill>
                <a:srgbClr val="012855"/>
              </a:solidFill>
              <a:latin typeface="Helvetica" pitchFamily="2" charset="0"/>
            </a:endParaRPr>
          </a:p>
        </p:txBody>
      </p:sp>
    </p:spTree>
    <p:extLst>
      <p:ext uri="{BB962C8B-B14F-4D97-AF65-F5344CB8AC3E}">
        <p14:creationId xmlns:p14="http://schemas.microsoft.com/office/powerpoint/2010/main" val="175227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994F2FEA-DBB8-A175-8A46-63169EFFDEE0}"/>
              </a:ext>
            </a:extLst>
          </p:cNvPr>
          <p:cNvSpPr txBox="1"/>
          <p:nvPr/>
        </p:nvSpPr>
        <p:spPr>
          <a:xfrm>
            <a:off x="7867521" y="462744"/>
            <a:ext cx="1731564" cy="477054"/>
          </a:xfrm>
          <a:prstGeom prst="rect">
            <a:avLst/>
          </a:prstGeom>
          <a:noFill/>
        </p:spPr>
        <p:txBody>
          <a:bodyPr wrap="none" rtlCol="0">
            <a:spAutoFit/>
          </a:bodyPr>
          <a:lstStyle/>
          <a:p>
            <a:r>
              <a:rPr lang="tr-TR" sz="2500" dirty="0">
                <a:solidFill>
                  <a:schemeClr val="bg1"/>
                </a:solidFill>
                <a:latin typeface="Helvetica" pitchFamily="2" charset="0"/>
              </a:rPr>
              <a:t>CONTENT</a:t>
            </a:r>
            <a:endParaRPr lang="en-GB" sz="2500" dirty="0">
              <a:solidFill>
                <a:schemeClr val="bg1"/>
              </a:solidFill>
              <a:latin typeface="Helvetica" pitchFamily="2" charset="0"/>
            </a:endParaRPr>
          </a:p>
        </p:txBody>
      </p:sp>
      <p:sp>
        <p:nvSpPr>
          <p:cNvPr id="3" name="Dikdörtgen 2"/>
          <p:cNvSpPr/>
          <p:nvPr/>
        </p:nvSpPr>
        <p:spPr>
          <a:xfrm>
            <a:off x="822514" y="2105581"/>
            <a:ext cx="6467634" cy="2554545"/>
          </a:xfrm>
          <a:prstGeom prst="rect">
            <a:avLst/>
          </a:prstGeom>
        </p:spPr>
        <p:txBody>
          <a:bodyPr wrap="square">
            <a:spAutoFit/>
          </a:bodyPr>
          <a:lstStyle/>
          <a:p>
            <a:pPr marL="342900" indent="-342900">
              <a:buAutoNum type="arabicPeriod"/>
            </a:pPr>
            <a:r>
              <a:rPr lang="en-GB" sz="2000" b="1" dirty="0">
                <a:solidFill>
                  <a:schemeClr val="accent1">
                    <a:lumMod val="50000"/>
                  </a:schemeClr>
                </a:solidFill>
                <a:latin typeface="Helvetica" panose="020B0604020202020204" pitchFamily="34" charset="0"/>
                <a:cs typeface="Helvetica" panose="020B0604020202020204" pitchFamily="34" charset="0"/>
              </a:rPr>
              <a:t>INTRODUCTION</a:t>
            </a:r>
            <a:endParaRPr lang="tr-TR" sz="2000" b="1" dirty="0">
              <a:solidFill>
                <a:schemeClr val="accent1">
                  <a:lumMod val="50000"/>
                </a:schemeClr>
              </a:solidFill>
              <a:latin typeface="Helvetica" panose="020B0604020202020204" pitchFamily="34" charset="0"/>
              <a:cs typeface="Helvetica" panose="020B0604020202020204" pitchFamily="34" charset="0"/>
            </a:endParaRPr>
          </a:p>
          <a:p>
            <a:pPr marL="342900" indent="-342900">
              <a:buAutoNum type="arabicPeriod"/>
            </a:pPr>
            <a:r>
              <a:rPr lang="tr-TR" sz="2000" b="1" dirty="0">
                <a:solidFill>
                  <a:schemeClr val="accent1">
                    <a:lumMod val="50000"/>
                  </a:schemeClr>
                </a:solidFill>
                <a:latin typeface="Helvetica" panose="020B0604020202020204" pitchFamily="34" charset="0"/>
                <a:cs typeface="Helvetica" panose="020B0604020202020204" pitchFamily="34" charset="0"/>
              </a:rPr>
              <a:t>THEORY</a:t>
            </a:r>
          </a:p>
          <a:p>
            <a:pPr marL="342900" indent="-342900">
              <a:buAutoNum type="arabicPeriod"/>
            </a:pPr>
            <a:r>
              <a:rPr lang="tr-TR" sz="2000" b="1" dirty="0">
                <a:solidFill>
                  <a:schemeClr val="accent1">
                    <a:lumMod val="50000"/>
                  </a:schemeClr>
                </a:solidFill>
                <a:latin typeface="Helvetica" panose="020B0604020202020204" pitchFamily="34" charset="0"/>
                <a:cs typeface="Helvetica" panose="020B0604020202020204" pitchFamily="34" charset="0"/>
              </a:rPr>
              <a:t>EXPERIMENTAL</a:t>
            </a:r>
          </a:p>
          <a:p>
            <a:pPr indent="457200"/>
            <a:r>
              <a:rPr lang="en-GB" sz="2000" b="1" dirty="0">
                <a:solidFill>
                  <a:schemeClr val="accent1">
                    <a:lumMod val="50000"/>
                  </a:schemeClr>
                </a:solidFill>
                <a:latin typeface="Helvetica" panose="020B0604020202020204" pitchFamily="34" charset="0"/>
                <a:cs typeface="Helvetica" panose="020B0604020202020204" pitchFamily="34" charset="0"/>
              </a:rPr>
              <a:t>3.1. Experimental Setup</a:t>
            </a:r>
          </a:p>
          <a:p>
            <a:pPr indent="457200"/>
            <a:r>
              <a:rPr lang="en-GB" sz="2000" b="1" dirty="0">
                <a:solidFill>
                  <a:schemeClr val="accent1">
                    <a:lumMod val="50000"/>
                  </a:schemeClr>
                </a:solidFill>
                <a:latin typeface="Helvetica" panose="020B0604020202020204" pitchFamily="34" charset="0"/>
                <a:cs typeface="Helvetica" panose="020B0604020202020204" pitchFamily="34" charset="0"/>
              </a:rPr>
              <a:t>3.2. Method: Nanoparticle Generation</a:t>
            </a:r>
          </a:p>
          <a:p>
            <a:pPr indent="457200"/>
            <a:r>
              <a:rPr lang="en-GB" sz="2000" b="1" dirty="0">
                <a:solidFill>
                  <a:schemeClr val="accent1">
                    <a:lumMod val="50000"/>
                  </a:schemeClr>
                </a:solidFill>
                <a:latin typeface="Helvetica" panose="020B0604020202020204" pitchFamily="34" charset="0"/>
                <a:cs typeface="Helvetica" panose="020B0604020202020204" pitchFamily="34" charset="0"/>
              </a:rPr>
              <a:t>3.3.  Characterization</a:t>
            </a:r>
            <a:endParaRPr lang="tr-TR" sz="2000" b="1" dirty="0">
              <a:solidFill>
                <a:schemeClr val="accent1">
                  <a:lumMod val="50000"/>
                </a:schemeClr>
              </a:solidFill>
              <a:latin typeface="Helvetica" panose="020B0604020202020204" pitchFamily="34" charset="0"/>
              <a:cs typeface="Helvetica" panose="020B0604020202020204" pitchFamily="34" charset="0"/>
            </a:endParaRPr>
          </a:p>
          <a:p>
            <a:r>
              <a:rPr lang="tr-TR" sz="2000" b="1" dirty="0">
                <a:solidFill>
                  <a:schemeClr val="accent1">
                    <a:lumMod val="50000"/>
                  </a:schemeClr>
                </a:solidFill>
                <a:latin typeface="Helvetica" panose="020B0604020202020204" pitchFamily="34" charset="0"/>
                <a:cs typeface="Helvetica" panose="020B0604020202020204" pitchFamily="34" charset="0"/>
              </a:rPr>
              <a:t>4.  RESULTS AND DISCUSSIONS</a:t>
            </a:r>
          </a:p>
          <a:p>
            <a:r>
              <a:rPr lang="tr-TR" sz="2000" b="1" dirty="0">
                <a:solidFill>
                  <a:schemeClr val="accent1">
                    <a:lumMod val="50000"/>
                  </a:schemeClr>
                </a:solidFill>
                <a:latin typeface="Helvetica" panose="020B0604020202020204" pitchFamily="34" charset="0"/>
                <a:cs typeface="Helvetica" panose="020B0604020202020204" pitchFamily="34" charset="0"/>
              </a:rPr>
              <a:t>5.  CONCLUSION</a:t>
            </a:r>
          </a:p>
        </p:txBody>
      </p:sp>
    </p:spTree>
    <p:extLst>
      <p:ext uri="{BB962C8B-B14F-4D97-AF65-F5344CB8AC3E}">
        <p14:creationId xmlns:p14="http://schemas.microsoft.com/office/powerpoint/2010/main" val="71119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994F2FEA-DBB8-A175-8A46-63169EFFDEE0}"/>
              </a:ext>
            </a:extLst>
          </p:cNvPr>
          <p:cNvSpPr txBox="1"/>
          <p:nvPr/>
        </p:nvSpPr>
        <p:spPr>
          <a:xfrm>
            <a:off x="7867521" y="462744"/>
            <a:ext cx="2640466" cy="477054"/>
          </a:xfrm>
          <a:prstGeom prst="rect">
            <a:avLst/>
          </a:prstGeom>
          <a:noFill/>
        </p:spPr>
        <p:txBody>
          <a:bodyPr wrap="none" rtlCol="0">
            <a:spAutoFit/>
          </a:bodyPr>
          <a:lstStyle/>
          <a:p>
            <a:r>
              <a:rPr lang="tr-TR" sz="2500" dirty="0">
                <a:solidFill>
                  <a:schemeClr val="bg1"/>
                </a:solidFill>
                <a:latin typeface="Helvetica" pitchFamily="2" charset="0"/>
              </a:rPr>
              <a:t>INTRODUCTION</a:t>
            </a:r>
            <a:endParaRPr lang="en-GB" sz="2500" dirty="0">
              <a:solidFill>
                <a:schemeClr val="bg1"/>
              </a:solidFill>
              <a:latin typeface="Helvetica" pitchFamily="2" charset="0"/>
            </a:endParaRPr>
          </a:p>
        </p:txBody>
      </p:sp>
      <p:sp>
        <p:nvSpPr>
          <p:cNvPr id="2" name="Dikdörtgen 1"/>
          <p:cNvSpPr/>
          <p:nvPr/>
        </p:nvSpPr>
        <p:spPr>
          <a:xfrm>
            <a:off x="1782870" y="2119358"/>
            <a:ext cx="8563627" cy="2806987"/>
          </a:xfrm>
          <a:prstGeom prst="rect">
            <a:avLst/>
          </a:prstGeom>
        </p:spPr>
        <p:txBody>
          <a:bodyPr wrap="square">
            <a:spAutoFit/>
          </a:bodyPr>
          <a:lstStyle/>
          <a:p>
            <a:pPr indent="457200">
              <a:lnSpc>
                <a:spcPct val="150000"/>
              </a:lnSpc>
            </a:pPr>
            <a:r>
              <a:rPr lang="en-GB" sz="2000" dirty="0">
                <a:latin typeface="Times New Roman" panose="02020603050405020304" pitchFamily="18" charset="0"/>
                <a:cs typeface="Times New Roman" panose="02020603050405020304" pitchFamily="18" charset="0"/>
              </a:rPr>
              <a:t>This study focused on the synthesis of gold nanoparticles by nanosecond laser ablation of a bulk gold. The objective was to assess two beams by using 0.5 gram of bulk gold at varying wavelengths, specifically utilizing Gaussian and Bessel beams for comparison. The produced nanoparticles were then characterized using scanning electron microscope and dynamic light scattering technique to evaluate their size, morphology and distribution.</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709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94F2FEA-DBB8-A175-8A46-63169EFFDEE0}"/>
              </a:ext>
            </a:extLst>
          </p:cNvPr>
          <p:cNvSpPr txBox="1"/>
          <p:nvPr/>
        </p:nvSpPr>
        <p:spPr>
          <a:xfrm>
            <a:off x="7867521" y="462744"/>
            <a:ext cx="1673792" cy="523220"/>
          </a:xfrm>
          <a:prstGeom prst="rect">
            <a:avLst/>
          </a:prstGeom>
          <a:noFill/>
        </p:spPr>
        <p:txBody>
          <a:bodyPr wrap="none" rtlCol="0">
            <a:spAutoFit/>
          </a:bodyPr>
          <a:lstStyle/>
          <a:p>
            <a:r>
              <a:rPr lang="tr-TR" sz="2800" dirty="0">
                <a:solidFill>
                  <a:schemeClr val="bg1"/>
                </a:solidFill>
                <a:latin typeface="Helvetica" pitchFamily="2" charset="0"/>
              </a:rPr>
              <a:t>THEORY</a:t>
            </a:r>
            <a:endParaRPr lang="en-GB" sz="2800" dirty="0">
              <a:solidFill>
                <a:schemeClr val="bg1"/>
              </a:solidFill>
              <a:latin typeface="Helvetica" pitchFamily="2" charset="0"/>
            </a:endParaRPr>
          </a:p>
        </p:txBody>
      </p:sp>
      <p:sp>
        <p:nvSpPr>
          <p:cNvPr id="5" name="Dikdörtgen 1">
            <a:extLst>
              <a:ext uri="{FF2B5EF4-FFF2-40B4-BE49-F238E27FC236}">
                <a16:creationId xmlns:a16="http://schemas.microsoft.com/office/drawing/2014/main" id="{82300638-F7C7-ADAE-AE3E-96DF5AA79B4B}"/>
              </a:ext>
            </a:extLst>
          </p:cNvPr>
          <p:cNvSpPr/>
          <p:nvPr/>
        </p:nvSpPr>
        <p:spPr>
          <a:xfrm>
            <a:off x="1430055" y="1110788"/>
            <a:ext cx="9331890" cy="1080424"/>
          </a:xfrm>
          <a:prstGeom prst="rect">
            <a:avLst/>
          </a:prstGeom>
        </p:spPr>
        <p:txBody>
          <a:bodyPr wrap="square">
            <a:spAutoFit/>
          </a:bodyPr>
          <a:lstStyle/>
          <a:p>
            <a:pPr algn="ct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Gaussian and Bessel Beams</a:t>
            </a:r>
          </a:p>
          <a:p>
            <a:endParaRPr lang="tr-TR" sz="2000" b="1" dirty="0">
              <a:latin typeface="Times New Roman" panose="02020603050405020304" pitchFamily="18" charset="0"/>
              <a:ea typeface="Times New Roman" panose="02020603050405020304" pitchFamily="18" charset="0"/>
              <a:cs typeface="Times New Roman" panose="02020603050405020304" pitchFamily="18" charset="0"/>
            </a:endParaRPr>
          </a:p>
          <a:p>
            <a:pPr indent="457200">
              <a:lnSpc>
                <a:spcPct val="150000"/>
              </a:lnSpc>
            </a:pPr>
            <a:endParaRPr lang="en-GB" dirty="0"/>
          </a:p>
        </p:txBody>
      </p:sp>
      <p:graphicFrame>
        <p:nvGraphicFramePr>
          <p:cNvPr id="7" name="Table 6">
            <a:extLst>
              <a:ext uri="{FF2B5EF4-FFF2-40B4-BE49-F238E27FC236}">
                <a16:creationId xmlns:a16="http://schemas.microsoft.com/office/drawing/2014/main" id="{E1F0FC9E-3AAC-E72A-E482-7014F62820A9}"/>
              </a:ext>
            </a:extLst>
          </p:cNvPr>
          <p:cNvGraphicFramePr>
            <a:graphicFrameLocks noGrp="1"/>
          </p:cNvGraphicFramePr>
          <p:nvPr>
            <p:extLst>
              <p:ext uri="{D42A27DB-BD31-4B8C-83A1-F6EECF244321}">
                <p14:modId xmlns:p14="http://schemas.microsoft.com/office/powerpoint/2010/main" val="65164955"/>
              </p:ext>
            </p:extLst>
          </p:nvPr>
        </p:nvGraphicFramePr>
        <p:xfrm>
          <a:off x="728976" y="2191212"/>
          <a:ext cx="5272088" cy="3250287"/>
        </p:xfrm>
        <a:graphic>
          <a:graphicData uri="http://schemas.openxmlformats.org/drawingml/2006/table">
            <a:tbl>
              <a:tblPr firstRow="1" bandRow="1">
                <a:tableStyleId>{073A0DAA-6AF3-43AB-8588-CEC1D06C72B9}</a:tableStyleId>
              </a:tblPr>
              <a:tblGrid>
                <a:gridCol w="2636044">
                  <a:extLst>
                    <a:ext uri="{9D8B030D-6E8A-4147-A177-3AD203B41FA5}">
                      <a16:colId xmlns:a16="http://schemas.microsoft.com/office/drawing/2014/main" val="2498861169"/>
                    </a:ext>
                  </a:extLst>
                </a:gridCol>
                <a:gridCol w="2636044">
                  <a:extLst>
                    <a:ext uri="{9D8B030D-6E8A-4147-A177-3AD203B41FA5}">
                      <a16:colId xmlns:a16="http://schemas.microsoft.com/office/drawing/2014/main" val="1408708797"/>
                    </a:ext>
                  </a:extLst>
                </a:gridCol>
              </a:tblGrid>
              <a:tr h="481524">
                <a:tc>
                  <a:txBody>
                    <a:bodyPr/>
                    <a:lstStyle/>
                    <a:p>
                      <a:r>
                        <a:rPr lang="en-TR" dirty="0"/>
                        <a:t>Gaussian Beams</a:t>
                      </a:r>
                    </a:p>
                  </a:txBody>
                  <a:tcPr/>
                </a:tc>
                <a:tc>
                  <a:txBody>
                    <a:bodyPr/>
                    <a:lstStyle/>
                    <a:p>
                      <a:r>
                        <a:rPr lang="en-TR" dirty="0"/>
                        <a:t>Bessel Beams</a:t>
                      </a:r>
                    </a:p>
                  </a:txBody>
                  <a:tcPr/>
                </a:tc>
                <a:extLst>
                  <a:ext uri="{0D108BD9-81ED-4DB2-BD59-A6C34878D82A}">
                    <a16:rowId xmlns:a16="http://schemas.microsoft.com/office/drawing/2014/main" val="1279925093"/>
                  </a:ext>
                </a:extLst>
              </a:tr>
              <a:tr h="481524">
                <a:tc>
                  <a:txBody>
                    <a:bodyPr/>
                    <a:lstStyle/>
                    <a:p>
                      <a:r>
                        <a:rPr lang="en-US" sz="1800" kern="1200" dirty="0">
                          <a:solidFill>
                            <a:schemeClr val="dk1"/>
                          </a:solidFill>
                          <a:effectLst/>
                        </a:rPr>
                        <a:t>Non-localized</a:t>
                      </a:r>
                      <a:endParaRPr lang="en-TR" dirty="0"/>
                    </a:p>
                  </a:txBody>
                  <a:tcPr/>
                </a:tc>
                <a:tc>
                  <a:txBody>
                    <a:bodyPr/>
                    <a:lstStyle/>
                    <a:p>
                      <a:r>
                        <a:rPr lang="en-US" sz="1800" kern="1200" dirty="0">
                          <a:solidFill>
                            <a:schemeClr val="dk1"/>
                          </a:solidFill>
                          <a:effectLst/>
                        </a:rPr>
                        <a:t>Localized </a:t>
                      </a:r>
                      <a:endParaRPr lang="en-TR" dirty="0"/>
                    </a:p>
                  </a:txBody>
                  <a:tcPr/>
                </a:tc>
                <a:extLst>
                  <a:ext uri="{0D108BD9-81ED-4DB2-BD59-A6C34878D82A}">
                    <a16:rowId xmlns:a16="http://schemas.microsoft.com/office/drawing/2014/main" val="295243020"/>
                  </a:ext>
                </a:extLst>
              </a:tr>
              <a:tr h="481524">
                <a:tc>
                  <a:txBody>
                    <a:bodyPr/>
                    <a:lstStyle/>
                    <a:p>
                      <a:r>
                        <a:rPr lang="en-US" sz="1800" kern="1200" dirty="0">
                          <a:solidFill>
                            <a:schemeClr val="dk1"/>
                          </a:solidFill>
                          <a:effectLst/>
                        </a:rPr>
                        <a:t>Diffracting </a:t>
                      </a:r>
                      <a:endParaRPr lang="en-TR" dirty="0"/>
                    </a:p>
                  </a:txBody>
                  <a:tcPr/>
                </a:tc>
                <a:tc>
                  <a:txBody>
                    <a:bodyPr/>
                    <a:lstStyle/>
                    <a:p>
                      <a:r>
                        <a:rPr lang="en-US" sz="1800" kern="1200" dirty="0">
                          <a:solidFill>
                            <a:schemeClr val="dk1"/>
                          </a:solidFill>
                          <a:effectLst/>
                        </a:rPr>
                        <a:t>Non-diffracting </a:t>
                      </a:r>
                      <a:endParaRPr lang="en-TR" dirty="0"/>
                    </a:p>
                  </a:txBody>
                  <a:tcPr/>
                </a:tc>
                <a:extLst>
                  <a:ext uri="{0D108BD9-81ED-4DB2-BD59-A6C34878D82A}">
                    <a16:rowId xmlns:a16="http://schemas.microsoft.com/office/drawing/2014/main" val="3234202659"/>
                  </a:ext>
                </a:extLst>
              </a:tr>
              <a:tr h="842667">
                <a:tc>
                  <a:txBody>
                    <a:bodyPr/>
                    <a:lstStyle/>
                    <a:p>
                      <a:r>
                        <a:rPr lang="en-US" sz="1800" kern="1200" dirty="0">
                          <a:solidFill>
                            <a:schemeClr val="dk1"/>
                          </a:solidFill>
                          <a:effectLst/>
                        </a:rPr>
                        <a:t>Efficient focusing nature </a:t>
                      </a:r>
                      <a:endParaRPr lang="en-TR" dirty="0"/>
                    </a:p>
                  </a:txBody>
                  <a:tcPr/>
                </a:tc>
                <a:tc>
                  <a:txBody>
                    <a:bodyPr/>
                    <a:lstStyle/>
                    <a:p>
                      <a:r>
                        <a:rPr lang="en-US" sz="1800" kern="1200" dirty="0">
                          <a:solidFill>
                            <a:schemeClr val="dk1"/>
                          </a:solidFill>
                          <a:effectLst/>
                        </a:rPr>
                        <a:t>Small portion of the total power</a:t>
                      </a:r>
                      <a:r>
                        <a:rPr lang="en-TR" dirty="0">
                          <a:effectLst/>
                        </a:rPr>
                        <a:t> </a:t>
                      </a:r>
                      <a:endParaRPr lang="en-TR" dirty="0"/>
                    </a:p>
                  </a:txBody>
                  <a:tcPr/>
                </a:tc>
                <a:extLst>
                  <a:ext uri="{0D108BD9-81ED-4DB2-BD59-A6C34878D82A}">
                    <a16:rowId xmlns:a16="http://schemas.microsoft.com/office/drawing/2014/main" val="163930274"/>
                  </a:ext>
                </a:extLst>
              </a:tr>
              <a:tr h="481524">
                <a:tc>
                  <a:txBody>
                    <a:bodyPr/>
                    <a:lstStyle/>
                    <a:p>
                      <a:r>
                        <a:rPr lang="en-US" dirty="0"/>
                        <a:t>B</a:t>
                      </a:r>
                      <a:r>
                        <a:rPr lang="en-TR" dirty="0"/>
                        <a:t>eam waist is larger</a:t>
                      </a:r>
                    </a:p>
                  </a:txBody>
                  <a:tcPr/>
                </a:tc>
                <a:tc>
                  <a:txBody>
                    <a:bodyPr/>
                    <a:lstStyle/>
                    <a:p>
                      <a:r>
                        <a:rPr lang="en-US" dirty="0"/>
                        <a:t>B</a:t>
                      </a:r>
                      <a:r>
                        <a:rPr lang="en-TR" dirty="0"/>
                        <a:t>eam waist is smaller</a:t>
                      </a:r>
                    </a:p>
                  </a:txBody>
                  <a:tcPr/>
                </a:tc>
                <a:extLst>
                  <a:ext uri="{0D108BD9-81ED-4DB2-BD59-A6C34878D82A}">
                    <a16:rowId xmlns:a16="http://schemas.microsoft.com/office/drawing/2014/main" val="3095946471"/>
                  </a:ext>
                </a:extLst>
              </a:tr>
              <a:tr h="481524">
                <a:tc>
                  <a:txBody>
                    <a:bodyPr/>
                    <a:lstStyle/>
                    <a:p>
                      <a:r>
                        <a:rPr lang="en-TR" dirty="0"/>
                        <a:t>-</a:t>
                      </a:r>
                    </a:p>
                  </a:txBody>
                  <a:tcPr/>
                </a:tc>
                <a:tc>
                  <a:txBody>
                    <a:bodyPr/>
                    <a:lstStyle/>
                    <a:p>
                      <a:r>
                        <a:rPr lang="en-TR" dirty="0"/>
                        <a:t>Self-healing character</a:t>
                      </a:r>
                    </a:p>
                  </a:txBody>
                  <a:tcPr/>
                </a:tc>
                <a:extLst>
                  <a:ext uri="{0D108BD9-81ED-4DB2-BD59-A6C34878D82A}">
                    <a16:rowId xmlns:a16="http://schemas.microsoft.com/office/drawing/2014/main" val="3845352153"/>
                  </a:ext>
                </a:extLst>
              </a:tr>
            </a:tbl>
          </a:graphicData>
        </a:graphic>
      </p:graphicFrame>
      <p:sp>
        <p:nvSpPr>
          <p:cNvPr id="9" name="Rectangle 4">
            <a:extLst>
              <a:ext uri="{FF2B5EF4-FFF2-40B4-BE49-F238E27FC236}">
                <a16:creationId xmlns:a16="http://schemas.microsoft.com/office/drawing/2014/main" id="{83D4452A-FD71-64C6-C4EA-03F2C942123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pic>
        <p:nvPicPr>
          <p:cNvPr id="12" name="Picture 11">
            <a:extLst>
              <a:ext uri="{FF2B5EF4-FFF2-40B4-BE49-F238E27FC236}">
                <a16:creationId xmlns:a16="http://schemas.microsoft.com/office/drawing/2014/main" id="{104FB29A-0C60-F0D7-DE6F-B07712B19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4434" y="1636915"/>
            <a:ext cx="4915215" cy="3020227"/>
          </a:xfrm>
          <a:prstGeom prst="rect">
            <a:avLst/>
          </a:prstGeom>
        </p:spPr>
      </p:pic>
      <p:pic>
        <p:nvPicPr>
          <p:cNvPr id="13" name="Picture 12">
            <a:extLst>
              <a:ext uri="{FF2B5EF4-FFF2-40B4-BE49-F238E27FC236}">
                <a16:creationId xmlns:a16="http://schemas.microsoft.com/office/drawing/2014/main" id="{D359A3F2-4E58-34A1-CCA9-CB7958731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434" y="4652501"/>
            <a:ext cx="4915214" cy="1796415"/>
          </a:xfrm>
          <a:prstGeom prst="rect">
            <a:avLst/>
          </a:prstGeom>
        </p:spPr>
      </p:pic>
    </p:spTree>
    <p:extLst>
      <p:ext uri="{BB962C8B-B14F-4D97-AF65-F5344CB8AC3E}">
        <p14:creationId xmlns:p14="http://schemas.microsoft.com/office/powerpoint/2010/main" val="748164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 1: The waist of a Gaussian beam is defined as the location where the irradiance is 1/e&lt;sup&gt;2&lt;/sup&gt; (13.5%) of its maximum value">
            <a:extLst>
              <a:ext uri="{FF2B5EF4-FFF2-40B4-BE49-F238E27FC236}">
                <a16:creationId xmlns:a16="http://schemas.microsoft.com/office/drawing/2014/main" id="{6BC70E2D-E2E2-1871-F42B-4910C0E528C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0618" y="1811989"/>
            <a:ext cx="3808363" cy="41429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15864A4D-2BA8-757F-5446-C43F86208C9B}"/>
              </a:ext>
            </a:extLst>
          </p:cNvPr>
          <p:cNvSpPr>
            <a:spLocks noChangeArrowheads="1"/>
          </p:cNvSpPr>
          <p:nvPr/>
        </p:nvSpPr>
        <p:spPr bwMode="auto">
          <a:xfrm>
            <a:off x="4029075" y="9478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TR"/>
          </a:p>
        </p:txBody>
      </p:sp>
      <p:pic>
        <p:nvPicPr>
          <p:cNvPr id="2049" name="Picture 3">
            <a:extLst>
              <a:ext uri="{FF2B5EF4-FFF2-40B4-BE49-F238E27FC236}">
                <a16:creationId xmlns:a16="http://schemas.microsoft.com/office/drawing/2014/main" id="{509876E7-22A7-1D87-4D86-1BD8477E696A}"/>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563213" y="1813257"/>
            <a:ext cx="5905412" cy="4141715"/>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1">
            <a:extLst>
              <a:ext uri="{FF2B5EF4-FFF2-40B4-BE49-F238E27FC236}">
                <a16:creationId xmlns:a16="http://schemas.microsoft.com/office/drawing/2014/main" id="{0BE7B247-C76A-725F-10C7-8D7D445A9993}"/>
              </a:ext>
            </a:extLst>
          </p:cNvPr>
          <p:cNvSpPr/>
          <p:nvPr/>
        </p:nvSpPr>
        <p:spPr>
          <a:xfrm>
            <a:off x="1430055" y="1110788"/>
            <a:ext cx="9331890" cy="1080424"/>
          </a:xfrm>
          <a:prstGeom prst="rect">
            <a:avLst/>
          </a:prstGeom>
        </p:spPr>
        <p:txBody>
          <a:bodyPr wrap="square">
            <a:spAutoFit/>
          </a:bodyPr>
          <a:lstStyle/>
          <a:p>
            <a:pPr algn="ct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Gaussian Beams</a:t>
            </a:r>
          </a:p>
          <a:p>
            <a:endParaRPr lang="tr-TR" sz="2000" b="1" dirty="0">
              <a:latin typeface="Times New Roman" panose="02020603050405020304" pitchFamily="18" charset="0"/>
              <a:ea typeface="Times New Roman" panose="02020603050405020304" pitchFamily="18" charset="0"/>
              <a:cs typeface="Times New Roman" panose="02020603050405020304" pitchFamily="18" charset="0"/>
            </a:endParaRPr>
          </a:p>
          <a:p>
            <a:pPr indent="457200">
              <a:lnSpc>
                <a:spcPct val="150000"/>
              </a:lnSpc>
            </a:pPr>
            <a:endParaRPr lang="en-GB"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68C2A8C-1169-AA8F-793A-5E9A382F57B3}"/>
                  </a:ext>
                </a:extLst>
              </p:cNvPr>
              <p:cNvSpPr txBox="1"/>
              <p:nvPr/>
            </p:nvSpPr>
            <p:spPr>
              <a:xfrm>
                <a:off x="2524231" y="2286528"/>
                <a:ext cx="81153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TR" i="1" smtClean="0">
                              <a:solidFill>
                                <a:srgbClr val="836967"/>
                              </a:solidFill>
                              <a:latin typeface="Cambria Math" panose="02040503050406030204" pitchFamily="18" charset="0"/>
                            </a:rPr>
                          </m:ctrlPr>
                        </m:sSubPr>
                        <m:e>
                          <m:r>
                            <a:rPr lang="en-TR" i="1">
                              <a:latin typeface="Cambria Math" panose="02040503050406030204" pitchFamily="18" charset="0"/>
                            </a:rPr>
                            <m:t>𝑧</m:t>
                          </m:r>
                        </m:e>
                        <m:sub>
                          <m:r>
                            <a:rPr lang="en-TR" i="1">
                              <a:latin typeface="Cambria Math" panose="02040503050406030204" pitchFamily="18" charset="0"/>
                            </a:rPr>
                            <m:t>𝑅</m:t>
                          </m:r>
                        </m:sub>
                      </m:sSub>
                      <m:r>
                        <a:rPr lang="en-TR" i="0">
                          <a:latin typeface="Cambria Math" panose="02040503050406030204" pitchFamily="18" charset="0"/>
                        </a:rPr>
                        <m:t>=</m:t>
                      </m:r>
                      <m:d>
                        <m:dPr>
                          <m:ctrlPr>
                            <a:rPr lang="en-TR" i="1">
                              <a:solidFill>
                                <a:srgbClr val="836967"/>
                              </a:solidFill>
                              <a:latin typeface="Cambria Math" panose="02040503050406030204" pitchFamily="18" charset="0"/>
                            </a:rPr>
                          </m:ctrlPr>
                        </m:dPr>
                        <m:e>
                          <m:f>
                            <m:fPr>
                              <m:type m:val="lin"/>
                              <m:ctrlPr>
                                <a:rPr lang="en-TR" i="1">
                                  <a:latin typeface="Cambria Math" panose="02040503050406030204" pitchFamily="18" charset="0"/>
                                </a:rPr>
                              </m:ctrlPr>
                            </m:fPr>
                            <m:num>
                              <m:r>
                                <a:rPr lang="en-TR" i="1">
                                  <a:latin typeface="Cambria Math" panose="02040503050406030204" pitchFamily="18" charset="0"/>
                                </a:rPr>
                                <m:t>𝜋</m:t>
                              </m:r>
                            </m:num>
                            <m:den>
                              <m:r>
                                <a:rPr lang="en-TR" i="1">
                                  <a:latin typeface="Cambria Math" panose="02040503050406030204" pitchFamily="18" charset="0"/>
                                </a:rPr>
                                <m:t>𝜆</m:t>
                              </m:r>
                            </m:den>
                          </m:f>
                        </m:e>
                      </m:d>
                      <m:sSup>
                        <m:sSupPr>
                          <m:ctrlPr>
                            <a:rPr lang="en-TR" i="1">
                              <a:solidFill>
                                <a:srgbClr val="836967"/>
                              </a:solidFill>
                              <a:latin typeface="Cambria Math" panose="02040503050406030204" pitchFamily="18" charset="0"/>
                            </a:rPr>
                          </m:ctrlPr>
                        </m:sSupPr>
                        <m:e>
                          <m:sSub>
                            <m:sSubPr>
                              <m:ctrlPr>
                                <a:rPr lang="en-TR" i="1">
                                  <a:solidFill>
                                    <a:srgbClr val="836967"/>
                                  </a:solidFill>
                                  <a:latin typeface="Cambria Math" panose="02040503050406030204" pitchFamily="18" charset="0"/>
                                </a:rPr>
                              </m:ctrlPr>
                            </m:sSubPr>
                            <m:e>
                              <m:r>
                                <a:rPr lang="en-TR" i="1">
                                  <a:latin typeface="Cambria Math" panose="02040503050406030204" pitchFamily="18" charset="0"/>
                                </a:rPr>
                                <m:t>𝜔</m:t>
                              </m:r>
                            </m:e>
                            <m:sub>
                              <m:r>
                                <a:rPr lang="en-TR" i="0">
                                  <a:latin typeface="Cambria Math" panose="02040503050406030204" pitchFamily="18" charset="0"/>
                                </a:rPr>
                                <m:t>0</m:t>
                              </m:r>
                            </m:sub>
                          </m:sSub>
                        </m:e>
                        <m:sup>
                          <m:r>
                            <a:rPr lang="en-TR" i="0">
                              <a:latin typeface="Cambria Math" panose="02040503050406030204" pitchFamily="18" charset="0"/>
                            </a:rPr>
                            <m:t>2</m:t>
                          </m:r>
                        </m:sup>
                      </m:sSup>
                    </m:oMath>
                  </m:oMathPara>
                </a14:m>
                <a:endParaRPr lang="en-TR" dirty="0"/>
              </a:p>
            </p:txBody>
          </p:sp>
        </mc:Choice>
        <mc:Fallback xmlns="">
          <p:sp>
            <p:nvSpPr>
              <p:cNvPr id="11" name="TextBox 10">
                <a:extLst>
                  <a:ext uri="{FF2B5EF4-FFF2-40B4-BE49-F238E27FC236}">
                    <a16:creationId xmlns:a16="http://schemas.microsoft.com/office/drawing/2014/main" id="{968C2A8C-1169-AA8F-793A-5E9A382F57B3}"/>
                  </a:ext>
                </a:extLst>
              </p:cNvPr>
              <p:cNvSpPr txBox="1">
                <a:spLocks noRot="1" noChangeAspect="1" noMove="1" noResize="1" noEditPoints="1" noAdjustHandles="1" noChangeArrowheads="1" noChangeShapeType="1" noTextEdit="1"/>
              </p:cNvSpPr>
              <p:nvPr/>
            </p:nvSpPr>
            <p:spPr>
              <a:xfrm>
                <a:off x="2524231" y="2286528"/>
                <a:ext cx="8115300" cy="369332"/>
              </a:xfrm>
              <a:prstGeom prst="rect">
                <a:avLst/>
              </a:prstGeom>
              <a:blipFill>
                <a:blip r:embed="rId7"/>
                <a:stretch>
                  <a:fillRect t="-113333" b="-166667"/>
                </a:stretch>
              </a:blipFill>
            </p:spPr>
            <p:txBody>
              <a:bodyPr/>
              <a:lstStyle/>
              <a:p>
                <a:r>
                  <a:rPr lang="en-TR">
                    <a:noFill/>
                  </a:rPr>
                  <a:t> </a:t>
                </a:r>
              </a:p>
            </p:txBody>
          </p:sp>
        </mc:Fallback>
      </mc:AlternateContent>
    </p:spTree>
    <p:extLst>
      <p:ext uri="{BB962C8B-B14F-4D97-AF65-F5344CB8AC3E}">
        <p14:creationId xmlns:p14="http://schemas.microsoft.com/office/powerpoint/2010/main" val="1123548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C227E-3472-3DBF-D6F9-D6CECDED0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786" y="1559357"/>
            <a:ext cx="3961022" cy="3107432"/>
          </a:xfrm>
          <a:prstGeom prst="rect">
            <a:avLst/>
          </a:prstGeom>
        </p:spPr>
      </p:pic>
      <p:pic>
        <p:nvPicPr>
          <p:cNvPr id="3" name="Picture 2">
            <a:extLst>
              <a:ext uri="{FF2B5EF4-FFF2-40B4-BE49-F238E27FC236}">
                <a16:creationId xmlns:a16="http://schemas.microsoft.com/office/drawing/2014/main" id="{16DA4FF3-D78C-2078-2B87-7DA5E0D00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9183" y="1559357"/>
            <a:ext cx="5765012" cy="3107432"/>
          </a:xfrm>
          <a:prstGeom prst="rect">
            <a:avLst/>
          </a:prstGeom>
        </p:spPr>
      </p:pic>
      <p:sp>
        <p:nvSpPr>
          <p:cNvPr id="4" name="Dikdörtgen 1">
            <a:extLst>
              <a:ext uri="{FF2B5EF4-FFF2-40B4-BE49-F238E27FC236}">
                <a16:creationId xmlns:a16="http://schemas.microsoft.com/office/drawing/2014/main" id="{9676A3F8-42B5-AA8B-72E6-68F3AAEF7675}"/>
              </a:ext>
            </a:extLst>
          </p:cNvPr>
          <p:cNvSpPr/>
          <p:nvPr/>
        </p:nvSpPr>
        <p:spPr>
          <a:xfrm>
            <a:off x="1194082" y="1019145"/>
            <a:ext cx="9331890" cy="1080424"/>
          </a:xfrm>
          <a:prstGeom prst="rect">
            <a:avLst/>
          </a:prstGeom>
        </p:spPr>
        <p:txBody>
          <a:bodyPr wrap="square">
            <a:spAutoFit/>
          </a:bodyPr>
          <a:lstStyle/>
          <a:p>
            <a:pPr algn="ct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Bessel Beams</a:t>
            </a:r>
          </a:p>
          <a:p>
            <a:endParaRPr lang="tr-TR" sz="2000" b="1" dirty="0">
              <a:latin typeface="Times New Roman" panose="02020603050405020304" pitchFamily="18" charset="0"/>
              <a:ea typeface="Times New Roman" panose="02020603050405020304" pitchFamily="18" charset="0"/>
              <a:cs typeface="Times New Roman" panose="02020603050405020304" pitchFamily="18" charset="0"/>
            </a:endParaRPr>
          </a:p>
          <a:p>
            <a:pPr indent="457200">
              <a:lnSpc>
                <a:spcPct val="150000"/>
              </a:lnSpc>
            </a:pPr>
            <a:endParaRPr lang="en-GB"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C10CEF-B013-146F-4372-6F8429965878}"/>
                  </a:ext>
                </a:extLst>
              </p:cNvPr>
              <p:cNvSpPr txBox="1"/>
              <p:nvPr/>
            </p:nvSpPr>
            <p:spPr>
              <a:xfrm>
                <a:off x="2759179" y="4874907"/>
                <a:ext cx="6201696" cy="3940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TR" i="1" smtClean="0">
                              <a:solidFill>
                                <a:srgbClr val="836967"/>
                              </a:solidFill>
                              <a:latin typeface="Cambria Math" panose="02040503050406030204" pitchFamily="18" charset="0"/>
                            </a:rPr>
                          </m:ctrlPr>
                        </m:sSubPr>
                        <m:e>
                          <m:r>
                            <a:rPr lang="en-TR" i="1">
                              <a:latin typeface="Cambria Math" panose="02040503050406030204" pitchFamily="18" charset="0"/>
                            </a:rPr>
                            <m:t>𝑧</m:t>
                          </m:r>
                        </m:e>
                        <m:sub>
                          <m:r>
                            <a:rPr lang="en-TR" i="1">
                              <a:latin typeface="Cambria Math" panose="02040503050406030204" pitchFamily="18" charset="0"/>
                            </a:rPr>
                            <m:t>𝑛𝑑𝑟</m:t>
                          </m:r>
                        </m:sub>
                      </m:sSub>
                      <m:r>
                        <a:rPr lang="en-TR" i="0">
                          <a:latin typeface="Cambria Math" panose="02040503050406030204" pitchFamily="18" charset="0"/>
                        </a:rPr>
                        <m:t>=</m:t>
                      </m:r>
                      <m:sSub>
                        <m:sSubPr>
                          <m:ctrlPr>
                            <a:rPr lang="en-TR" i="1">
                              <a:solidFill>
                                <a:srgbClr val="836967"/>
                              </a:solidFill>
                              <a:latin typeface="Cambria Math" panose="02040503050406030204" pitchFamily="18" charset="0"/>
                            </a:rPr>
                          </m:ctrlPr>
                        </m:sSubPr>
                        <m:e>
                          <m:r>
                            <a:rPr lang="en-TR" i="1">
                              <a:latin typeface="Cambria Math" panose="02040503050406030204" pitchFamily="18" charset="0"/>
                            </a:rPr>
                            <m:t>𝜌</m:t>
                          </m:r>
                        </m:e>
                        <m:sub>
                          <m:r>
                            <a:rPr lang="en-TR" i="1">
                              <a:latin typeface="Cambria Math" panose="02040503050406030204" pitchFamily="18" charset="0"/>
                            </a:rPr>
                            <m:t>𝑎</m:t>
                          </m:r>
                          <m:r>
                            <m:rPr>
                              <m:sty m:val="p"/>
                            </m:rPr>
                            <a:rPr lang="en-TR" i="0">
                              <a:latin typeface="Cambria Math" panose="02040503050406030204" pitchFamily="18" charset="0"/>
                            </a:rPr>
                            <m:t>p</m:t>
                          </m:r>
                        </m:sub>
                      </m:sSub>
                      <m:r>
                        <a:rPr lang="en-TR" i="1">
                          <a:latin typeface="Cambria Math" panose="02040503050406030204" pitchFamily="18" charset="0"/>
                        </a:rPr>
                        <m:t>𝑐𝑜𝑡</m:t>
                      </m:r>
                      <m:d>
                        <m:dPr>
                          <m:ctrlPr>
                            <a:rPr lang="en-TR" i="1">
                              <a:solidFill>
                                <a:srgbClr val="836967"/>
                              </a:solidFill>
                              <a:latin typeface="Cambria Math" panose="02040503050406030204" pitchFamily="18" charset="0"/>
                            </a:rPr>
                          </m:ctrlPr>
                        </m:dPr>
                        <m:e>
                          <m:sSub>
                            <m:sSubPr>
                              <m:ctrlPr>
                                <a:rPr lang="en-TR" i="1">
                                  <a:solidFill>
                                    <a:srgbClr val="836967"/>
                                  </a:solidFill>
                                  <a:latin typeface="Cambria Math" panose="02040503050406030204" pitchFamily="18" charset="0"/>
                                </a:rPr>
                              </m:ctrlPr>
                            </m:sSubPr>
                            <m:e>
                              <m:r>
                                <a:rPr lang="en-TR" i="1">
                                  <a:latin typeface="Cambria Math" panose="02040503050406030204" pitchFamily="18" charset="0"/>
                                </a:rPr>
                                <m:t>𝜃</m:t>
                              </m:r>
                            </m:e>
                            <m:sub>
                              <m:r>
                                <a:rPr lang="en-TR" i="0">
                                  <a:latin typeface="Cambria Math" panose="02040503050406030204" pitchFamily="18" charset="0"/>
                                </a:rPr>
                                <m:t>0</m:t>
                              </m:r>
                            </m:sub>
                          </m:sSub>
                        </m:e>
                      </m:d>
                    </m:oMath>
                  </m:oMathPara>
                </a14:m>
                <a:endParaRPr lang="en-TR" dirty="0"/>
              </a:p>
            </p:txBody>
          </p:sp>
        </mc:Choice>
        <mc:Fallback xmlns="">
          <p:sp>
            <p:nvSpPr>
              <p:cNvPr id="7" name="TextBox 6">
                <a:extLst>
                  <a:ext uri="{FF2B5EF4-FFF2-40B4-BE49-F238E27FC236}">
                    <a16:creationId xmlns:a16="http://schemas.microsoft.com/office/drawing/2014/main" id="{C7C10CEF-B013-146F-4372-6F8429965878}"/>
                  </a:ext>
                </a:extLst>
              </p:cNvPr>
              <p:cNvSpPr txBox="1">
                <a:spLocks noRot="1" noChangeAspect="1" noMove="1" noResize="1" noEditPoints="1" noAdjustHandles="1" noChangeArrowheads="1" noChangeShapeType="1" noTextEdit="1"/>
              </p:cNvSpPr>
              <p:nvPr/>
            </p:nvSpPr>
            <p:spPr>
              <a:xfrm>
                <a:off x="2759179" y="4874907"/>
                <a:ext cx="6201696" cy="394019"/>
              </a:xfrm>
              <a:prstGeom prst="rect">
                <a:avLst/>
              </a:prstGeom>
              <a:blipFill>
                <a:blip r:embed="rId5"/>
                <a:stretch>
                  <a:fillRect b="-3226"/>
                </a:stretch>
              </a:blipFill>
            </p:spPr>
            <p:txBody>
              <a:bodyPr/>
              <a:lstStyle/>
              <a:p>
                <a:r>
                  <a:rPr lang="en-TR">
                    <a:noFill/>
                  </a:rPr>
                  <a:t> </a:t>
                </a:r>
              </a:p>
            </p:txBody>
          </p:sp>
        </mc:Fallback>
      </mc:AlternateContent>
      <p:sp>
        <p:nvSpPr>
          <p:cNvPr id="8" name="TextBox 7">
            <a:extLst>
              <a:ext uri="{FF2B5EF4-FFF2-40B4-BE49-F238E27FC236}">
                <a16:creationId xmlns:a16="http://schemas.microsoft.com/office/drawing/2014/main" id="{9B40AFF8-D604-4DEA-EBC7-46E56359827D}"/>
              </a:ext>
            </a:extLst>
          </p:cNvPr>
          <p:cNvSpPr txBox="1"/>
          <p:nvPr/>
        </p:nvSpPr>
        <p:spPr>
          <a:xfrm>
            <a:off x="1435215" y="5477044"/>
            <a:ext cx="9557545" cy="1200329"/>
          </a:xfrm>
          <a:prstGeom prst="rect">
            <a:avLst/>
          </a:prstGeom>
          <a:noFill/>
        </p:spPr>
        <p:txBody>
          <a:bodyPr wrap="square" rtlCol="0">
            <a:spAutoFit/>
          </a:bodyPr>
          <a:lstStyle/>
          <a:p>
            <a:pPr algn="just"/>
            <a:r>
              <a:rPr lang="en-US" sz="1800" dirty="0">
                <a:effectLst/>
                <a:latin typeface="Times New Roman" panose="02020603050405020304" pitchFamily="18" charset="0"/>
                <a:ea typeface="Calibri" panose="020F0502020204030204" pitchFamily="34" charset="0"/>
              </a:rPr>
              <a:t>Bessel beams maintain their non-diffracting nature only up to a certain distance </a:t>
            </a:r>
            <a:r>
              <a:rPr lang="en-US" sz="1800" dirty="0" err="1">
                <a:effectLst/>
                <a:latin typeface="Times New Roman" panose="02020603050405020304" pitchFamily="18" charset="0"/>
                <a:ea typeface="Calibri" panose="020F0502020204030204" pitchFamily="34" charset="0"/>
              </a:rPr>
              <a:t>z</a:t>
            </a:r>
            <a:r>
              <a:rPr lang="en-US" sz="1800" baseline="-25000" dirty="0" err="1">
                <a:effectLst/>
                <a:latin typeface="Times New Roman" panose="02020603050405020304" pitchFamily="18" charset="0"/>
                <a:ea typeface="Calibri" panose="020F0502020204030204" pitchFamily="34" charset="0"/>
              </a:rPr>
              <a:t>ndr</a:t>
            </a:r>
            <a:r>
              <a:rPr lang="en-US" sz="1800" dirty="0">
                <a:effectLst/>
                <a:latin typeface="Times New Roman" panose="02020603050405020304" pitchFamily="18" charset="0"/>
                <a:ea typeface="Calibri" panose="020F0502020204030204" pitchFamily="34" charset="0"/>
              </a:rPr>
              <a:t>​ from the radiating aperture, known as the non-diffractive range. Here, </a:t>
            </a:r>
            <a:r>
              <a:rPr lang="en-US" sz="1800" dirty="0" err="1">
                <a:effectLst/>
                <a:latin typeface="Times New Roman" panose="02020603050405020304" pitchFamily="18" charset="0"/>
                <a:ea typeface="Calibri" panose="020F0502020204030204" pitchFamily="34" charset="0"/>
              </a:rPr>
              <a:t>ρ</a:t>
            </a:r>
            <a:r>
              <a:rPr lang="en-US" sz="1800" baseline="-25000" dirty="0" err="1">
                <a:effectLst/>
                <a:latin typeface="Times New Roman" panose="02020603050405020304" pitchFamily="18" charset="0"/>
                <a:ea typeface="Calibri" panose="020F0502020204030204" pitchFamily="34" charset="0"/>
              </a:rPr>
              <a:t>ap</a:t>
            </a:r>
            <a:r>
              <a:rPr lang="en-US" sz="1800" dirty="0">
                <a:effectLst/>
                <a:latin typeface="Times New Roman" panose="02020603050405020304" pitchFamily="18" charset="0"/>
                <a:ea typeface="Calibri" panose="020F0502020204030204" pitchFamily="34" charset="0"/>
              </a:rPr>
              <a:t>​ is the radius of the aperture and θ</a:t>
            </a:r>
            <a:r>
              <a:rPr lang="en-US" sz="1800" baseline="-25000" dirty="0">
                <a:effectLst/>
                <a:latin typeface="Times New Roman" panose="02020603050405020304" pitchFamily="18" charset="0"/>
                <a:ea typeface="Calibri" panose="020F0502020204030204" pitchFamily="34" charset="0"/>
              </a:rPr>
              <a:t>0</a:t>
            </a:r>
            <a:r>
              <a:rPr lang="en-US" sz="1800" dirty="0">
                <a:effectLst/>
                <a:latin typeface="Times New Roman" panose="02020603050405020304" pitchFamily="18" charset="0"/>
                <a:ea typeface="Calibri" panose="020F0502020204030204" pitchFamily="34" charset="0"/>
              </a:rPr>
              <a:t>​ is the axicon angle.</a:t>
            </a:r>
            <a:r>
              <a:rPr lang="en-TR" dirty="0">
                <a:effectLst/>
              </a:rPr>
              <a:t> </a:t>
            </a:r>
            <a:endParaRPr lang="en-TR" sz="1800" dirty="0">
              <a:effectLst/>
              <a:latin typeface="Calibri" panose="020F0502020204030204" pitchFamily="34" charset="0"/>
              <a:ea typeface="Calibri" panose="020F0502020204030204" pitchFamily="34" charset="0"/>
            </a:endParaRPr>
          </a:p>
          <a:p>
            <a:endParaRPr lang="en-TR" dirty="0"/>
          </a:p>
        </p:txBody>
      </p:sp>
    </p:spTree>
    <p:extLst>
      <p:ext uri="{BB962C8B-B14F-4D97-AF65-F5344CB8AC3E}">
        <p14:creationId xmlns:p14="http://schemas.microsoft.com/office/powerpoint/2010/main" val="714443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B8B8D-2852-4ED0-905F-0E77708FC0A1}"/>
              </a:ext>
            </a:extLst>
          </p:cNvPr>
          <p:cNvSpPr>
            <a:spLocks noGrp="1"/>
          </p:cNvSpPr>
          <p:nvPr>
            <p:ph type="title"/>
          </p:nvPr>
        </p:nvSpPr>
        <p:spPr>
          <a:xfrm>
            <a:off x="507397" y="702349"/>
            <a:ext cx="11029616" cy="659919"/>
          </a:xfrm>
        </p:spPr>
        <p:txBody>
          <a:bodyPr/>
          <a:lstStyle/>
          <a:p>
            <a:r>
              <a:rPr lang="en-US" sz="3600" b="1" dirty="0"/>
              <a:t>GENERATION OF DIFFRACTI</a:t>
            </a:r>
            <a:r>
              <a:rPr lang="tr-TR" sz="3600" b="1" dirty="0"/>
              <a:t>ON-FREE</a:t>
            </a:r>
            <a:r>
              <a:rPr lang="en-US" sz="3600" b="1" dirty="0"/>
              <a:t> BEAMS</a:t>
            </a:r>
            <a:endParaRPr lang="tr-TR" sz="3600" b="1" dirty="0"/>
          </a:p>
        </p:txBody>
      </p:sp>
      <p:pic>
        <p:nvPicPr>
          <p:cNvPr id="4" name="Content Placeholder 3">
            <a:extLst>
              <a:ext uri="{FF2B5EF4-FFF2-40B4-BE49-F238E27FC236}">
                <a16:creationId xmlns:a16="http://schemas.microsoft.com/office/drawing/2014/main" id="{5FBBD151-059A-4F70-BF8E-B2515B158E9E}"/>
              </a:ext>
            </a:extLst>
          </p:cNvPr>
          <p:cNvPicPr>
            <a:picLocks noGrp="1" noChangeAspect="1"/>
          </p:cNvPicPr>
          <p:nvPr>
            <p:ph idx="1"/>
          </p:nvPr>
        </p:nvPicPr>
        <p:blipFill>
          <a:blip r:embed="rId3"/>
          <a:stretch>
            <a:fillRect/>
          </a:stretch>
        </p:blipFill>
        <p:spPr>
          <a:xfrm>
            <a:off x="7537616" y="1882020"/>
            <a:ext cx="4302327" cy="1918714"/>
          </a:xfrm>
          <a:prstGeom prst="rect">
            <a:avLst/>
          </a:prstGeom>
        </p:spPr>
      </p:pic>
      <p:sp>
        <p:nvSpPr>
          <p:cNvPr id="5" name="TextBox 4">
            <a:extLst>
              <a:ext uri="{FF2B5EF4-FFF2-40B4-BE49-F238E27FC236}">
                <a16:creationId xmlns:a16="http://schemas.microsoft.com/office/drawing/2014/main" id="{BD1FC802-DE26-407C-B1A2-A9DAF7103900}"/>
              </a:ext>
            </a:extLst>
          </p:cNvPr>
          <p:cNvSpPr txBox="1"/>
          <p:nvPr/>
        </p:nvSpPr>
        <p:spPr>
          <a:xfrm>
            <a:off x="9382125" y="1578313"/>
            <a:ext cx="2020312" cy="369332"/>
          </a:xfrm>
          <a:prstGeom prst="rect">
            <a:avLst/>
          </a:prstGeom>
          <a:noFill/>
        </p:spPr>
        <p:txBody>
          <a:bodyPr wrap="square" rtlCol="0">
            <a:spAutoFit/>
          </a:bodyPr>
          <a:lstStyle/>
          <a:p>
            <a:r>
              <a:rPr lang="en-US" dirty="0"/>
              <a:t>Axicon</a:t>
            </a:r>
            <a:endParaRPr lang="tr-TR" dirty="0"/>
          </a:p>
        </p:txBody>
      </p:sp>
      <p:sp>
        <p:nvSpPr>
          <p:cNvPr id="9" name="TextBox 8">
            <a:extLst>
              <a:ext uri="{FF2B5EF4-FFF2-40B4-BE49-F238E27FC236}">
                <a16:creationId xmlns:a16="http://schemas.microsoft.com/office/drawing/2014/main" id="{14E6F481-CBF7-4A50-A2C1-55F47A7CB7C1}"/>
              </a:ext>
            </a:extLst>
          </p:cNvPr>
          <p:cNvSpPr txBox="1"/>
          <p:nvPr/>
        </p:nvSpPr>
        <p:spPr>
          <a:xfrm>
            <a:off x="993573" y="1555236"/>
            <a:ext cx="6096000" cy="369332"/>
          </a:xfrm>
          <a:prstGeom prst="rect">
            <a:avLst/>
          </a:prstGeom>
          <a:noFill/>
        </p:spPr>
        <p:txBody>
          <a:bodyPr wrap="square">
            <a:spAutoFit/>
          </a:bodyPr>
          <a:lstStyle/>
          <a:p>
            <a:r>
              <a:rPr lang="tr-TR" dirty="0"/>
              <a:t>Annular aperture</a:t>
            </a:r>
          </a:p>
        </p:txBody>
      </p:sp>
      <p:sp>
        <p:nvSpPr>
          <p:cNvPr id="13" name="TextBox 12">
            <a:extLst>
              <a:ext uri="{FF2B5EF4-FFF2-40B4-BE49-F238E27FC236}">
                <a16:creationId xmlns:a16="http://schemas.microsoft.com/office/drawing/2014/main" id="{1F62B0B2-807D-4985-8A65-024C65CFFBAF}"/>
              </a:ext>
            </a:extLst>
          </p:cNvPr>
          <p:cNvSpPr txBox="1"/>
          <p:nvPr/>
        </p:nvSpPr>
        <p:spPr>
          <a:xfrm>
            <a:off x="300020" y="3362584"/>
            <a:ext cx="3568405" cy="3495416"/>
          </a:xfrm>
          <a:prstGeom prst="rect">
            <a:avLst/>
          </a:prstGeom>
        </p:spPr>
        <p:txBody>
          <a:bodyPr vert="horz" lIns="91440" tIns="45720" rIns="91440" bIns="45720" rtlCol="0" anchor="ctr">
            <a:normAutofit/>
          </a:bodyPr>
          <a:lstStyle>
            <a:defPPr>
              <a:defRPr lang="en-US"/>
            </a:defPPr>
            <a:lvl1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defRPr b="0" i="0" u="none" strike="noStrike" baseline="0">
                <a:solidFill>
                  <a:schemeClr val="tx1">
                    <a:lumMod val="75000"/>
                    <a:lumOff val="25000"/>
                  </a:schemeClr>
                </a:solidFill>
                <a:latin typeface="NewCenturySchlbk-Roman"/>
              </a:defRPr>
            </a:lvl1pPr>
            <a:lvl2pPr marL="630000" indent="-306000" defTabSz="457200">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2pPr>
            <a:lvl3pPr marL="900000" indent="-270000" defTabSz="457200">
              <a:spcBef>
                <a:spcPct val="20000"/>
              </a:spcBef>
              <a:spcAft>
                <a:spcPts val="600"/>
              </a:spcAft>
              <a:buClr>
                <a:schemeClr val="accent1"/>
              </a:buClr>
              <a:buSzPct val="92000"/>
              <a:buFont typeface="Wingdings 2" panose="05020102010507070707" pitchFamily="18" charset="2"/>
              <a:buChar char=""/>
              <a:defRPr sz="1300">
                <a:solidFill>
                  <a:schemeClr val="tx1">
                    <a:lumMod val="75000"/>
                    <a:lumOff val="25000"/>
                  </a:schemeClr>
                </a:solidFill>
              </a:defRPr>
            </a:lvl3pPr>
            <a:lvl4pPr marL="124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4pPr>
            <a:lvl5pPr marL="160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pPr marL="342900" indent="-342900">
              <a:buFont typeface="+mj-lt"/>
              <a:buAutoNum type="arabicPeriod"/>
            </a:pPr>
            <a:r>
              <a:rPr lang="en-US" sz="1400" dirty="0"/>
              <a:t>Very low mode conversion efficiency attributed to the blocking of the central part of the Gaussian beam.</a:t>
            </a:r>
          </a:p>
          <a:p>
            <a:pPr marL="342900" indent="-342900">
              <a:buFont typeface="+mj-lt"/>
              <a:buAutoNum type="arabicPeriod"/>
            </a:pPr>
            <a:r>
              <a:rPr lang="en-US" sz="1400" dirty="0"/>
              <a:t>This technique produces diffraction oscillations in the central lobe intensity along the propagation.</a:t>
            </a:r>
          </a:p>
          <a:p>
            <a:pPr marL="342900" indent="-342900">
              <a:buFont typeface="+mj-lt"/>
              <a:buAutoNum type="arabicPeriod"/>
            </a:pPr>
            <a:r>
              <a:rPr lang="en-US" sz="1400" dirty="0"/>
              <a:t>This technique cannot be used to generate higher order BBs.</a:t>
            </a:r>
          </a:p>
          <a:p>
            <a:pPr marL="342900" indent="-342900">
              <a:buFont typeface="+mj-lt"/>
              <a:buAutoNum type="arabicPeriod"/>
            </a:pPr>
            <a:r>
              <a:rPr lang="en-US" sz="1400" dirty="0"/>
              <a:t>This technique is not suitable for ultrashort laser sources.</a:t>
            </a:r>
            <a:endParaRPr lang="tr-TR" sz="1400" dirty="0"/>
          </a:p>
        </p:txBody>
      </p:sp>
      <p:sp>
        <p:nvSpPr>
          <p:cNvPr id="17" name="TextBox 16">
            <a:extLst>
              <a:ext uri="{FF2B5EF4-FFF2-40B4-BE49-F238E27FC236}">
                <a16:creationId xmlns:a16="http://schemas.microsoft.com/office/drawing/2014/main" id="{7C66EA4E-8AFF-4E64-A14E-1195018337A0}"/>
              </a:ext>
            </a:extLst>
          </p:cNvPr>
          <p:cNvSpPr txBox="1"/>
          <p:nvPr/>
        </p:nvSpPr>
        <p:spPr>
          <a:xfrm>
            <a:off x="4199810" y="3705067"/>
            <a:ext cx="3178377" cy="2810449"/>
          </a:xfrm>
          <a:prstGeom prst="rect">
            <a:avLst/>
          </a:prstGeom>
        </p:spPr>
        <p:txBody>
          <a:bodyPr vert="horz" lIns="91440" tIns="45720" rIns="91440" bIns="45720" rtlCol="0" anchor="ctr">
            <a:normAutofit/>
          </a:bodyPr>
          <a:lstStyle>
            <a:defPPr>
              <a:defRPr lang="en-US"/>
            </a:defPPr>
            <a:lvl1pPr marL="342900" indent="-342900" defTabSz="457200">
              <a:lnSpc>
                <a:spcPct val="110000"/>
              </a:lnSpc>
              <a:spcBef>
                <a:spcPct val="20000"/>
              </a:spcBef>
              <a:spcAft>
                <a:spcPts val="600"/>
              </a:spcAft>
              <a:buClr>
                <a:schemeClr val="accent1"/>
              </a:buClr>
              <a:buSzPct val="92000"/>
              <a:buFont typeface="+mj-lt"/>
              <a:buAutoNum type="arabicPeriod"/>
              <a:defRPr sz="1400" b="0" i="0" u="none" strike="noStrike" baseline="0">
                <a:solidFill>
                  <a:schemeClr val="tx1">
                    <a:lumMod val="75000"/>
                    <a:lumOff val="25000"/>
                  </a:schemeClr>
                </a:solidFill>
                <a:latin typeface="NewCenturySchlbk-Roman"/>
              </a:defRPr>
            </a:lvl1pPr>
            <a:lvl2pPr marL="630000" indent="-306000" defTabSz="457200">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2pPr>
            <a:lvl3pPr marL="900000" indent="-270000" defTabSz="457200">
              <a:spcBef>
                <a:spcPct val="20000"/>
              </a:spcBef>
              <a:spcAft>
                <a:spcPts val="600"/>
              </a:spcAft>
              <a:buClr>
                <a:schemeClr val="accent1"/>
              </a:buClr>
              <a:buSzPct val="92000"/>
              <a:buFont typeface="Wingdings 2" panose="05020102010507070707" pitchFamily="18" charset="2"/>
              <a:buChar char=""/>
              <a:defRPr sz="1300">
                <a:solidFill>
                  <a:schemeClr val="tx1">
                    <a:lumMod val="75000"/>
                    <a:lumOff val="25000"/>
                  </a:schemeClr>
                </a:solidFill>
              </a:defRPr>
            </a:lvl3pPr>
            <a:lvl4pPr marL="124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4pPr>
            <a:lvl5pPr marL="160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dirty="0"/>
              <a:t>SLM cannot be used to generate high-power BBs due to its low damage threshold.</a:t>
            </a:r>
          </a:p>
          <a:p>
            <a:r>
              <a:rPr lang="en-US" dirty="0"/>
              <a:t>SLM can be used for a certain range of wavelengths of the electromagnetic spectrum.</a:t>
            </a:r>
          </a:p>
          <a:p>
            <a:r>
              <a:rPr lang="en-US" dirty="0"/>
              <a:t>SLM based BB generation is expensive compared with most of the other techniques.</a:t>
            </a:r>
            <a:endParaRPr lang="tr-TR" dirty="0"/>
          </a:p>
        </p:txBody>
      </p:sp>
      <p:sp>
        <p:nvSpPr>
          <p:cNvPr id="22" name="TextBox 21">
            <a:extLst>
              <a:ext uri="{FF2B5EF4-FFF2-40B4-BE49-F238E27FC236}">
                <a16:creationId xmlns:a16="http://schemas.microsoft.com/office/drawing/2014/main" id="{C7C6D2FE-1FC5-42B2-82E5-7D2C3E5AE22B}"/>
              </a:ext>
            </a:extLst>
          </p:cNvPr>
          <p:cNvSpPr txBox="1"/>
          <p:nvPr/>
        </p:nvSpPr>
        <p:spPr>
          <a:xfrm>
            <a:off x="4835490" y="1529612"/>
            <a:ext cx="3136935" cy="369332"/>
          </a:xfrm>
          <a:prstGeom prst="rect">
            <a:avLst/>
          </a:prstGeom>
          <a:noFill/>
        </p:spPr>
        <p:txBody>
          <a:bodyPr wrap="square">
            <a:spAutoFit/>
          </a:bodyPr>
          <a:lstStyle/>
          <a:p>
            <a:r>
              <a:rPr lang="en-US" dirty="0"/>
              <a:t>Spatial Light Modulator</a:t>
            </a:r>
            <a:endParaRPr lang="tr-TR" dirty="0"/>
          </a:p>
        </p:txBody>
      </p:sp>
      <p:sp>
        <p:nvSpPr>
          <p:cNvPr id="24" name="TextBox 23">
            <a:extLst>
              <a:ext uri="{FF2B5EF4-FFF2-40B4-BE49-F238E27FC236}">
                <a16:creationId xmlns:a16="http://schemas.microsoft.com/office/drawing/2014/main" id="{33D64E9B-C740-4EF3-9D30-5B0A4D951FAB}"/>
              </a:ext>
            </a:extLst>
          </p:cNvPr>
          <p:cNvSpPr txBox="1"/>
          <p:nvPr/>
        </p:nvSpPr>
        <p:spPr>
          <a:xfrm>
            <a:off x="8106787" y="3865649"/>
            <a:ext cx="3295650" cy="1502399"/>
          </a:xfrm>
          <a:prstGeom prst="rect">
            <a:avLst/>
          </a:prstGeom>
        </p:spPr>
        <p:txBody>
          <a:bodyPr vert="horz" lIns="91440" tIns="45720" rIns="91440" bIns="45720" rtlCol="0" anchor="ctr">
            <a:normAutofit/>
          </a:bodyPr>
          <a:lstStyle>
            <a:defPPr>
              <a:defRPr lang="en-US"/>
            </a:defPPr>
            <a:lvl1pPr marL="342900" indent="-342900" defTabSz="457200">
              <a:lnSpc>
                <a:spcPct val="110000"/>
              </a:lnSpc>
              <a:spcBef>
                <a:spcPct val="20000"/>
              </a:spcBef>
              <a:spcAft>
                <a:spcPts val="600"/>
              </a:spcAft>
              <a:buClr>
                <a:schemeClr val="accent1"/>
              </a:buClr>
              <a:buSzPct val="92000"/>
              <a:buFont typeface="+mj-lt"/>
              <a:buAutoNum type="arabicPeriod"/>
              <a:defRPr sz="1400" b="0" i="0" u="none" strike="noStrike" baseline="0">
                <a:solidFill>
                  <a:schemeClr val="tx1">
                    <a:lumMod val="75000"/>
                    <a:lumOff val="25000"/>
                  </a:schemeClr>
                </a:solidFill>
                <a:latin typeface="NewCenturySchlbk-Roman"/>
              </a:defRPr>
            </a:lvl1pPr>
            <a:lvl2pPr marL="630000" indent="-306000" defTabSz="457200">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2pPr>
            <a:lvl3pPr marL="900000" indent="-270000" defTabSz="457200">
              <a:spcBef>
                <a:spcPct val="20000"/>
              </a:spcBef>
              <a:spcAft>
                <a:spcPts val="600"/>
              </a:spcAft>
              <a:buClr>
                <a:schemeClr val="accent1"/>
              </a:buClr>
              <a:buSzPct val="92000"/>
              <a:buFont typeface="Wingdings 2" panose="05020102010507070707" pitchFamily="18" charset="2"/>
              <a:buChar char=""/>
              <a:defRPr sz="1300">
                <a:solidFill>
                  <a:schemeClr val="tx1">
                    <a:lumMod val="75000"/>
                    <a:lumOff val="25000"/>
                  </a:schemeClr>
                </a:solidFill>
              </a:defRPr>
            </a:lvl3pPr>
            <a:lvl4pPr marL="124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4pPr>
            <a:lvl5pPr marL="160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dirty="0"/>
              <a:t>Axicon alone can produce only 0th order BB. For higher order BB generation, we need to pump the axicon with Gaussian vortex which is generally acquired by SPP/SLM.</a:t>
            </a:r>
            <a:endParaRPr lang="tr-TR" dirty="0"/>
          </a:p>
        </p:txBody>
      </p:sp>
      <p:pic>
        <p:nvPicPr>
          <p:cNvPr id="25" name="Picture 24">
            <a:extLst>
              <a:ext uri="{FF2B5EF4-FFF2-40B4-BE49-F238E27FC236}">
                <a16:creationId xmlns:a16="http://schemas.microsoft.com/office/drawing/2014/main" id="{994CC36E-40C7-40C4-9E8C-114D8861E17F}"/>
              </a:ext>
            </a:extLst>
          </p:cNvPr>
          <p:cNvPicPr>
            <a:picLocks noChangeAspect="1"/>
          </p:cNvPicPr>
          <p:nvPr/>
        </p:nvPicPr>
        <p:blipFill>
          <a:blip r:embed="rId4"/>
          <a:stretch>
            <a:fillRect/>
          </a:stretch>
        </p:blipFill>
        <p:spPr>
          <a:xfrm>
            <a:off x="264811" y="2160484"/>
            <a:ext cx="3775569" cy="1361786"/>
          </a:xfrm>
          <a:prstGeom prst="rect">
            <a:avLst/>
          </a:prstGeom>
        </p:spPr>
      </p:pic>
      <p:sp>
        <p:nvSpPr>
          <p:cNvPr id="3" name="TextBox 2">
            <a:extLst>
              <a:ext uri="{FF2B5EF4-FFF2-40B4-BE49-F238E27FC236}">
                <a16:creationId xmlns:a16="http://schemas.microsoft.com/office/drawing/2014/main" id="{008D3A3D-DE63-493F-A9E3-C97BC342A86A}"/>
              </a:ext>
            </a:extLst>
          </p:cNvPr>
          <p:cNvSpPr txBox="1"/>
          <p:nvPr/>
        </p:nvSpPr>
        <p:spPr>
          <a:xfrm>
            <a:off x="7972425" y="5432963"/>
            <a:ext cx="3762375" cy="1255857"/>
          </a:xfrm>
          <a:prstGeom prst="rect">
            <a:avLst/>
          </a:prstGeom>
          <a:ln w="28575">
            <a:solidFill>
              <a:srgbClr val="1CADE4"/>
            </a:solidFill>
          </a:ln>
        </p:spPr>
        <p:txBody>
          <a:bodyPr vert="horz" lIns="91440" tIns="45720" rIns="91440" bIns="45720" rtlCol="0" anchor="ctr">
            <a:normAutofit/>
          </a:bodyPr>
          <a:lstStyle>
            <a:defPPr>
              <a:defRPr lang="en-US"/>
            </a:defPPr>
            <a:lvl1pPr marL="306000" indent="-306000" defTabSz="457200">
              <a:lnSpc>
                <a:spcPct val="110000"/>
              </a:lnSpc>
              <a:spcBef>
                <a:spcPct val="20000"/>
              </a:spcBef>
              <a:spcAft>
                <a:spcPts val="600"/>
              </a:spcAft>
              <a:buClr>
                <a:schemeClr val="accent1"/>
              </a:buClr>
              <a:buSzPct val="92000"/>
              <a:buFont typeface="Wingdings 2" panose="05020102010507070707" pitchFamily="18" charset="2"/>
              <a:buChar char=""/>
              <a:defRPr b="0" i="0" u="none" strike="noStrike" baseline="0">
                <a:solidFill>
                  <a:schemeClr val="tx1">
                    <a:lumMod val="75000"/>
                    <a:lumOff val="25000"/>
                  </a:schemeClr>
                </a:solidFill>
                <a:latin typeface="NewCenturySchlbk-Roman"/>
              </a:defRPr>
            </a:lvl1pPr>
            <a:lvl2pPr marL="630000" indent="-306000" defTabSz="457200">
              <a:spcBef>
                <a:spcPct val="20000"/>
              </a:spcBef>
              <a:spcAft>
                <a:spcPts val="600"/>
              </a:spcAft>
              <a:buClr>
                <a:schemeClr val="accent1"/>
              </a:buClr>
              <a:buSzPct val="92000"/>
              <a:buFont typeface="Wingdings 2" panose="05020102010507070707" pitchFamily="18" charset="2"/>
              <a:buChar char=""/>
              <a:defRPr sz="1400">
                <a:solidFill>
                  <a:schemeClr val="tx1">
                    <a:lumMod val="75000"/>
                    <a:lumOff val="25000"/>
                  </a:schemeClr>
                </a:solidFill>
              </a:defRPr>
            </a:lvl2pPr>
            <a:lvl3pPr marL="900000" indent="-270000" defTabSz="457200">
              <a:spcBef>
                <a:spcPct val="20000"/>
              </a:spcBef>
              <a:spcAft>
                <a:spcPts val="600"/>
              </a:spcAft>
              <a:buClr>
                <a:schemeClr val="accent1"/>
              </a:buClr>
              <a:buSzPct val="92000"/>
              <a:buFont typeface="Wingdings 2" panose="05020102010507070707" pitchFamily="18" charset="2"/>
              <a:buChar char=""/>
              <a:defRPr sz="1300">
                <a:solidFill>
                  <a:schemeClr val="tx1">
                    <a:lumMod val="75000"/>
                    <a:lumOff val="25000"/>
                  </a:schemeClr>
                </a:solidFill>
              </a:defRPr>
            </a:lvl3pPr>
            <a:lvl4pPr marL="124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4pPr>
            <a:lvl5pPr marL="1602000" indent="-234000" defTabSz="457200">
              <a:spcBef>
                <a:spcPct val="20000"/>
              </a:spcBef>
              <a:spcAft>
                <a:spcPts val="600"/>
              </a:spcAft>
              <a:buClr>
                <a:schemeClr val="accent1"/>
              </a:buClr>
              <a:buSzPct val="92000"/>
              <a:buFont typeface="Wingdings 2" panose="05020102010507070707" pitchFamily="18" charset="2"/>
              <a:buChar char=""/>
              <a:defRPr sz="1100">
                <a:solidFill>
                  <a:schemeClr val="tx1">
                    <a:lumMod val="75000"/>
                    <a:lumOff val="25000"/>
                  </a:schemeClr>
                </a:solidFill>
              </a:defRPr>
            </a:lvl5pPr>
            <a:lvl6pPr marL="19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defTabSz="4572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tr-TR" dirty="0"/>
              <a:t>Digital micro-mirror device (DMD)</a:t>
            </a:r>
          </a:p>
          <a:p>
            <a:r>
              <a:rPr lang="tr-TR" dirty="0"/>
              <a:t>Fiber-based BB generation</a:t>
            </a:r>
          </a:p>
          <a:p>
            <a:r>
              <a:rPr lang="tr-TR" dirty="0"/>
              <a:t>Metasurfaces</a:t>
            </a:r>
          </a:p>
        </p:txBody>
      </p:sp>
      <p:pic>
        <p:nvPicPr>
          <p:cNvPr id="6" name="Picture 5">
            <a:extLst>
              <a:ext uri="{FF2B5EF4-FFF2-40B4-BE49-F238E27FC236}">
                <a16:creationId xmlns:a16="http://schemas.microsoft.com/office/drawing/2014/main" id="{F9813482-476E-4A8E-8C97-8C635DF28366}"/>
              </a:ext>
            </a:extLst>
          </p:cNvPr>
          <p:cNvPicPr>
            <a:picLocks noChangeAspect="1"/>
          </p:cNvPicPr>
          <p:nvPr/>
        </p:nvPicPr>
        <p:blipFill rotWithShape="1">
          <a:blip r:embed="rId5"/>
          <a:srcRect b="10467"/>
          <a:stretch/>
        </p:blipFill>
        <p:spPr>
          <a:xfrm>
            <a:off x="4439244" y="1970723"/>
            <a:ext cx="3165922" cy="1820746"/>
          </a:xfrm>
          <a:prstGeom prst="rect">
            <a:avLst/>
          </a:prstGeom>
        </p:spPr>
      </p:pic>
    </p:spTree>
    <p:extLst>
      <p:ext uri="{BB962C8B-B14F-4D97-AF65-F5344CB8AC3E}">
        <p14:creationId xmlns:p14="http://schemas.microsoft.com/office/powerpoint/2010/main" val="936417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022979A-8CFB-AF55-191E-F5C01780C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319645"/>
            <a:ext cx="6267451" cy="5372101"/>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1">
            <a:extLst>
              <a:ext uri="{FF2B5EF4-FFF2-40B4-BE49-F238E27FC236}">
                <a16:creationId xmlns:a16="http://schemas.microsoft.com/office/drawing/2014/main" id="{3B04F246-0B62-18BB-8DE2-6275D7CFD65C}"/>
              </a:ext>
            </a:extLst>
          </p:cNvPr>
          <p:cNvSpPr/>
          <p:nvPr/>
        </p:nvSpPr>
        <p:spPr>
          <a:xfrm>
            <a:off x="1430055" y="1110788"/>
            <a:ext cx="9331890" cy="1080424"/>
          </a:xfrm>
          <a:prstGeom prst="rect">
            <a:avLst/>
          </a:prstGeom>
        </p:spPr>
        <p:txBody>
          <a:bodyPr wrap="square">
            <a:spAutoFit/>
          </a:bodyPr>
          <a:lstStyle/>
          <a:p>
            <a:pPr algn="ct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Laser</a:t>
            </a:r>
          </a:p>
          <a:p>
            <a:endParaRPr lang="tr-TR" sz="2000" b="1" dirty="0">
              <a:latin typeface="Times New Roman" panose="02020603050405020304" pitchFamily="18" charset="0"/>
              <a:ea typeface="Times New Roman" panose="02020603050405020304" pitchFamily="18" charset="0"/>
              <a:cs typeface="Times New Roman" panose="02020603050405020304" pitchFamily="18" charset="0"/>
            </a:endParaRPr>
          </a:p>
          <a:p>
            <a:pPr indent="457200">
              <a:lnSpc>
                <a:spcPct val="150000"/>
              </a:lnSpc>
            </a:pPr>
            <a:endParaRPr lang="en-GB" dirty="0"/>
          </a:p>
        </p:txBody>
      </p:sp>
      <p:sp>
        <p:nvSpPr>
          <p:cNvPr id="4" name="TextBox 3">
            <a:extLst>
              <a:ext uri="{FF2B5EF4-FFF2-40B4-BE49-F238E27FC236}">
                <a16:creationId xmlns:a16="http://schemas.microsoft.com/office/drawing/2014/main" id="{04FE5826-0B7A-846E-1C76-49FB466EC3D2}"/>
              </a:ext>
            </a:extLst>
          </p:cNvPr>
          <p:cNvSpPr txBox="1"/>
          <p:nvPr/>
        </p:nvSpPr>
        <p:spPr>
          <a:xfrm>
            <a:off x="7380005" y="2385291"/>
            <a:ext cx="3578940" cy="1200329"/>
          </a:xfrm>
          <a:prstGeom prst="rect">
            <a:avLst/>
          </a:prstGeom>
          <a:noFill/>
        </p:spPr>
        <p:txBody>
          <a:bodyPr wrap="square" rtlCol="0">
            <a:spAutoFit/>
          </a:bodyPr>
          <a:lstStyle/>
          <a:p>
            <a:r>
              <a:rPr lang="en-TR" dirty="0"/>
              <a:t>- Nanosecond</a:t>
            </a:r>
          </a:p>
          <a:p>
            <a:r>
              <a:rPr lang="en-TR" dirty="0"/>
              <a:t>- Q-switching</a:t>
            </a:r>
          </a:p>
          <a:p>
            <a:r>
              <a:rPr lang="en-TR" dirty="0"/>
              <a:t>- Pulsed</a:t>
            </a:r>
          </a:p>
          <a:p>
            <a:r>
              <a:rPr lang="en-TR" dirty="0"/>
              <a:t>- High peak power in short durations</a:t>
            </a:r>
          </a:p>
        </p:txBody>
      </p:sp>
      <p:pic>
        <p:nvPicPr>
          <p:cNvPr id="6" name="Picture 5">
            <a:extLst>
              <a:ext uri="{FF2B5EF4-FFF2-40B4-BE49-F238E27FC236}">
                <a16:creationId xmlns:a16="http://schemas.microsoft.com/office/drawing/2014/main" id="{F96C168F-E0F8-C1D2-BCDC-96C93D538672}"/>
              </a:ext>
            </a:extLst>
          </p:cNvPr>
          <p:cNvPicPr>
            <a:picLocks noChangeAspect="1"/>
          </p:cNvPicPr>
          <p:nvPr/>
        </p:nvPicPr>
        <p:blipFill>
          <a:blip r:embed="rId4"/>
          <a:stretch>
            <a:fillRect/>
          </a:stretch>
        </p:blipFill>
        <p:spPr>
          <a:xfrm>
            <a:off x="6515100" y="4159712"/>
            <a:ext cx="5372100" cy="1587500"/>
          </a:xfrm>
          <a:prstGeom prst="rect">
            <a:avLst/>
          </a:prstGeom>
        </p:spPr>
      </p:pic>
    </p:spTree>
    <p:extLst>
      <p:ext uri="{BB962C8B-B14F-4D97-AF65-F5344CB8AC3E}">
        <p14:creationId xmlns:p14="http://schemas.microsoft.com/office/powerpoint/2010/main" val="454693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994F2FEA-DBB8-A175-8A46-63169EFFDEE0}"/>
              </a:ext>
            </a:extLst>
          </p:cNvPr>
          <p:cNvSpPr txBox="1"/>
          <p:nvPr/>
        </p:nvSpPr>
        <p:spPr>
          <a:xfrm>
            <a:off x="7867521" y="462744"/>
            <a:ext cx="2929585" cy="523220"/>
          </a:xfrm>
          <a:prstGeom prst="rect">
            <a:avLst/>
          </a:prstGeom>
          <a:noFill/>
        </p:spPr>
        <p:txBody>
          <a:bodyPr wrap="none" rtlCol="0">
            <a:spAutoFit/>
          </a:bodyPr>
          <a:lstStyle/>
          <a:p>
            <a:r>
              <a:rPr lang="tr-TR" sz="2800" dirty="0">
                <a:solidFill>
                  <a:schemeClr val="bg1"/>
                </a:solidFill>
                <a:latin typeface="Helvetica" pitchFamily="2" charset="0"/>
              </a:rPr>
              <a:t>EXPERIMENTAL</a:t>
            </a:r>
            <a:endParaRPr lang="en-GB" sz="2800" dirty="0">
              <a:solidFill>
                <a:schemeClr val="bg1"/>
              </a:solidFill>
              <a:latin typeface="Helvetica" pitchFamily="2" charset="0"/>
            </a:endParaRPr>
          </a:p>
        </p:txBody>
      </p:sp>
      <p:sp>
        <p:nvSpPr>
          <p:cNvPr id="2" name="Dikdörtgen 1"/>
          <p:cNvSpPr/>
          <p:nvPr/>
        </p:nvSpPr>
        <p:spPr>
          <a:xfrm>
            <a:off x="5483400" y="1923396"/>
            <a:ext cx="6096000" cy="2862322"/>
          </a:xfrm>
          <a:prstGeom prst="rect">
            <a:avLst/>
          </a:prstGeom>
        </p:spPr>
        <p:txBody>
          <a:bodyPr>
            <a:spAutoFit/>
          </a:bodyPr>
          <a:lstStyle/>
          <a:p>
            <a:r>
              <a:rPr lang="en-GB" sz="2000" dirty="0">
                <a:latin typeface="Times New Roman" panose="02020603050405020304" pitchFamily="18" charset="0"/>
                <a:ea typeface="Calibri" panose="020F0502020204030204" pitchFamily="34" charset="0"/>
                <a:cs typeface="Times New Roman" panose="02020603050405020304" pitchFamily="18" charset="0"/>
              </a:rPr>
              <a:t>In this study, 0.5-gram bulk gold used to produce gold nanoparticles using deionized water. Before applying laser ablation, repeatedly washed the gold target and the petri dish filled with deionized water. The mirror, directly struck by the laser and featuring distinct tolerance ranges based on wavelength, was inclined at a 45-degree angle facing the optical table. The laser, reflected off the mirror, was meticulously aligned at the </a:t>
            </a:r>
            <a:r>
              <a:rPr lang="en-GB" sz="2000" dirty="0" err="1">
                <a:latin typeface="Times New Roman" panose="02020603050405020304" pitchFamily="18" charset="0"/>
                <a:ea typeface="Calibri" panose="020F0502020204030204" pitchFamily="34" charset="0"/>
                <a:cs typeface="Times New Roman" panose="02020603050405020304" pitchFamily="18" charset="0"/>
              </a:rPr>
              <a:t>center</a:t>
            </a:r>
            <a:r>
              <a:rPr lang="en-GB" sz="2000" dirty="0">
                <a:latin typeface="Times New Roman" panose="02020603050405020304" pitchFamily="18" charset="0"/>
                <a:ea typeface="Calibri" panose="020F0502020204030204" pitchFamily="34" charset="0"/>
                <a:cs typeface="Times New Roman" panose="02020603050405020304" pitchFamily="18" charset="0"/>
              </a:rPr>
              <a:t> of the lens. The stage was situated beneath the lens.</a:t>
            </a:r>
            <a:endParaRPr lang="en-GB" sz="2000" dirty="0">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rotWithShape="1">
          <a:blip r:embed="rId3">
            <a:extLst>
              <a:ext uri="{28A0092B-C50C-407E-A947-70E740481C1C}">
                <a14:useLocalDpi xmlns:a14="http://schemas.microsoft.com/office/drawing/2010/main" val="0"/>
              </a:ext>
            </a:extLst>
          </a:blip>
          <a:srcRect l="23562" t="23915" r="40457" b="19261"/>
          <a:stretch/>
        </p:blipFill>
        <p:spPr>
          <a:xfrm rot="5400000">
            <a:off x="755304" y="1660179"/>
            <a:ext cx="4158637" cy="36942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9989846"/>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5946</TotalTime>
  <Words>1733</Words>
  <Application>Microsoft Macintosh PowerPoint</Application>
  <PresentationFormat>Widescreen</PresentationFormat>
  <Paragraphs>169</Paragraphs>
  <Slides>19</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AdvPTimes</vt:lpstr>
      <vt:lpstr>inherit</vt:lpstr>
      <vt:lpstr>Arial</vt:lpstr>
      <vt:lpstr>Calibri</vt:lpstr>
      <vt:lpstr>Cambria Math</vt:lpstr>
      <vt:lpstr>Helvetica</vt:lpstr>
      <vt:lpstr>Helvetica Light</vt:lpstr>
      <vt:lpstr>Times New Roman</vt:lpstr>
      <vt:lpstr>Office Teması</vt:lpstr>
      <vt:lpstr>PowerPoint Presentation</vt:lpstr>
      <vt:lpstr>PowerPoint Presentation</vt:lpstr>
      <vt:lpstr>PowerPoint Presentation</vt:lpstr>
      <vt:lpstr>PowerPoint Presentation</vt:lpstr>
      <vt:lpstr>PowerPoint Presentation</vt:lpstr>
      <vt:lpstr>PowerPoint Presentation</vt:lpstr>
      <vt:lpstr>GENERATION OF DIFFRACTION-FREE BEAMS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Kullanıcısı</dc:creator>
  <cp:lastModifiedBy>Roza Mercan Eskin</cp:lastModifiedBy>
  <cp:revision>198</cp:revision>
  <dcterms:created xsi:type="dcterms:W3CDTF">2016-12-06T09:19:29Z</dcterms:created>
  <dcterms:modified xsi:type="dcterms:W3CDTF">2024-08-04T20:34:47Z</dcterms:modified>
</cp:coreProperties>
</file>