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71" r:id="rId5"/>
    <p:sldId id="263" r:id="rId6"/>
    <p:sldId id="274" r:id="rId7"/>
    <p:sldId id="277" r:id="rId8"/>
    <p:sldId id="718" r:id="rId9"/>
    <p:sldId id="268" r:id="rId10"/>
    <p:sldId id="275" r:id="rId11"/>
    <p:sldId id="728" r:id="rId12"/>
    <p:sldId id="730" r:id="rId13"/>
    <p:sldId id="729" r:id="rId14"/>
    <p:sldId id="276" r:id="rId15"/>
    <p:sldId id="720" r:id="rId16"/>
    <p:sldId id="264" r:id="rId17"/>
    <p:sldId id="260" r:id="rId18"/>
    <p:sldId id="259" r:id="rId19"/>
    <p:sldId id="723" r:id="rId20"/>
    <p:sldId id="724" r:id="rId21"/>
    <p:sldId id="725" r:id="rId22"/>
    <p:sldId id="726" r:id="rId23"/>
    <p:sldId id="727" r:id="rId24"/>
    <p:sldId id="269" r:id="rId25"/>
    <p:sldId id="265" r:id="rId26"/>
    <p:sldId id="266" r:id="rId27"/>
    <p:sldId id="273" r:id="rId28"/>
    <p:sldId id="719" r:id="rId29"/>
    <p:sldId id="721" r:id="rId30"/>
    <p:sldId id="731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6D"/>
    <a:srgbClr val="EA93FF"/>
    <a:srgbClr val="D83E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48" y="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425A2-E78D-4B54-923A-F717757BA306}" type="doc">
      <dgm:prSet loTypeId="urn:microsoft.com/office/officeart/2005/8/layout/cycle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F41E8E6-4DE7-4C14-8789-9FD72DB1DFE9}">
      <dgm:prSet phldrT="[Tex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Low temp. stable crystal</a:t>
          </a:r>
        </a:p>
      </dgm:t>
    </dgm:pt>
    <dgm:pt modelId="{B5776E1C-528F-401B-9E99-49F554AF91CE}" type="parTrans" cxnId="{B80BD62C-E9E9-4D30-8EC4-7649D8CE6822}">
      <dgm:prSet/>
      <dgm:spPr/>
      <dgm:t>
        <a:bodyPr/>
        <a:lstStyle/>
        <a:p>
          <a:endParaRPr lang="en-US"/>
        </a:p>
      </dgm:t>
    </dgm:pt>
    <dgm:pt modelId="{018192BE-CCD9-4D1E-B115-AA5ACF13134B}" type="sibTrans" cxnId="{B80BD62C-E9E9-4D30-8EC4-7649D8CE6822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A1A8DE2-1313-4CA2-BCAC-01C4240AE9F7}">
      <dgm:prSet phldrT="[Tex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Suitable band gap</a:t>
          </a:r>
        </a:p>
      </dgm:t>
    </dgm:pt>
    <dgm:pt modelId="{476AD350-A734-42A4-8874-24AEB3B5CCF5}" type="parTrans" cxnId="{51607630-8797-4146-A192-37CF2EB8EE25}">
      <dgm:prSet/>
      <dgm:spPr/>
      <dgm:t>
        <a:bodyPr/>
        <a:lstStyle/>
        <a:p>
          <a:endParaRPr lang="en-US"/>
        </a:p>
      </dgm:t>
    </dgm:pt>
    <dgm:pt modelId="{43457B5F-BF99-4004-A517-33807ED21911}" type="sibTrans" cxnId="{51607630-8797-4146-A192-37CF2EB8EE25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8AB2638-B621-438A-B4AD-5F3144581BD5}">
      <dgm:prSet phldrT="[Tex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Excellent electron mobility</a:t>
          </a:r>
        </a:p>
      </dgm:t>
    </dgm:pt>
    <dgm:pt modelId="{9FC5E305-4413-450D-856D-46892E3DFCDB}" type="parTrans" cxnId="{CB3AE31B-4FDB-47BC-8924-76C4513084A2}">
      <dgm:prSet/>
      <dgm:spPr/>
      <dgm:t>
        <a:bodyPr/>
        <a:lstStyle/>
        <a:p>
          <a:endParaRPr lang="en-US"/>
        </a:p>
      </dgm:t>
    </dgm:pt>
    <dgm:pt modelId="{308D7611-33C9-4465-8992-5C5FED4ACE1A}" type="sibTrans" cxnId="{CB3AE31B-4FDB-47BC-8924-76C4513084A2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6F9C2E79-00A9-43C0-A635-CE0BFE9A9854}">
      <dgm:prSet phldrT="[Tex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UV absorptivity</a:t>
          </a:r>
        </a:p>
      </dgm:t>
    </dgm:pt>
    <dgm:pt modelId="{4EF4FDBB-71B3-4BBA-8FA0-0339B1099223}" type="parTrans" cxnId="{8760D2D6-91D0-40FD-BBDC-321FB0FD7338}">
      <dgm:prSet/>
      <dgm:spPr/>
      <dgm:t>
        <a:bodyPr/>
        <a:lstStyle/>
        <a:p>
          <a:endParaRPr lang="en-US"/>
        </a:p>
      </dgm:t>
    </dgm:pt>
    <dgm:pt modelId="{D32A5B39-3A68-4D80-86FE-DDCBA56FF56C}" type="sibTrans" cxnId="{8760D2D6-91D0-40FD-BBDC-321FB0FD7338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ADF4F171-9B80-4B7E-BA67-5280184106B6}">
      <dgm:prSet phldrT="[Tex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High visible light transmittance</a:t>
          </a:r>
        </a:p>
      </dgm:t>
    </dgm:pt>
    <dgm:pt modelId="{119A40DC-97AF-41BC-8D7A-B35FF2DBFD2E}" type="parTrans" cxnId="{F1F5005B-5103-4418-9E30-247822B1FF84}">
      <dgm:prSet/>
      <dgm:spPr/>
      <dgm:t>
        <a:bodyPr/>
        <a:lstStyle/>
        <a:p>
          <a:endParaRPr lang="en-US"/>
        </a:p>
      </dgm:t>
    </dgm:pt>
    <dgm:pt modelId="{F6724D4A-37C6-4372-AD93-921C82C7C316}" type="sibTrans" cxnId="{F1F5005B-5103-4418-9E30-247822B1FF84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487B015-D5B0-4A34-9850-5272A05C7AE2}" type="pres">
      <dgm:prSet presAssocID="{C64425A2-E78D-4B54-923A-F717757BA306}" presName="cycle" presStyleCnt="0">
        <dgm:presLayoutVars>
          <dgm:dir/>
          <dgm:resizeHandles val="exact"/>
        </dgm:presLayoutVars>
      </dgm:prSet>
      <dgm:spPr/>
    </dgm:pt>
    <dgm:pt modelId="{02DB75B2-A341-4428-B8EB-921B7146952C}" type="pres">
      <dgm:prSet presAssocID="{7F41E8E6-4DE7-4C14-8789-9FD72DB1DFE9}" presName="node" presStyleLbl="node1" presStyleIdx="0" presStyleCnt="5" custScaleY="64568">
        <dgm:presLayoutVars>
          <dgm:bulletEnabled val="1"/>
        </dgm:presLayoutVars>
      </dgm:prSet>
      <dgm:spPr/>
    </dgm:pt>
    <dgm:pt modelId="{725A1FDA-449A-491F-9F09-D5CC0FF1FA91}" type="pres">
      <dgm:prSet presAssocID="{7F41E8E6-4DE7-4C14-8789-9FD72DB1DFE9}" presName="spNode" presStyleCnt="0"/>
      <dgm:spPr/>
    </dgm:pt>
    <dgm:pt modelId="{EEAEE9B8-000C-4BFA-8393-1986D7E02A21}" type="pres">
      <dgm:prSet presAssocID="{018192BE-CCD9-4D1E-B115-AA5ACF13134B}" presName="sibTrans" presStyleLbl="sibTrans1D1" presStyleIdx="0" presStyleCnt="5"/>
      <dgm:spPr/>
    </dgm:pt>
    <dgm:pt modelId="{56461A45-DF5F-4C6F-9616-E73326EB7DF6}" type="pres">
      <dgm:prSet presAssocID="{1A1A8DE2-1313-4CA2-BCAC-01C4240AE9F7}" presName="node" presStyleLbl="node1" presStyleIdx="1" presStyleCnt="5" custScaleY="64568">
        <dgm:presLayoutVars>
          <dgm:bulletEnabled val="1"/>
        </dgm:presLayoutVars>
      </dgm:prSet>
      <dgm:spPr/>
    </dgm:pt>
    <dgm:pt modelId="{E1054FFD-EDF2-49FB-B6E7-2FBFF91CFAE9}" type="pres">
      <dgm:prSet presAssocID="{1A1A8DE2-1313-4CA2-BCAC-01C4240AE9F7}" presName="spNode" presStyleCnt="0"/>
      <dgm:spPr/>
    </dgm:pt>
    <dgm:pt modelId="{166CF968-F706-4451-8181-4C37FF0A99F0}" type="pres">
      <dgm:prSet presAssocID="{43457B5F-BF99-4004-A517-33807ED21911}" presName="sibTrans" presStyleLbl="sibTrans1D1" presStyleIdx="1" presStyleCnt="5"/>
      <dgm:spPr/>
    </dgm:pt>
    <dgm:pt modelId="{C645240C-2E2C-49DE-9784-64733611A1C7}" type="pres">
      <dgm:prSet presAssocID="{D8AB2638-B621-438A-B4AD-5F3144581BD5}" presName="node" presStyleLbl="node1" presStyleIdx="2" presStyleCnt="5" custScaleX="103051" custScaleY="64568">
        <dgm:presLayoutVars>
          <dgm:bulletEnabled val="1"/>
        </dgm:presLayoutVars>
      </dgm:prSet>
      <dgm:spPr/>
    </dgm:pt>
    <dgm:pt modelId="{F109B7D4-5276-406B-A512-73DFC73D6ED9}" type="pres">
      <dgm:prSet presAssocID="{D8AB2638-B621-438A-B4AD-5F3144581BD5}" presName="spNode" presStyleCnt="0"/>
      <dgm:spPr/>
    </dgm:pt>
    <dgm:pt modelId="{1598E9C4-8814-4358-A433-AD3529C757C6}" type="pres">
      <dgm:prSet presAssocID="{308D7611-33C9-4465-8992-5C5FED4ACE1A}" presName="sibTrans" presStyleLbl="sibTrans1D1" presStyleIdx="2" presStyleCnt="5"/>
      <dgm:spPr/>
    </dgm:pt>
    <dgm:pt modelId="{F649C990-6652-4D48-A3D1-646008DDC750}" type="pres">
      <dgm:prSet presAssocID="{6F9C2E79-00A9-43C0-A635-CE0BFE9A9854}" presName="node" presStyleLbl="node1" presStyleIdx="3" presStyleCnt="5" custScaleY="64568">
        <dgm:presLayoutVars>
          <dgm:bulletEnabled val="1"/>
        </dgm:presLayoutVars>
      </dgm:prSet>
      <dgm:spPr/>
    </dgm:pt>
    <dgm:pt modelId="{1BD0CC0B-8190-4F5A-82B0-1D9760AC48C2}" type="pres">
      <dgm:prSet presAssocID="{6F9C2E79-00A9-43C0-A635-CE0BFE9A9854}" presName="spNode" presStyleCnt="0"/>
      <dgm:spPr/>
    </dgm:pt>
    <dgm:pt modelId="{23983358-1C8D-4095-A054-FD2AED28D80B}" type="pres">
      <dgm:prSet presAssocID="{D32A5B39-3A68-4D80-86FE-DDCBA56FF56C}" presName="sibTrans" presStyleLbl="sibTrans1D1" presStyleIdx="3" presStyleCnt="5"/>
      <dgm:spPr/>
    </dgm:pt>
    <dgm:pt modelId="{49D9F743-DC24-49DD-AB75-5B583C90F55F}" type="pres">
      <dgm:prSet presAssocID="{ADF4F171-9B80-4B7E-BA67-5280184106B6}" presName="node" presStyleLbl="node1" presStyleIdx="4" presStyleCnt="5" custScaleY="64568">
        <dgm:presLayoutVars>
          <dgm:bulletEnabled val="1"/>
        </dgm:presLayoutVars>
      </dgm:prSet>
      <dgm:spPr/>
    </dgm:pt>
    <dgm:pt modelId="{9252B474-EB6F-4FD5-A98B-92624176DD45}" type="pres">
      <dgm:prSet presAssocID="{ADF4F171-9B80-4B7E-BA67-5280184106B6}" presName="spNode" presStyleCnt="0"/>
      <dgm:spPr/>
    </dgm:pt>
    <dgm:pt modelId="{1F27B704-4573-4618-B87A-3FB864C6CA74}" type="pres">
      <dgm:prSet presAssocID="{F6724D4A-37C6-4372-AD93-921C82C7C316}" presName="sibTrans" presStyleLbl="sibTrans1D1" presStyleIdx="4" presStyleCnt="5"/>
      <dgm:spPr/>
    </dgm:pt>
  </dgm:ptLst>
  <dgm:cxnLst>
    <dgm:cxn modelId="{B6201C13-C1B4-4105-88A5-56EF3CF14718}" type="presOf" srcId="{D32A5B39-3A68-4D80-86FE-DDCBA56FF56C}" destId="{23983358-1C8D-4095-A054-FD2AED28D80B}" srcOrd="0" destOrd="0" presId="urn:microsoft.com/office/officeart/2005/8/layout/cycle6"/>
    <dgm:cxn modelId="{CB3AE31B-4FDB-47BC-8924-76C4513084A2}" srcId="{C64425A2-E78D-4B54-923A-F717757BA306}" destId="{D8AB2638-B621-438A-B4AD-5F3144581BD5}" srcOrd="2" destOrd="0" parTransId="{9FC5E305-4413-450D-856D-46892E3DFCDB}" sibTransId="{308D7611-33C9-4465-8992-5C5FED4ACE1A}"/>
    <dgm:cxn modelId="{396EBA24-E8C5-4114-9E86-906FA37377E0}" type="presOf" srcId="{ADF4F171-9B80-4B7E-BA67-5280184106B6}" destId="{49D9F743-DC24-49DD-AB75-5B583C90F55F}" srcOrd="0" destOrd="0" presId="urn:microsoft.com/office/officeart/2005/8/layout/cycle6"/>
    <dgm:cxn modelId="{B80BD62C-E9E9-4D30-8EC4-7649D8CE6822}" srcId="{C64425A2-E78D-4B54-923A-F717757BA306}" destId="{7F41E8E6-4DE7-4C14-8789-9FD72DB1DFE9}" srcOrd="0" destOrd="0" parTransId="{B5776E1C-528F-401B-9E99-49F554AF91CE}" sibTransId="{018192BE-CCD9-4D1E-B115-AA5ACF13134B}"/>
    <dgm:cxn modelId="{51607630-8797-4146-A192-37CF2EB8EE25}" srcId="{C64425A2-E78D-4B54-923A-F717757BA306}" destId="{1A1A8DE2-1313-4CA2-BCAC-01C4240AE9F7}" srcOrd="1" destOrd="0" parTransId="{476AD350-A734-42A4-8874-24AEB3B5CCF5}" sibTransId="{43457B5F-BF99-4004-A517-33807ED21911}"/>
    <dgm:cxn modelId="{F1F5005B-5103-4418-9E30-247822B1FF84}" srcId="{C64425A2-E78D-4B54-923A-F717757BA306}" destId="{ADF4F171-9B80-4B7E-BA67-5280184106B6}" srcOrd="4" destOrd="0" parTransId="{119A40DC-97AF-41BC-8D7A-B35FF2DBFD2E}" sibTransId="{F6724D4A-37C6-4372-AD93-921C82C7C316}"/>
    <dgm:cxn modelId="{BAD99C46-EB31-427B-8957-5C6AAC406957}" type="presOf" srcId="{7F41E8E6-4DE7-4C14-8789-9FD72DB1DFE9}" destId="{02DB75B2-A341-4428-B8EB-921B7146952C}" srcOrd="0" destOrd="0" presId="urn:microsoft.com/office/officeart/2005/8/layout/cycle6"/>
    <dgm:cxn modelId="{5FC6F454-BE30-43F7-B867-506DE4395DF6}" type="presOf" srcId="{F6724D4A-37C6-4372-AD93-921C82C7C316}" destId="{1F27B704-4573-4618-B87A-3FB864C6CA74}" srcOrd="0" destOrd="0" presId="urn:microsoft.com/office/officeart/2005/8/layout/cycle6"/>
    <dgm:cxn modelId="{B9D97377-911F-431E-9969-E87238B6305D}" type="presOf" srcId="{6F9C2E79-00A9-43C0-A635-CE0BFE9A9854}" destId="{F649C990-6652-4D48-A3D1-646008DDC750}" srcOrd="0" destOrd="0" presId="urn:microsoft.com/office/officeart/2005/8/layout/cycle6"/>
    <dgm:cxn modelId="{F442F67E-8E4C-41CB-86A6-0712A0DE309F}" type="presOf" srcId="{C64425A2-E78D-4B54-923A-F717757BA306}" destId="{8487B015-D5B0-4A34-9850-5272A05C7AE2}" srcOrd="0" destOrd="0" presId="urn:microsoft.com/office/officeart/2005/8/layout/cycle6"/>
    <dgm:cxn modelId="{F35FFF8D-4E4F-43A7-ACC8-AE746122475A}" type="presOf" srcId="{D8AB2638-B621-438A-B4AD-5F3144581BD5}" destId="{C645240C-2E2C-49DE-9784-64733611A1C7}" srcOrd="0" destOrd="0" presId="urn:microsoft.com/office/officeart/2005/8/layout/cycle6"/>
    <dgm:cxn modelId="{B6F15197-44CB-4A85-943D-88BE1F638D1C}" type="presOf" srcId="{43457B5F-BF99-4004-A517-33807ED21911}" destId="{166CF968-F706-4451-8181-4C37FF0A99F0}" srcOrd="0" destOrd="0" presId="urn:microsoft.com/office/officeart/2005/8/layout/cycle6"/>
    <dgm:cxn modelId="{71D8FEB3-4B37-4A84-8285-954CB2A1DFEC}" type="presOf" srcId="{308D7611-33C9-4465-8992-5C5FED4ACE1A}" destId="{1598E9C4-8814-4358-A433-AD3529C757C6}" srcOrd="0" destOrd="0" presId="urn:microsoft.com/office/officeart/2005/8/layout/cycle6"/>
    <dgm:cxn modelId="{D5A640B6-01A2-42DE-8AA6-D4B8B74BA219}" type="presOf" srcId="{018192BE-CCD9-4D1E-B115-AA5ACF13134B}" destId="{EEAEE9B8-000C-4BFA-8393-1986D7E02A21}" srcOrd="0" destOrd="0" presId="urn:microsoft.com/office/officeart/2005/8/layout/cycle6"/>
    <dgm:cxn modelId="{8760D2D6-91D0-40FD-BBDC-321FB0FD7338}" srcId="{C64425A2-E78D-4B54-923A-F717757BA306}" destId="{6F9C2E79-00A9-43C0-A635-CE0BFE9A9854}" srcOrd="3" destOrd="0" parTransId="{4EF4FDBB-71B3-4BBA-8FA0-0339B1099223}" sibTransId="{D32A5B39-3A68-4D80-86FE-DDCBA56FF56C}"/>
    <dgm:cxn modelId="{0F32F1FC-6AF9-4963-B6F2-4D8005E2F3DC}" type="presOf" srcId="{1A1A8DE2-1313-4CA2-BCAC-01C4240AE9F7}" destId="{56461A45-DF5F-4C6F-9616-E73326EB7DF6}" srcOrd="0" destOrd="0" presId="urn:microsoft.com/office/officeart/2005/8/layout/cycle6"/>
    <dgm:cxn modelId="{B2721BE3-01F0-4ABB-8CF6-9F848B8E9957}" type="presParOf" srcId="{8487B015-D5B0-4A34-9850-5272A05C7AE2}" destId="{02DB75B2-A341-4428-B8EB-921B7146952C}" srcOrd="0" destOrd="0" presId="urn:microsoft.com/office/officeart/2005/8/layout/cycle6"/>
    <dgm:cxn modelId="{59EF7DC7-A25E-45B1-BCE5-8B3DA1549BDD}" type="presParOf" srcId="{8487B015-D5B0-4A34-9850-5272A05C7AE2}" destId="{725A1FDA-449A-491F-9F09-D5CC0FF1FA91}" srcOrd="1" destOrd="0" presId="urn:microsoft.com/office/officeart/2005/8/layout/cycle6"/>
    <dgm:cxn modelId="{5CC98E53-9EFD-43ED-861D-7E69812BDA8C}" type="presParOf" srcId="{8487B015-D5B0-4A34-9850-5272A05C7AE2}" destId="{EEAEE9B8-000C-4BFA-8393-1986D7E02A21}" srcOrd="2" destOrd="0" presId="urn:microsoft.com/office/officeart/2005/8/layout/cycle6"/>
    <dgm:cxn modelId="{F609939D-E566-4709-A80A-7C9EC9314A30}" type="presParOf" srcId="{8487B015-D5B0-4A34-9850-5272A05C7AE2}" destId="{56461A45-DF5F-4C6F-9616-E73326EB7DF6}" srcOrd="3" destOrd="0" presId="urn:microsoft.com/office/officeart/2005/8/layout/cycle6"/>
    <dgm:cxn modelId="{E8046DD3-A277-4F46-B816-921832381676}" type="presParOf" srcId="{8487B015-D5B0-4A34-9850-5272A05C7AE2}" destId="{E1054FFD-EDF2-49FB-B6E7-2FBFF91CFAE9}" srcOrd="4" destOrd="0" presId="urn:microsoft.com/office/officeart/2005/8/layout/cycle6"/>
    <dgm:cxn modelId="{31B66FD8-EDB2-43E9-A9CD-221B1E5D3F89}" type="presParOf" srcId="{8487B015-D5B0-4A34-9850-5272A05C7AE2}" destId="{166CF968-F706-4451-8181-4C37FF0A99F0}" srcOrd="5" destOrd="0" presId="urn:microsoft.com/office/officeart/2005/8/layout/cycle6"/>
    <dgm:cxn modelId="{2BC2E056-1D78-4E35-919B-0CCFA579B62B}" type="presParOf" srcId="{8487B015-D5B0-4A34-9850-5272A05C7AE2}" destId="{C645240C-2E2C-49DE-9784-64733611A1C7}" srcOrd="6" destOrd="0" presId="urn:microsoft.com/office/officeart/2005/8/layout/cycle6"/>
    <dgm:cxn modelId="{52CDB2B7-09C2-4884-A69F-46BA858086DC}" type="presParOf" srcId="{8487B015-D5B0-4A34-9850-5272A05C7AE2}" destId="{F109B7D4-5276-406B-A512-73DFC73D6ED9}" srcOrd="7" destOrd="0" presId="urn:microsoft.com/office/officeart/2005/8/layout/cycle6"/>
    <dgm:cxn modelId="{F54050F2-CBFE-473C-A80C-A6F5653F0B5A}" type="presParOf" srcId="{8487B015-D5B0-4A34-9850-5272A05C7AE2}" destId="{1598E9C4-8814-4358-A433-AD3529C757C6}" srcOrd="8" destOrd="0" presId="urn:microsoft.com/office/officeart/2005/8/layout/cycle6"/>
    <dgm:cxn modelId="{7290A553-439B-4D7F-AA76-B3101C9B7DBD}" type="presParOf" srcId="{8487B015-D5B0-4A34-9850-5272A05C7AE2}" destId="{F649C990-6652-4D48-A3D1-646008DDC750}" srcOrd="9" destOrd="0" presId="urn:microsoft.com/office/officeart/2005/8/layout/cycle6"/>
    <dgm:cxn modelId="{8F46CC6D-7369-426D-834A-9EA3C20B2836}" type="presParOf" srcId="{8487B015-D5B0-4A34-9850-5272A05C7AE2}" destId="{1BD0CC0B-8190-4F5A-82B0-1D9760AC48C2}" srcOrd="10" destOrd="0" presId="urn:microsoft.com/office/officeart/2005/8/layout/cycle6"/>
    <dgm:cxn modelId="{ADBD21D5-7FB0-470B-8B82-F4B3EF1E95DA}" type="presParOf" srcId="{8487B015-D5B0-4A34-9850-5272A05C7AE2}" destId="{23983358-1C8D-4095-A054-FD2AED28D80B}" srcOrd="11" destOrd="0" presId="urn:microsoft.com/office/officeart/2005/8/layout/cycle6"/>
    <dgm:cxn modelId="{40D3E284-F817-4BDF-8C9E-67067C27632B}" type="presParOf" srcId="{8487B015-D5B0-4A34-9850-5272A05C7AE2}" destId="{49D9F743-DC24-49DD-AB75-5B583C90F55F}" srcOrd="12" destOrd="0" presId="urn:microsoft.com/office/officeart/2005/8/layout/cycle6"/>
    <dgm:cxn modelId="{2297BB83-0FF7-4D9C-8EFF-20B33C0CFF30}" type="presParOf" srcId="{8487B015-D5B0-4A34-9850-5272A05C7AE2}" destId="{9252B474-EB6F-4FD5-A98B-92624176DD45}" srcOrd="13" destOrd="0" presId="urn:microsoft.com/office/officeart/2005/8/layout/cycle6"/>
    <dgm:cxn modelId="{8CBD342D-8913-4AD4-BC22-45F6DB6EA9F9}" type="presParOf" srcId="{8487B015-D5B0-4A34-9850-5272A05C7AE2}" destId="{1F27B704-4573-4618-B87A-3FB864C6CA7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B75B2-A341-4428-B8EB-921B7146952C}">
      <dsp:nvSpPr>
        <dsp:cNvPr id="0" name=""/>
        <dsp:cNvSpPr/>
      </dsp:nvSpPr>
      <dsp:spPr>
        <a:xfrm>
          <a:off x="3174007" y="105647"/>
          <a:ext cx="1779984" cy="747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Low temp. stable crystal</a:t>
          </a:r>
        </a:p>
      </dsp:txBody>
      <dsp:txXfrm>
        <a:off x="3210475" y="142115"/>
        <a:ext cx="1707048" cy="674109"/>
      </dsp:txXfrm>
    </dsp:sp>
    <dsp:sp modelId="{EEAEE9B8-000C-4BFA-8393-1986D7E02A21}">
      <dsp:nvSpPr>
        <dsp:cNvPr id="0" name=""/>
        <dsp:cNvSpPr/>
      </dsp:nvSpPr>
      <dsp:spPr>
        <a:xfrm>
          <a:off x="1753873" y="47916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4421" y="184348"/>
              </a:moveTo>
              <a:arcTo wR="2310126" hR="2310126" stAng="17582680" swAng="2309413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61A45-DF5F-4C6F-9616-E73326EB7DF6}">
      <dsp:nvSpPr>
        <dsp:cNvPr id="0" name=""/>
        <dsp:cNvSpPr/>
      </dsp:nvSpPr>
      <dsp:spPr>
        <a:xfrm>
          <a:off x="5371068" y="1701904"/>
          <a:ext cx="1779984" cy="747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Suitable band gap</a:t>
          </a:r>
        </a:p>
      </dsp:txBody>
      <dsp:txXfrm>
        <a:off x="5407536" y="1738372"/>
        <a:ext cx="1707048" cy="674109"/>
      </dsp:txXfrm>
    </dsp:sp>
    <dsp:sp modelId="{166CF968-F706-4451-8181-4C37FF0A99F0}">
      <dsp:nvSpPr>
        <dsp:cNvPr id="0" name=""/>
        <dsp:cNvSpPr/>
      </dsp:nvSpPr>
      <dsp:spPr>
        <a:xfrm>
          <a:off x="1753873" y="47916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597777" y="1988674"/>
              </a:moveTo>
              <a:arcTo wR="2310126" hR="2310126" stAng="21120084" swAng="2871932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5240C-2E2C-49DE-9784-64733611A1C7}">
      <dsp:nvSpPr>
        <dsp:cNvPr id="0" name=""/>
        <dsp:cNvSpPr/>
      </dsp:nvSpPr>
      <dsp:spPr>
        <a:xfrm>
          <a:off x="4504712" y="4284704"/>
          <a:ext cx="1834291" cy="747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Excellent electron mobility</a:t>
          </a:r>
        </a:p>
      </dsp:txBody>
      <dsp:txXfrm>
        <a:off x="4541180" y="4321172"/>
        <a:ext cx="1761355" cy="674109"/>
      </dsp:txXfrm>
    </dsp:sp>
    <dsp:sp modelId="{1598E9C4-8814-4358-A433-AD3529C757C6}">
      <dsp:nvSpPr>
        <dsp:cNvPr id="0" name=""/>
        <dsp:cNvSpPr/>
      </dsp:nvSpPr>
      <dsp:spPr>
        <a:xfrm>
          <a:off x="1753873" y="47916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854396" y="4555221"/>
              </a:moveTo>
              <a:arcTo wR="2310126" hR="2310126" stAng="4582374" swAng="1635253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9C990-6652-4D48-A3D1-646008DDC750}">
      <dsp:nvSpPr>
        <dsp:cNvPr id="0" name=""/>
        <dsp:cNvSpPr/>
      </dsp:nvSpPr>
      <dsp:spPr>
        <a:xfrm>
          <a:off x="1816149" y="4284704"/>
          <a:ext cx="1779984" cy="747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UV absorptivity</a:t>
          </a:r>
        </a:p>
      </dsp:txBody>
      <dsp:txXfrm>
        <a:off x="1852617" y="4321172"/>
        <a:ext cx="1707048" cy="674109"/>
      </dsp:txXfrm>
    </dsp:sp>
    <dsp:sp modelId="{23983358-1C8D-4095-A054-FD2AED28D80B}">
      <dsp:nvSpPr>
        <dsp:cNvPr id="0" name=""/>
        <dsp:cNvSpPr/>
      </dsp:nvSpPr>
      <dsp:spPr>
        <a:xfrm>
          <a:off x="1753873" y="47916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7022" y="3790932"/>
              </a:moveTo>
              <a:arcTo wR="2310126" hR="2310126" stAng="8407984" swAng="2871932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9F743-DC24-49DD-AB75-5B583C90F55F}">
      <dsp:nvSpPr>
        <dsp:cNvPr id="0" name=""/>
        <dsp:cNvSpPr/>
      </dsp:nvSpPr>
      <dsp:spPr>
        <a:xfrm>
          <a:off x="976947" y="1701904"/>
          <a:ext cx="1779984" cy="747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High visible light transmittance</a:t>
          </a:r>
        </a:p>
      </dsp:txBody>
      <dsp:txXfrm>
        <a:off x="1013415" y="1738372"/>
        <a:ext cx="1707048" cy="674109"/>
      </dsp:txXfrm>
    </dsp:sp>
    <dsp:sp modelId="{1F27B704-4573-4618-B87A-3FB864C6CA74}">
      <dsp:nvSpPr>
        <dsp:cNvPr id="0" name=""/>
        <dsp:cNvSpPr/>
      </dsp:nvSpPr>
      <dsp:spPr>
        <a:xfrm>
          <a:off x="1753873" y="47916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9277" y="1209065"/>
              </a:moveTo>
              <a:arcTo wR="2310126" hR="2310126" stAng="12507907" swAng="2309413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BEAA5-4B35-4069-A997-3658AF8ABD80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EED7-47F5-4AE0-B984-BA598EF7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BEED7-47F5-4AE0-B984-BA598EF72A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7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BEED7-47F5-4AE0-B984-BA598EF72A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BEED7-47F5-4AE0-B984-BA598EF72A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1448-6856-9F57-2950-8DC2C665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81E39-49D9-6BFE-0DBC-1F23C3317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E097-E6E4-8A67-2C72-BECBF3E3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8FB-0B55-4F3C-A779-4CF9FCB92F22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61653-889D-1BFE-14A1-A37D7958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F1A93-7E73-4A4E-E62B-841581BF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0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7005-96B2-5E35-E929-147AD1CB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8944-C7D8-A38A-2BED-335E8C37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D89E-342F-1DB7-D25F-D6C14E2C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BE45-7308-4E07-AD5A-D3D7A653E531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D68F-9F9F-1F3C-73C7-A312020A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D49B-B7A8-7D4A-F348-D776078A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E6C79-025A-579C-2766-AD6374F7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56988-D0E6-49E2-9AD7-47DB57715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C78B4-B549-D8BE-7C35-D34E6FB7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14-7C15-4F50-B2CE-CAF486294739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4349-1956-D48E-8CCB-CE8E35C7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0393-14CF-6B50-CC86-D572A87F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2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8D85-D87B-8DA8-4AD1-F0038784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2981-56EC-BA4E-E391-8922E1FC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0A5D-803E-FF95-1F36-24A086F2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7712-E1C3-4C88-A156-86E5BC34BA36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D189-9C47-8706-E78A-BBF96CDF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1BD2F-87A9-E271-65EA-26C0266B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5140-A98E-A930-8D89-7CB01A5A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6AD83-2612-0246-2C14-25763E6B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0C91B-0BCF-673F-9881-F8B60CEA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BBFC-136F-46C7-8DBF-D19FAB1442FF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5901-F999-9327-FDEB-D3C65716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1633-D2AC-FFDA-5C94-5AE3130B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3AE8-A3CA-4C69-B1E3-997151F4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AAE3-723F-6DCA-6553-3F24A4571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06C2-8AB2-C670-939F-66E44C438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FECAF-DA8C-B58F-05A4-B7940A6F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BADE-EF1A-4C6D-BC65-6F3EF7F1272D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A2249-3A6E-4815-F853-0BD4066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3A530-E0C1-3194-D4AB-150ADDA8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CD7B-4F86-D3AB-E7CE-6AE31D11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1C15-4352-B38D-F829-1BE5E392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4CC1A-D2C0-E0B4-3DA5-0AABD3151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DA350-4393-79E2-C625-38ADAC8A0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C4AC7-3742-02FE-D7D4-5CDB0FC8A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D9502-AA5F-8BD8-9108-E65AA265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3837-C3EE-4952-B8DC-E788896ABC9D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5FCE1-F02E-FFA7-6393-10CDE326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1EEE-5690-4C64-B59C-B99E1F0E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17D8-2B84-3635-B9B1-0EA8DB52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AB29C-C099-3041-FD89-C8CEBF45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2AD5-EA35-422B-9B5C-9D6FAB335654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EE938-6994-7378-821C-4DA25BDB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F119B-C307-454F-75E6-E3F2CF07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5C5AB-BB5F-4217-CEF1-444BD682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2A8-4C5F-4629-A0C5-86459DE80C14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43459-6E09-9F37-EC6F-398BF61F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8825-8213-DE59-B1A8-4BF03902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FE54-435A-C7E5-CA2D-5E70DA83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3D32-9746-5DDA-CAE7-CBEE129F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218B3-D0C4-5215-EB22-00456E1B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A379-08FB-BDE8-F921-606C0737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85BC-F5A9-40F5-A151-234DAE697862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20FD6-86D7-9A11-F9F9-76FBE9A4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B7733-5094-1AE6-A215-2A0B3D58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3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26DB-60CB-20CC-E31E-D7528A5D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ADA72-7DBD-5FFC-6A3C-3D5B04597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E70D0-661D-2A51-93CB-BB4CC6439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536A-B876-5259-6C6B-EB65B4BC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4B3E-F048-4723-8D68-C3412CB4E189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0FFF-9430-1DED-FA3F-DEF45D67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DE1B6-9CF8-EA23-BFC3-96884B7F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586BC-34F0-36E5-22FE-4096757F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77618-7B60-FB48-0717-8A1CD770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5BA2-8257-387E-FCE8-29CCA36B0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8D5C-79CA-4CF2-ACD9-5FB6240CF094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A6F6-972A-E606-9306-A586051EA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6C73-C72A-76C6-FCBA-214BB4E0E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6252-7D46-4DB3-BC25-896492C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ADA81CD-32E2-6D89-A55C-521F22C1A935}"/>
              </a:ext>
            </a:extLst>
          </p:cNvPr>
          <p:cNvSpPr/>
          <p:nvPr/>
        </p:nvSpPr>
        <p:spPr>
          <a:xfrm>
            <a:off x="-7857063" y="0"/>
            <a:ext cx="15714125" cy="6858000"/>
          </a:xfrm>
          <a:prstGeom prst="triangle">
            <a:avLst>
              <a:gd name="adj" fmla="val 1029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9DD64B1-9F7B-AC9A-1184-677AE88DE4FD}"/>
              </a:ext>
            </a:extLst>
          </p:cNvPr>
          <p:cNvSpPr/>
          <p:nvPr/>
        </p:nvSpPr>
        <p:spPr>
          <a:xfrm>
            <a:off x="-6898732" y="1015136"/>
            <a:ext cx="11927893" cy="5843224"/>
          </a:xfrm>
          <a:prstGeom prst="triangle">
            <a:avLst>
              <a:gd name="adj" fmla="val 349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C9E953C-9664-CF3A-4588-DEBD66ABB2B4}"/>
              </a:ext>
            </a:extLst>
          </p:cNvPr>
          <p:cNvSpPr/>
          <p:nvPr/>
        </p:nvSpPr>
        <p:spPr>
          <a:xfrm>
            <a:off x="-6076929" y="2476138"/>
            <a:ext cx="8681066" cy="4381710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3655C-91C1-82D9-C167-AB27AF55D237}"/>
              </a:ext>
            </a:extLst>
          </p:cNvPr>
          <p:cNvSpPr txBox="1"/>
          <p:nvPr/>
        </p:nvSpPr>
        <p:spPr>
          <a:xfrm>
            <a:off x="1450048" y="1004977"/>
            <a:ext cx="9291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Integrating Triboelectric Nanogenerators with TiO2-based UV Photodetectors for Self-Powered Sensor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A67EFC-1D42-B82F-88BE-ED63AD95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44" y="4850188"/>
            <a:ext cx="2186772" cy="2186772"/>
          </a:xfrm>
          <a:prstGeom prst="ellipse">
            <a:avLst/>
          </a:prstGeom>
        </p:spPr>
      </p:pic>
      <p:pic>
        <p:nvPicPr>
          <p:cNvPr id="6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FF745763-9C15-6E43-4A25-3A127F80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19" y="5076451"/>
            <a:ext cx="1734247" cy="17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6380AD7-B9C8-9107-35F3-A42ED6C3F192}"/>
              </a:ext>
            </a:extLst>
          </p:cNvPr>
          <p:cNvSpPr/>
          <p:nvPr/>
        </p:nvSpPr>
        <p:spPr>
          <a:xfrm>
            <a:off x="-4866547" y="1893565"/>
            <a:ext cx="6463854" cy="4948025"/>
          </a:xfrm>
          <a:prstGeom prst="triangle">
            <a:avLst>
              <a:gd name="adj" fmla="val 658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7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/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31A83-C277-95BD-6F3D-9028842EA8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76CE4776-4695-C799-7979-081067B2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A4F715-9CEB-C573-812D-A27A197514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3"/>
          <a:stretch/>
        </p:blipFill>
        <p:spPr>
          <a:xfrm>
            <a:off x="2655657" y="2310156"/>
            <a:ext cx="6977351" cy="2453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DBD677-99B5-40EB-4303-3E8554EC0E50}"/>
              </a:ext>
            </a:extLst>
          </p:cNvPr>
          <p:cNvSpPr txBox="1"/>
          <p:nvPr/>
        </p:nvSpPr>
        <p:spPr>
          <a:xfrm>
            <a:off x="3516199" y="4646570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Rutile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37BD2-D8EE-3773-73D4-E3BD42F1FA40}"/>
              </a:ext>
            </a:extLst>
          </p:cNvPr>
          <p:cNvSpPr txBox="1"/>
          <p:nvPr/>
        </p:nvSpPr>
        <p:spPr>
          <a:xfrm>
            <a:off x="5754471" y="4646570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Anatase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BDB33-87CC-929F-B750-2C93F76022C2}"/>
              </a:ext>
            </a:extLst>
          </p:cNvPr>
          <p:cNvSpPr txBox="1"/>
          <p:nvPr/>
        </p:nvSpPr>
        <p:spPr>
          <a:xfrm>
            <a:off x="7851338" y="4646570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Brookite</a:t>
            </a:r>
          </a:p>
        </p:txBody>
      </p:sp>
    </p:spTree>
    <p:extLst>
      <p:ext uri="{BB962C8B-B14F-4D97-AF65-F5344CB8AC3E}">
        <p14:creationId xmlns:p14="http://schemas.microsoft.com/office/powerpoint/2010/main" val="398396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/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31A83-C277-95BD-6F3D-9028842EA8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76CE4776-4695-C799-7979-081067B2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A4F715-9CEB-C573-812D-A27A197514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3"/>
          <a:stretch/>
        </p:blipFill>
        <p:spPr>
          <a:xfrm>
            <a:off x="3552290" y="1883536"/>
            <a:ext cx="5030857" cy="17692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DBD677-99B5-40EB-4303-3E8554EC0E50}"/>
              </a:ext>
            </a:extLst>
          </p:cNvPr>
          <p:cNvSpPr txBox="1"/>
          <p:nvPr/>
        </p:nvSpPr>
        <p:spPr>
          <a:xfrm>
            <a:off x="4011449" y="3609582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Rutile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37BD2-D8EE-3773-73D4-E3BD42F1FA40}"/>
              </a:ext>
            </a:extLst>
          </p:cNvPr>
          <p:cNvSpPr txBox="1"/>
          <p:nvPr/>
        </p:nvSpPr>
        <p:spPr>
          <a:xfrm>
            <a:off x="5618128" y="3609582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Anatase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BDB33-87CC-929F-B750-2C93F76022C2}"/>
              </a:ext>
            </a:extLst>
          </p:cNvPr>
          <p:cNvSpPr txBox="1"/>
          <p:nvPr/>
        </p:nvSpPr>
        <p:spPr>
          <a:xfrm>
            <a:off x="7224798" y="3609582"/>
            <a:ext cx="13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Brookite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2ECF9-335A-C8D8-0A1C-CCFA7EB87C8A}"/>
              </a:ext>
            </a:extLst>
          </p:cNvPr>
          <p:cNvSpPr txBox="1"/>
          <p:nvPr/>
        </p:nvSpPr>
        <p:spPr>
          <a:xfrm>
            <a:off x="3973741" y="4260917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 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27622-EF2B-4778-9E65-6A9EFFE7AB8C}"/>
              </a:ext>
            </a:extLst>
          </p:cNvPr>
          <p:cNvSpPr txBox="1"/>
          <p:nvPr/>
        </p:nvSpPr>
        <p:spPr>
          <a:xfrm>
            <a:off x="5580420" y="4260917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3.2 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47B73-D4E5-9996-73C0-704DA8C4A344}"/>
              </a:ext>
            </a:extLst>
          </p:cNvPr>
          <p:cNvSpPr txBox="1"/>
          <p:nvPr/>
        </p:nvSpPr>
        <p:spPr>
          <a:xfrm>
            <a:off x="3973741" y="4905881"/>
            <a:ext cx="146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Most stable at high Temp.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C5079-6611-97BF-F11D-0525886FFC8C}"/>
              </a:ext>
            </a:extLst>
          </p:cNvPr>
          <p:cNvSpPr txBox="1"/>
          <p:nvPr/>
        </p:nvSpPr>
        <p:spPr>
          <a:xfrm>
            <a:off x="5518582" y="4909823"/>
            <a:ext cx="1584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More stable in nano sized-particles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07E70-4C73-B446-CC84-7BDB181348DA}"/>
              </a:ext>
            </a:extLst>
          </p:cNvPr>
          <p:cNvSpPr txBox="1"/>
          <p:nvPr/>
        </p:nvSpPr>
        <p:spPr>
          <a:xfrm>
            <a:off x="7125253" y="4905881"/>
            <a:ext cx="15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Instable</a:t>
            </a:r>
          </a:p>
        </p:txBody>
      </p:sp>
    </p:spTree>
    <p:extLst>
      <p:ext uri="{BB962C8B-B14F-4D97-AF65-F5344CB8AC3E}">
        <p14:creationId xmlns:p14="http://schemas.microsoft.com/office/powerpoint/2010/main" val="305404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CDA48E-B086-67A2-5E07-9C51084B0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158486"/>
              </p:ext>
            </p:extLst>
          </p:nvPr>
        </p:nvGraphicFramePr>
        <p:xfrm>
          <a:off x="2032000" y="7573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/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7BE04-F34F-29EE-8B06-1D2FF3F70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48" y="1442689"/>
                <a:ext cx="50308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31A83-C277-95BD-6F3D-9028842EA85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76CE4776-4695-C799-7979-081067B2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900B51F-0BA4-1185-0D1D-B21F81CC3467}"/>
              </a:ext>
            </a:extLst>
          </p:cNvPr>
          <p:cNvGrpSpPr/>
          <p:nvPr/>
        </p:nvGrpSpPr>
        <p:grpSpPr>
          <a:xfrm>
            <a:off x="5385372" y="2317182"/>
            <a:ext cx="1385740" cy="2249266"/>
            <a:chOff x="5385372" y="2317182"/>
            <a:chExt cx="1385740" cy="22492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A4F715-9CEB-C573-812D-A27A197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7" r="46851"/>
            <a:stretch/>
          </p:blipFill>
          <p:spPr>
            <a:xfrm>
              <a:off x="5508167" y="2317182"/>
              <a:ext cx="1169774" cy="17692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937BD2-D8EE-3773-73D4-E3BD42F1FA40}"/>
                </a:ext>
              </a:extLst>
            </p:cNvPr>
            <p:cNvSpPr txBox="1"/>
            <p:nvPr/>
          </p:nvSpPr>
          <p:spPr>
            <a:xfrm>
              <a:off x="5385372" y="4043228"/>
              <a:ext cx="1385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</a:rPr>
                <a:t>Anatase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B253AA-E7A8-8275-98D6-D6667CC3F76E}"/>
                </a:ext>
              </a:extLst>
            </p:cNvPr>
            <p:cNvSpPr/>
            <p:nvPr/>
          </p:nvSpPr>
          <p:spPr>
            <a:xfrm>
              <a:off x="6589336" y="2980482"/>
              <a:ext cx="181776" cy="196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42DD9F-544F-96C1-5D69-62FEB021D992}"/>
                </a:ext>
              </a:extLst>
            </p:cNvPr>
            <p:cNvSpPr/>
            <p:nvPr/>
          </p:nvSpPr>
          <p:spPr>
            <a:xfrm>
              <a:off x="5456941" y="2734085"/>
              <a:ext cx="181776" cy="196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712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UV light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E2BE4-C936-2315-5721-253D6E99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FCB4FD2-9558-C27F-D920-CA51363E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3E9667-B67E-441A-7EB7-4C3488EF4910}"/>
              </a:ext>
            </a:extLst>
          </p:cNvPr>
          <p:cNvSpPr txBox="1"/>
          <p:nvPr/>
        </p:nvSpPr>
        <p:spPr>
          <a:xfrm>
            <a:off x="1238433" y="2318762"/>
            <a:ext cx="91121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UV light comprises a segment of the electromagnetic spectrum between 400 and 100 nm, corresponding to photon energies from 3 to 124 eV. 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UV-A (400 to 315 nm)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UV-B (315 to 280 nm)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UV-C (280 to 200 nm)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very high energy and destructive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Vacuum UV</a:t>
            </a:r>
          </a:p>
        </p:txBody>
      </p:sp>
    </p:spTree>
    <p:extLst>
      <p:ext uri="{BB962C8B-B14F-4D97-AF65-F5344CB8AC3E}">
        <p14:creationId xmlns:p14="http://schemas.microsoft.com/office/powerpoint/2010/main" val="204813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988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Working mechanism of semiconductor-based PDs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608C7-0FE3-E1A1-DE81-5769E481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B5497943-FE84-B35C-6FD6-889AE604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2222B-A834-8FCA-BF1A-94D93476A90D}"/>
              </a:ext>
            </a:extLst>
          </p:cNvPr>
          <p:cNvSpPr/>
          <p:nvPr/>
        </p:nvSpPr>
        <p:spPr>
          <a:xfrm>
            <a:off x="4143735" y="3706270"/>
            <a:ext cx="636607" cy="26448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21128-17AA-040A-D727-42E26E8D7B7D}"/>
              </a:ext>
            </a:extLst>
          </p:cNvPr>
          <p:cNvSpPr/>
          <p:nvPr/>
        </p:nvSpPr>
        <p:spPr>
          <a:xfrm>
            <a:off x="7328702" y="3706270"/>
            <a:ext cx="636607" cy="26448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E860C8-2D0A-DFAA-138A-2CB5E51937F0}"/>
                  </a:ext>
                </a:extLst>
              </p:cNvPr>
              <p:cNvSpPr/>
              <p:nvPr/>
            </p:nvSpPr>
            <p:spPr>
              <a:xfrm>
                <a:off x="4780342" y="3706270"/>
                <a:ext cx="2548360" cy="26448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𝑻𝒊𝑶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E860C8-2D0A-DFAA-138A-2CB5E519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42" y="3706270"/>
                <a:ext cx="2548360" cy="2644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3D25AE-7C9E-4C53-E8BC-73E784A9EC4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965309" y="5028677"/>
            <a:ext cx="59169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1B61B8-1D25-A141-AC03-2007C7B2C617}"/>
              </a:ext>
            </a:extLst>
          </p:cNvPr>
          <p:cNvCxnSpPr>
            <a:cxnSpLocks/>
          </p:cNvCxnSpPr>
          <p:nvPr/>
        </p:nvCxnSpPr>
        <p:spPr>
          <a:xfrm>
            <a:off x="3552036" y="5028789"/>
            <a:ext cx="59169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BB5049-D48A-A65E-034E-14950DBDD95D}"/>
              </a:ext>
            </a:extLst>
          </p:cNvPr>
          <p:cNvCxnSpPr>
            <a:cxnSpLocks/>
          </p:cNvCxnSpPr>
          <p:nvPr/>
        </p:nvCxnSpPr>
        <p:spPr>
          <a:xfrm flipV="1">
            <a:off x="3570932" y="5034392"/>
            <a:ext cx="0" cy="15211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9B9E34-2DAA-1FA2-A70F-3C786C1DA9A6}"/>
              </a:ext>
            </a:extLst>
          </p:cNvPr>
          <p:cNvCxnSpPr>
            <a:cxnSpLocks/>
          </p:cNvCxnSpPr>
          <p:nvPr/>
        </p:nvCxnSpPr>
        <p:spPr>
          <a:xfrm flipV="1">
            <a:off x="8541512" y="5036297"/>
            <a:ext cx="0" cy="15211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F096CF-21BF-B003-5999-DF2824E1EDF9}"/>
              </a:ext>
            </a:extLst>
          </p:cNvPr>
          <p:cNvCxnSpPr>
            <a:cxnSpLocks/>
          </p:cNvCxnSpPr>
          <p:nvPr/>
        </p:nvCxnSpPr>
        <p:spPr>
          <a:xfrm>
            <a:off x="6118225" y="6556172"/>
            <a:ext cx="2442593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118439-1EC2-143D-28CA-1EBB8599C25F}"/>
              </a:ext>
            </a:extLst>
          </p:cNvPr>
          <p:cNvCxnSpPr>
            <a:cxnSpLocks/>
          </p:cNvCxnSpPr>
          <p:nvPr/>
        </p:nvCxnSpPr>
        <p:spPr>
          <a:xfrm>
            <a:off x="3549342" y="6557442"/>
            <a:ext cx="24539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69D91A-7E35-86ED-9555-A2E916CD445A}"/>
              </a:ext>
            </a:extLst>
          </p:cNvPr>
          <p:cNvCxnSpPr>
            <a:cxnSpLocks/>
          </p:cNvCxnSpPr>
          <p:nvPr/>
        </p:nvCxnSpPr>
        <p:spPr>
          <a:xfrm flipV="1">
            <a:off x="6007100" y="6406217"/>
            <a:ext cx="0" cy="3133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1DD32D-4D83-B896-4105-10F22FBD4A4B}"/>
              </a:ext>
            </a:extLst>
          </p:cNvPr>
          <p:cNvCxnSpPr>
            <a:cxnSpLocks/>
          </p:cNvCxnSpPr>
          <p:nvPr/>
        </p:nvCxnSpPr>
        <p:spPr>
          <a:xfrm flipV="1">
            <a:off x="6110605" y="6489726"/>
            <a:ext cx="0" cy="12720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560D142-8F05-7D1A-8D6F-56545EE9AEA5}"/>
              </a:ext>
            </a:extLst>
          </p:cNvPr>
          <p:cNvSpPr txBox="1"/>
          <p:nvPr/>
        </p:nvSpPr>
        <p:spPr>
          <a:xfrm>
            <a:off x="8557008" y="37639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e-h 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50ED2EFA-A39D-0019-1BA8-740AD2971CF9}"/>
              </a:ext>
            </a:extLst>
          </p:cNvPr>
          <p:cNvSpPr/>
          <p:nvPr/>
        </p:nvSpPr>
        <p:spPr>
          <a:xfrm rot="5400000">
            <a:off x="5883106" y="2132601"/>
            <a:ext cx="348150" cy="2543041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F62A6B-A97C-9A2C-6C29-D4734063C07D}"/>
              </a:ext>
            </a:extLst>
          </p:cNvPr>
          <p:cNvSpPr txBox="1"/>
          <p:nvPr/>
        </p:nvSpPr>
        <p:spPr>
          <a:xfrm>
            <a:off x="5333421" y="2777976"/>
            <a:ext cx="144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Resistor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2725987-1D61-F08F-DA86-506EC2C78D76}"/>
              </a:ext>
            </a:extLst>
          </p:cNvPr>
          <p:cNvSpPr txBox="1"/>
          <p:nvPr/>
        </p:nvSpPr>
        <p:spPr>
          <a:xfrm>
            <a:off x="10010689" y="37639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5D07F06-76D0-6DC7-431B-C80088AC391D}"/>
              </a:ext>
            </a:extLst>
          </p:cNvPr>
          <p:cNvCxnSpPr/>
          <p:nvPr/>
        </p:nvCxnSpPr>
        <p:spPr>
          <a:xfrm>
            <a:off x="9136621" y="3778948"/>
            <a:ext cx="0" cy="3254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2D378BD-6EEF-F615-52A0-038528CCFF72}"/>
              </a:ext>
            </a:extLst>
          </p:cNvPr>
          <p:cNvCxnSpPr>
            <a:cxnSpLocks/>
          </p:cNvCxnSpPr>
          <p:nvPr/>
        </p:nvCxnSpPr>
        <p:spPr>
          <a:xfrm flipV="1">
            <a:off x="10368809" y="3761946"/>
            <a:ext cx="0" cy="3254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B1697345-5199-47C0-5F73-C6C5A2AC7808}"/>
              </a:ext>
            </a:extLst>
          </p:cNvPr>
          <p:cNvSpPr/>
          <p:nvPr/>
        </p:nvSpPr>
        <p:spPr>
          <a:xfrm>
            <a:off x="9514936" y="3778948"/>
            <a:ext cx="264158" cy="32545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F0EB23BF-9176-33B9-35A5-5A31763A4365}"/>
              </a:ext>
            </a:extLst>
          </p:cNvPr>
          <p:cNvSpPr/>
          <p:nvPr/>
        </p:nvSpPr>
        <p:spPr>
          <a:xfrm>
            <a:off x="10895938" y="3815224"/>
            <a:ext cx="264158" cy="32545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584EF5-73E1-46EA-1DA0-907036709E24}"/>
              </a:ext>
            </a:extLst>
          </p:cNvPr>
          <p:cNvSpPr txBox="1"/>
          <p:nvPr/>
        </p:nvSpPr>
        <p:spPr>
          <a:xfrm>
            <a:off x="11380511" y="372762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ADB31AED-2853-84E6-2D32-37239114FA07}"/>
              </a:ext>
            </a:extLst>
          </p:cNvPr>
          <p:cNvSpPr/>
          <p:nvPr/>
        </p:nvSpPr>
        <p:spPr>
          <a:xfrm>
            <a:off x="11604050" y="3745593"/>
            <a:ext cx="436880" cy="385065"/>
          </a:xfrm>
          <a:prstGeom prst="mathMultiply">
            <a:avLst/>
          </a:prstGeom>
          <a:solidFill>
            <a:srgbClr val="D83EFF"/>
          </a:solidFill>
          <a:ln>
            <a:solidFill>
              <a:srgbClr val="D83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6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4" grpId="0"/>
      <p:bldP spid="65" grpId="0"/>
      <p:bldP spid="69" grpId="0" animBg="1"/>
      <p:bldP spid="75" grpId="0" animBg="1"/>
      <p:bldP spid="77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988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Working mechanism of semiconductor-based PDs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608C7-0FE3-E1A1-DE81-5769E481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B5497943-FE84-B35C-6FD6-889AE604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2222B-A834-8FCA-BF1A-94D93476A90D}"/>
              </a:ext>
            </a:extLst>
          </p:cNvPr>
          <p:cNvSpPr/>
          <p:nvPr/>
        </p:nvSpPr>
        <p:spPr>
          <a:xfrm>
            <a:off x="4143735" y="3706270"/>
            <a:ext cx="636607" cy="26448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21128-17AA-040A-D727-42E26E8D7B7D}"/>
              </a:ext>
            </a:extLst>
          </p:cNvPr>
          <p:cNvSpPr/>
          <p:nvPr/>
        </p:nvSpPr>
        <p:spPr>
          <a:xfrm>
            <a:off x="7328702" y="3706270"/>
            <a:ext cx="636607" cy="26448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E860C8-2D0A-DFAA-138A-2CB5E51937F0}"/>
                  </a:ext>
                </a:extLst>
              </p:cNvPr>
              <p:cNvSpPr/>
              <p:nvPr/>
            </p:nvSpPr>
            <p:spPr>
              <a:xfrm>
                <a:off x="4780342" y="3706270"/>
                <a:ext cx="2548360" cy="26448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𝑻𝒊𝑶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E860C8-2D0A-DFAA-138A-2CB5E519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42" y="3706270"/>
                <a:ext cx="2548360" cy="2644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3D25AE-7C9E-4C53-E8BC-73E784A9EC4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965309" y="5028677"/>
            <a:ext cx="59169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1B61B8-1D25-A141-AC03-2007C7B2C617}"/>
              </a:ext>
            </a:extLst>
          </p:cNvPr>
          <p:cNvCxnSpPr>
            <a:cxnSpLocks/>
          </p:cNvCxnSpPr>
          <p:nvPr/>
        </p:nvCxnSpPr>
        <p:spPr>
          <a:xfrm>
            <a:off x="3552036" y="5028789"/>
            <a:ext cx="59169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BB5049-D48A-A65E-034E-14950DBDD95D}"/>
              </a:ext>
            </a:extLst>
          </p:cNvPr>
          <p:cNvCxnSpPr>
            <a:cxnSpLocks/>
          </p:cNvCxnSpPr>
          <p:nvPr/>
        </p:nvCxnSpPr>
        <p:spPr>
          <a:xfrm flipV="1">
            <a:off x="3570932" y="5034392"/>
            <a:ext cx="0" cy="15211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9B9E34-2DAA-1FA2-A70F-3C786C1DA9A6}"/>
              </a:ext>
            </a:extLst>
          </p:cNvPr>
          <p:cNvCxnSpPr>
            <a:cxnSpLocks/>
          </p:cNvCxnSpPr>
          <p:nvPr/>
        </p:nvCxnSpPr>
        <p:spPr>
          <a:xfrm flipV="1">
            <a:off x="8541512" y="5036297"/>
            <a:ext cx="0" cy="15211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F096CF-21BF-B003-5999-DF2824E1EDF9}"/>
              </a:ext>
            </a:extLst>
          </p:cNvPr>
          <p:cNvCxnSpPr>
            <a:cxnSpLocks/>
          </p:cNvCxnSpPr>
          <p:nvPr/>
        </p:nvCxnSpPr>
        <p:spPr>
          <a:xfrm>
            <a:off x="6118225" y="6556172"/>
            <a:ext cx="2442593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118439-1EC2-143D-28CA-1EBB8599C25F}"/>
              </a:ext>
            </a:extLst>
          </p:cNvPr>
          <p:cNvCxnSpPr>
            <a:cxnSpLocks/>
          </p:cNvCxnSpPr>
          <p:nvPr/>
        </p:nvCxnSpPr>
        <p:spPr>
          <a:xfrm>
            <a:off x="3549342" y="6557442"/>
            <a:ext cx="24539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69D91A-7E35-86ED-9555-A2E916CD445A}"/>
              </a:ext>
            </a:extLst>
          </p:cNvPr>
          <p:cNvCxnSpPr>
            <a:cxnSpLocks/>
          </p:cNvCxnSpPr>
          <p:nvPr/>
        </p:nvCxnSpPr>
        <p:spPr>
          <a:xfrm flipV="1">
            <a:off x="6007100" y="6406217"/>
            <a:ext cx="0" cy="3133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1DD32D-4D83-B896-4105-10F22FBD4A4B}"/>
              </a:ext>
            </a:extLst>
          </p:cNvPr>
          <p:cNvCxnSpPr>
            <a:cxnSpLocks/>
          </p:cNvCxnSpPr>
          <p:nvPr/>
        </p:nvCxnSpPr>
        <p:spPr>
          <a:xfrm flipV="1">
            <a:off x="6110605" y="6489726"/>
            <a:ext cx="0" cy="12720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ghtning Bolt 44">
            <a:extLst>
              <a:ext uri="{FF2B5EF4-FFF2-40B4-BE49-F238E27FC236}">
                <a16:creationId xmlns:a16="http://schemas.microsoft.com/office/drawing/2014/main" id="{996266E4-5B9C-ABB5-09E2-60DA1DE0A0B1}"/>
              </a:ext>
            </a:extLst>
          </p:cNvPr>
          <p:cNvSpPr/>
          <p:nvPr/>
        </p:nvSpPr>
        <p:spPr>
          <a:xfrm>
            <a:off x="4780617" y="3101972"/>
            <a:ext cx="1198880" cy="1002238"/>
          </a:xfrm>
          <a:prstGeom prst="lightningBol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7B3943-AED1-566F-2162-CEE482E4F4BC}"/>
              </a:ext>
            </a:extLst>
          </p:cNvPr>
          <p:cNvSpPr txBox="1"/>
          <p:nvPr/>
        </p:nvSpPr>
        <p:spPr>
          <a:xfrm>
            <a:off x="5489301" y="3070744"/>
            <a:ext cx="63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83EFF"/>
                </a:solidFill>
              </a:rPr>
              <a:t>UV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E8A37E-92C9-6A63-6622-9E6AA435CF9A}"/>
              </a:ext>
            </a:extLst>
          </p:cNvPr>
          <p:cNvSpPr/>
          <p:nvPr/>
        </p:nvSpPr>
        <p:spPr>
          <a:xfrm>
            <a:off x="6202680" y="4333875"/>
            <a:ext cx="246888" cy="2468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sz="20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E988EDE-ACB0-8EAC-85C9-7CD6C7222A50}"/>
              </a:ext>
            </a:extLst>
          </p:cNvPr>
          <p:cNvSpPr/>
          <p:nvPr/>
        </p:nvSpPr>
        <p:spPr>
          <a:xfrm>
            <a:off x="5068641" y="5647680"/>
            <a:ext cx="246888" cy="2468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711004-9FDE-2662-38AE-5E9F82BB3DB0}"/>
              </a:ext>
            </a:extLst>
          </p:cNvPr>
          <p:cNvSpPr/>
          <p:nvPr/>
        </p:nvSpPr>
        <p:spPr>
          <a:xfrm>
            <a:off x="6802096" y="5291867"/>
            <a:ext cx="246888" cy="2468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DBA84A3-6A8E-484E-5E35-3AAC0E143162}"/>
              </a:ext>
            </a:extLst>
          </p:cNvPr>
          <p:cNvSpPr/>
          <p:nvPr/>
        </p:nvSpPr>
        <p:spPr>
          <a:xfrm>
            <a:off x="5560716" y="4104210"/>
            <a:ext cx="246888" cy="2468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sz="20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DC39319-3057-F6E4-F341-9AF0B6AF8651}"/>
              </a:ext>
            </a:extLst>
          </p:cNvPr>
          <p:cNvSpPr/>
          <p:nvPr/>
        </p:nvSpPr>
        <p:spPr>
          <a:xfrm>
            <a:off x="6522378" y="3908282"/>
            <a:ext cx="246888" cy="246888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8456F4-8298-F3C9-15A1-4973841E4A3F}"/>
              </a:ext>
            </a:extLst>
          </p:cNvPr>
          <p:cNvSpPr/>
          <p:nvPr/>
        </p:nvSpPr>
        <p:spPr>
          <a:xfrm>
            <a:off x="5044979" y="4316730"/>
            <a:ext cx="246888" cy="246888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6FADD9-72B9-9188-82A3-409B7C2DF49C}"/>
              </a:ext>
            </a:extLst>
          </p:cNvPr>
          <p:cNvSpPr/>
          <p:nvPr/>
        </p:nvSpPr>
        <p:spPr>
          <a:xfrm>
            <a:off x="5690685" y="5851103"/>
            <a:ext cx="246888" cy="246888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C4E8AFD-F205-61EC-C316-A29A6471E7AE}"/>
              </a:ext>
            </a:extLst>
          </p:cNvPr>
          <p:cNvSpPr/>
          <p:nvPr/>
        </p:nvSpPr>
        <p:spPr>
          <a:xfrm>
            <a:off x="6692095" y="4644390"/>
            <a:ext cx="246888" cy="246888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5409CF2-4815-C318-A29F-3E85227E0D1D}"/>
              </a:ext>
            </a:extLst>
          </p:cNvPr>
          <p:cNvSpPr/>
          <p:nvPr/>
        </p:nvSpPr>
        <p:spPr>
          <a:xfrm>
            <a:off x="5761992" y="5451607"/>
            <a:ext cx="246888" cy="2468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sz="20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097C333-48E6-B3C8-06B8-9343E3B4012B}"/>
              </a:ext>
            </a:extLst>
          </p:cNvPr>
          <p:cNvSpPr/>
          <p:nvPr/>
        </p:nvSpPr>
        <p:spPr>
          <a:xfrm>
            <a:off x="6266909" y="5640837"/>
            <a:ext cx="246888" cy="246888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60D142-8F05-7D1A-8D6F-56545EE9AEA5}"/>
              </a:ext>
            </a:extLst>
          </p:cNvPr>
          <p:cNvSpPr txBox="1"/>
          <p:nvPr/>
        </p:nvSpPr>
        <p:spPr>
          <a:xfrm>
            <a:off x="8557008" y="37639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e-h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2725987-1D61-F08F-DA86-506EC2C78D76}"/>
              </a:ext>
            </a:extLst>
          </p:cNvPr>
          <p:cNvSpPr txBox="1"/>
          <p:nvPr/>
        </p:nvSpPr>
        <p:spPr>
          <a:xfrm>
            <a:off x="10010689" y="37639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B1697345-5199-47C0-5F73-C6C5A2AC7808}"/>
              </a:ext>
            </a:extLst>
          </p:cNvPr>
          <p:cNvSpPr/>
          <p:nvPr/>
        </p:nvSpPr>
        <p:spPr>
          <a:xfrm>
            <a:off x="9514936" y="3778948"/>
            <a:ext cx="264158" cy="32545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BDED55-607E-2A88-6404-2E93C25D0A64}"/>
              </a:ext>
            </a:extLst>
          </p:cNvPr>
          <p:cNvCxnSpPr>
            <a:cxnSpLocks/>
          </p:cNvCxnSpPr>
          <p:nvPr/>
        </p:nvCxnSpPr>
        <p:spPr>
          <a:xfrm flipV="1">
            <a:off x="9142892" y="3804305"/>
            <a:ext cx="0" cy="3254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635659C-5458-C906-4BD8-46EE06323486}"/>
              </a:ext>
            </a:extLst>
          </p:cNvPr>
          <p:cNvCxnSpPr>
            <a:cxnSpLocks/>
          </p:cNvCxnSpPr>
          <p:nvPr/>
        </p:nvCxnSpPr>
        <p:spPr>
          <a:xfrm>
            <a:off x="10375080" y="3787303"/>
            <a:ext cx="0" cy="3254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F0EB23BF-9176-33B9-35A5-5A31763A4365}"/>
              </a:ext>
            </a:extLst>
          </p:cNvPr>
          <p:cNvSpPr/>
          <p:nvPr/>
        </p:nvSpPr>
        <p:spPr>
          <a:xfrm>
            <a:off x="10895938" y="3815224"/>
            <a:ext cx="264158" cy="32545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584EF5-73E1-46EA-1DA0-907036709E24}"/>
              </a:ext>
            </a:extLst>
          </p:cNvPr>
          <p:cNvSpPr txBox="1"/>
          <p:nvPr/>
        </p:nvSpPr>
        <p:spPr>
          <a:xfrm>
            <a:off x="11380511" y="372762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BA37817-79F3-17F6-98C2-42487C4CA74F}"/>
              </a:ext>
            </a:extLst>
          </p:cNvPr>
          <p:cNvGrpSpPr/>
          <p:nvPr/>
        </p:nvGrpSpPr>
        <p:grpSpPr>
          <a:xfrm>
            <a:off x="11718322" y="3915306"/>
            <a:ext cx="278196" cy="151354"/>
            <a:chOff x="11354359" y="5073479"/>
            <a:chExt cx="278196" cy="15135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AAB8372-88DB-0160-4DDA-0F9F0CF940B2}"/>
                </a:ext>
              </a:extLst>
            </p:cNvPr>
            <p:cNvSpPr/>
            <p:nvPr/>
          </p:nvSpPr>
          <p:spPr>
            <a:xfrm rot="18960621">
              <a:off x="11355025" y="5075608"/>
              <a:ext cx="64541" cy="149225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BBB78C4-46D9-B719-661C-8FB981F622C8}"/>
                </a:ext>
              </a:extLst>
            </p:cNvPr>
            <p:cNvSpPr/>
            <p:nvPr/>
          </p:nvSpPr>
          <p:spPr>
            <a:xfrm rot="2727638">
              <a:off x="11461186" y="4966652"/>
              <a:ext cx="64541" cy="278196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4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5" grpId="0"/>
      <p:bldP spid="69" grpId="0" animBg="1"/>
      <p:bldP spid="75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0" y="-3"/>
            <a:ext cx="13146926" cy="6866440"/>
          </a:xfrm>
          <a:prstGeom prst="triangle">
            <a:avLst>
              <a:gd name="adj" fmla="val 262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566D3-455B-10B6-3725-F58A9B47F405}"/>
              </a:ext>
            </a:extLst>
          </p:cNvPr>
          <p:cNvSpPr txBox="1"/>
          <p:nvPr/>
        </p:nvSpPr>
        <p:spPr>
          <a:xfrm>
            <a:off x="3395931" y="825762"/>
            <a:ext cx="541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Fabrication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3773BA1-A01C-9CE8-E760-9117DFDE6AAB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7B2E7-DD42-FBE3-AC15-84A6A4C4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5578785"/>
            <a:ext cx="1401027" cy="1401027"/>
          </a:xfrm>
          <a:prstGeom prst="ellipse">
            <a:avLst/>
          </a:prstGeom>
        </p:spPr>
      </p:pic>
      <p:pic>
        <p:nvPicPr>
          <p:cNvPr id="3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DF42FA6A-23F2-65B9-5DE3-E3315018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723748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D29F-AAC2-0F40-E762-82B8E9ADAF21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Triboelectric Nanogenerator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111105-3D7D-57AE-6E65-B90FBA6EBDCB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8F8FA25-5048-8B77-AC6C-C6A7FC3A893D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2C508-81EE-BD2D-AC46-04AEAFE36C50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C35C5-09E3-4852-F87D-1F145820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E87AEA9F-C168-E1EE-7818-B5ED5C1A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3DD40C-F477-C747-ED71-DBBBEE2AFB72}"/>
              </a:ext>
            </a:extLst>
          </p:cNvPr>
          <p:cNvSpPr/>
          <p:nvPr/>
        </p:nvSpPr>
        <p:spPr>
          <a:xfrm>
            <a:off x="3914654" y="3923817"/>
            <a:ext cx="4362691" cy="486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Kapton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39F0A-A4CA-9B12-A876-343C869EE268}"/>
              </a:ext>
            </a:extLst>
          </p:cNvPr>
          <p:cNvSpPr/>
          <p:nvPr/>
        </p:nvSpPr>
        <p:spPr>
          <a:xfrm>
            <a:off x="3914653" y="3437680"/>
            <a:ext cx="4362691" cy="486137"/>
          </a:xfrm>
          <a:prstGeom prst="rect">
            <a:avLst/>
          </a:prstGeom>
          <a:solidFill>
            <a:srgbClr val="EA9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2589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BED30E-52C7-2347-147A-B4068590750E}"/>
              </a:ext>
            </a:extLst>
          </p:cNvPr>
          <p:cNvGrpSpPr/>
          <p:nvPr/>
        </p:nvGrpSpPr>
        <p:grpSpPr>
          <a:xfrm>
            <a:off x="3260338" y="1550073"/>
            <a:ext cx="4703658" cy="2620188"/>
            <a:chOff x="3260338" y="1550073"/>
            <a:chExt cx="4703658" cy="26201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2E8FCC-807D-8D5D-5D06-22034EC5624A}"/>
                </a:ext>
              </a:extLst>
            </p:cNvPr>
            <p:cNvGrpSpPr/>
            <p:nvPr/>
          </p:nvGrpSpPr>
          <p:grpSpPr>
            <a:xfrm>
              <a:off x="3260338" y="2102960"/>
              <a:ext cx="4703658" cy="2067301"/>
              <a:chOff x="3260338" y="2102960"/>
              <a:chExt cx="4703658" cy="2067301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BFD077F-3E30-9238-2831-C3DF8ECD4688}"/>
                  </a:ext>
                </a:extLst>
              </p:cNvPr>
              <p:cNvCxnSpPr/>
              <p:nvPr/>
            </p:nvCxnSpPr>
            <p:spPr>
              <a:xfrm>
                <a:off x="3260338" y="232335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303A05F-F23B-C4E4-E8D2-E5A745A653B9}"/>
                  </a:ext>
                </a:extLst>
              </p:cNvPr>
              <p:cNvCxnSpPr/>
              <p:nvPr/>
            </p:nvCxnSpPr>
            <p:spPr>
              <a:xfrm>
                <a:off x="3603335" y="2102960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2B61CAE-67D0-6EA2-E907-A17C78BADAF1}"/>
                  </a:ext>
                </a:extLst>
              </p:cNvPr>
              <p:cNvCxnSpPr/>
              <p:nvPr/>
            </p:nvCxnSpPr>
            <p:spPr>
              <a:xfrm>
                <a:off x="4522429" y="2268476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169411F-28D7-24E9-D6F7-7B364882294A}"/>
                  </a:ext>
                </a:extLst>
              </p:cNvPr>
              <p:cNvCxnSpPr/>
              <p:nvPr/>
            </p:nvCxnSpPr>
            <p:spPr>
              <a:xfrm>
                <a:off x="3960492" y="213936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8A0363-E3D0-EB29-8812-B70A3FD32597}"/>
                  </a:ext>
                </a:extLst>
              </p:cNvPr>
              <p:cNvCxnSpPr/>
              <p:nvPr/>
            </p:nvCxnSpPr>
            <p:spPr>
              <a:xfrm>
                <a:off x="4312105" y="223886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DE3A91B-8950-ADC8-97F4-8AC7F4E64162}"/>
                  </a:ext>
                </a:extLst>
              </p:cNvPr>
              <p:cNvCxnSpPr/>
              <p:nvPr/>
            </p:nvCxnSpPr>
            <p:spPr>
              <a:xfrm>
                <a:off x="4649970" y="2202456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F768B21-ADEB-7A9D-83D8-1AA77E08AF8E}"/>
                  </a:ext>
                </a:extLst>
              </p:cNvPr>
              <p:cNvCxnSpPr/>
              <p:nvPr/>
            </p:nvCxnSpPr>
            <p:spPr>
              <a:xfrm>
                <a:off x="5759262" y="2331562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0C3343E-5D7C-3A9D-2018-575E3F859533}"/>
                  </a:ext>
                </a:extLst>
              </p:cNvPr>
              <p:cNvCxnSpPr/>
              <p:nvPr/>
            </p:nvCxnSpPr>
            <p:spPr>
              <a:xfrm>
                <a:off x="5197325" y="2202455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27BE3E7-CC42-EB59-E772-19FBBC0F71EC}"/>
                  </a:ext>
                </a:extLst>
              </p:cNvPr>
              <p:cNvCxnSpPr/>
              <p:nvPr/>
            </p:nvCxnSpPr>
            <p:spPr>
              <a:xfrm>
                <a:off x="5147333" y="232956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89113D3-2CFE-AA9D-4E5D-DAA19A05B0BE}"/>
                  </a:ext>
                </a:extLst>
              </p:cNvPr>
              <p:cNvCxnSpPr/>
              <p:nvPr/>
            </p:nvCxnSpPr>
            <p:spPr>
              <a:xfrm>
                <a:off x="5490330" y="2109165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EF7246C-AD15-1302-7228-87CEC8831B80}"/>
                  </a:ext>
                </a:extLst>
              </p:cNvPr>
              <p:cNvCxnSpPr/>
              <p:nvPr/>
            </p:nvCxnSpPr>
            <p:spPr>
              <a:xfrm>
                <a:off x="6409424" y="2274681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B0F3F3F-BB2D-E0D1-7F77-01EBA72AA995}"/>
                  </a:ext>
                </a:extLst>
              </p:cNvPr>
              <p:cNvCxnSpPr/>
              <p:nvPr/>
            </p:nvCxnSpPr>
            <p:spPr>
              <a:xfrm>
                <a:off x="5847487" y="214557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714F0C-C616-6B32-8CB4-83471E5B9723}"/>
                  </a:ext>
                </a:extLst>
              </p:cNvPr>
              <p:cNvCxnSpPr/>
              <p:nvPr/>
            </p:nvCxnSpPr>
            <p:spPr>
              <a:xfrm>
                <a:off x="6199100" y="224506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8C45920-F4DB-713E-CB14-EB8498F77DD8}"/>
                  </a:ext>
                </a:extLst>
              </p:cNvPr>
              <p:cNvCxnSpPr/>
              <p:nvPr/>
            </p:nvCxnSpPr>
            <p:spPr>
              <a:xfrm>
                <a:off x="6536965" y="2208661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DAB1262-3127-FC42-3E40-0EC100535E7E}"/>
                  </a:ext>
                </a:extLst>
              </p:cNvPr>
              <p:cNvCxnSpPr/>
              <p:nvPr/>
            </p:nvCxnSpPr>
            <p:spPr>
              <a:xfrm>
                <a:off x="7084320" y="2208660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6A6B52-379D-15E1-05FC-50860658924B}"/>
                </a:ext>
              </a:extLst>
            </p:cNvPr>
            <p:cNvSpPr txBox="1"/>
            <p:nvPr/>
          </p:nvSpPr>
          <p:spPr>
            <a:xfrm>
              <a:off x="4457480" y="1550073"/>
              <a:ext cx="262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Sputtering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CF0B73-7FAC-B203-6B6F-35EEEF5C43C8}"/>
              </a:ext>
            </a:extLst>
          </p:cNvPr>
          <p:cNvGrpSpPr/>
          <p:nvPr/>
        </p:nvGrpSpPr>
        <p:grpSpPr>
          <a:xfrm>
            <a:off x="5252309" y="4443599"/>
            <a:ext cx="2940589" cy="400110"/>
            <a:chOff x="5252309" y="4443599"/>
            <a:chExt cx="2940589" cy="4001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F46414-1138-228A-C9C3-4D630376902D}"/>
                </a:ext>
              </a:extLst>
            </p:cNvPr>
            <p:cNvCxnSpPr>
              <a:cxnSpLocks/>
            </p:cNvCxnSpPr>
            <p:nvPr/>
          </p:nvCxnSpPr>
          <p:spPr>
            <a:xfrm>
              <a:off x="5252309" y="4627185"/>
              <a:ext cx="161036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916098-0D02-DE34-667A-A3D0C893F2F0}"/>
                </a:ext>
              </a:extLst>
            </p:cNvPr>
            <p:cNvSpPr txBox="1"/>
            <p:nvPr/>
          </p:nvSpPr>
          <p:spPr>
            <a:xfrm>
              <a:off x="6669154" y="4443599"/>
              <a:ext cx="152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Mask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65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/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1E8CCB4-A23E-0C0F-ECDA-4F5A2467346C}"/>
              </a:ext>
            </a:extLst>
          </p:cNvPr>
          <p:cNvGrpSpPr/>
          <p:nvPr/>
        </p:nvGrpSpPr>
        <p:grpSpPr>
          <a:xfrm>
            <a:off x="3260338" y="1550073"/>
            <a:ext cx="4703658" cy="2620188"/>
            <a:chOff x="3260338" y="1550073"/>
            <a:chExt cx="4703658" cy="26201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2E8FCC-807D-8D5D-5D06-22034EC5624A}"/>
                </a:ext>
              </a:extLst>
            </p:cNvPr>
            <p:cNvGrpSpPr/>
            <p:nvPr/>
          </p:nvGrpSpPr>
          <p:grpSpPr>
            <a:xfrm>
              <a:off x="3260338" y="2102960"/>
              <a:ext cx="4703658" cy="2067301"/>
              <a:chOff x="3260338" y="2102960"/>
              <a:chExt cx="4703658" cy="2067301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BFD077F-3E30-9238-2831-C3DF8ECD4688}"/>
                  </a:ext>
                </a:extLst>
              </p:cNvPr>
              <p:cNvCxnSpPr/>
              <p:nvPr/>
            </p:nvCxnSpPr>
            <p:spPr>
              <a:xfrm>
                <a:off x="3260338" y="232335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303A05F-F23B-C4E4-E8D2-E5A745A653B9}"/>
                  </a:ext>
                </a:extLst>
              </p:cNvPr>
              <p:cNvCxnSpPr/>
              <p:nvPr/>
            </p:nvCxnSpPr>
            <p:spPr>
              <a:xfrm>
                <a:off x="3603335" y="2102960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2B61CAE-67D0-6EA2-E907-A17C78BADAF1}"/>
                  </a:ext>
                </a:extLst>
              </p:cNvPr>
              <p:cNvCxnSpPr/>
              <p:nvPr/>
            </p:nvCxnSpPr>
            <p:spPr>
              <a:xfrm>
                <a:off x="4522429" y="2268476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169411F-28D7-24E9-D6F7-7B364882294A}"/>
                  </a:ext>
                </a:extLst>
              </p:cNvPr>
              <p:cNvCxnSpPr/>
              <p:nvPr/>
            </p:nvCxnSpPr>
            <p:spPr>
              <a:xfrm>
                <a:off x="3960492" y="213936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8A0363-E3D0-EB29-8812-B70A3FD32597}"/>
                  </a:ext>
                </a:extLst>
              </p:cNvPr>
              <p:cNvCxnSpPr/>
              <p:nvPr/>
            </p:nvCxnSpPr>
            <p:spPr>
              <a:xfrm>
                <a:off x="4312105" y="223886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DE3A91B-8950-ADC8-97F4-8AC7F4E64162}"/>
                  </a:ext>
                </a:extLst>
              </p:cNvPr>
              <p:cNvCxnSpPr/>
              <p:nvPr/>
            </p:nvCxnSpPr>
            <p:spPr>
              <a:xfrm>
                <a:off x="4649970" y="2202456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F768B21-ADEB-7A9D-83D8-1AA77E08AF8E}"/>
                  </a:ext>
                </a:extLst>
              </p:cNvPr>
              <p:cNvCxnSpPr/>
              <p:nvPr/>
            </p:nvCxnSpPr>
            <p:spPr>
              <a:xfrm>
                <a:off x="5759262" y="2331562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0C3343E-5D7C-3A9D-2018-575E3F859533}"/>
                  </a:ext>
                </a:extLst>
              </p:cNvPr>
              <p:cNvCxnSpPr/>
              <p:nvPr/>
            </p:nvCxnSpPr>
            <p:spPr>
              <a:xfrm>
                <a:off x="5197325" y="2202455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27BE3E7-CC42-EB59-E772-19FBBC0F71EC}"/>
                  </a:ext>
                </a:extLst>
              </p:cNvPr>
              <p:cNvCxnSpPr/>
              <p:nvPr/>
            </p:nvCxnSpPr>
            <p:spPr>
              <a:xfrm>
                <a:off x="5147333" y="232956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89113D3-2CFE-AA9D-4E5D-DAA19A05B0BE}"/>
                  </a:ext>
                </a:extLst>
              </p:cNvPr>
              <p:cNvCxnSpPr/>
              <p:nvPr/>
            </p:nvCxnSpPr>
            <p:spPr>
              <a:xfrm>
                <a:off x="5490330" y="2109165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EF7246C-AD15-1302-7228-87CEC8831B80}"/>
                  </a:ext>
                </a:extLst>
              </p:cNvPr>
              <p:cNvCxnSpPr/>
              <p:nvPr/>
            </p:nvCxnSpPr>
            <p:spPr>
              <a:xfrm>
                <a:off x="6409424" y="2274681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B0F3F3F-BB2D-E0D1-7F77-01EBA72AA995}"/>
                  </a:ext>
                </a:extLst>
              </p:cNvPr>
              <p:cNvCxnSpPr/>
              <p:nvPr/>
            </p:nvCxnSpPr>
            <p:spPr>
              <a:xfrm>
                <a:off x="5847487" y="2145574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714F0C-C616-6B32-8CB4-83471E5B9723}"/>
                  </a:ext>
                </a:extLst>
              </p:cNvPr>
              <p:cNvCxnSpPr/>
              <p:nvPr/>
            </p:nvCxnSpPr>
            <p:spPr>
              <a:xfrm>
                <a:off x="6199100" y="2245069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8C45920-F4DB-713E-CB14-EB8498F77DD8}"/>
                  </a:ext>
                </a:extLst>
              </p:cNvPr>
              <p:cNvCxnSpPr/>
              <p:nvPr/>
            </p:nvCxnSpPr>
            <p:spPr>
              <a:xfrm>
                <a:off x="6536965" y="2208661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DAB1262-3127-FC42-3E40-0EC100535E7E}"/>
                  </a:ext>
                </a:extLst>
              </p:cNvPr>
              <p:cNvCxnSpPr/>
              <p:nvPr/>
            </p:nvCxnSpPr>
            <p:spPr>
              <a:xfrm>
                <a:off x="7084320" y="2208660"/>
                <a:ext cx="879676" cy="1838699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6A6B52-379D-15E1-05FC-50860658924B}"/>
                </a:ext>
              </a:extLst>
            </p:cNvPr>
            <p:cNvSpPr txBox="1"/>
            <p:nvPr/>
          </p:nvSpPr>
          <p:spPr>
            <a:xfrm>
              <a:off x="4457480" y="1550073"/>
              <a:ext cx="262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Sputtering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CF0B73-7FAC-B203-6B6F-35EEEF5C43C8}"/>
              </a:ext>
            </a:extLst>
          </p:cNvPr>
          <p:cNvGrpSpPr/>
          <p:nvPr/>
        </p:nvGrpSpPr>
        <p:grpSpPr>
          <a:xfrm>
            <a:off x="5252309" y="4443599"/>
            <a:ext cx="2940589" cy="400110"/>
            <a:chOff x="5252309" y="4443599"/>
            <a:chExt cx="2940589" cy="4001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F46414-1138-228A-C9C3-4D630376902D}"/>
                </a:ext>
              </a:extLst>
            </p:cNvPr>
            <p:cNvCxnSpPr>
              <a:cxnSpLocks/>
            </p:cNvCxnSpPr>
            <p:nvPr/>
          </p:nvCxnSpPr>
          <p:spPr>
            <a:xfrm>
              <a:off x="5252309" y="4627185"/>
              <a:ext cx="161036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916098-0D02-DE34-667A-A3D0C893F2F0}"/>
                </a:ext>
              </a:extLst>
            </p:cNvPr>
            <p:cNvSpPr txBox="1"/>
            <p:nvPr/>
          </p:nvSpPr>
          <p:spPr>
            <a:xfrm>
              <a:off x="6669154" y="4443599"/>
              <a:ext cx="15237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Mask</a:t>
              </a:r>
            </a:p>
          </p:txBody>
        </p:sp>
      </p:grp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C8CE1DE-CE6E-BC8E-CB46-17854039E7D6}"/>
              </a:ext>
            </a:extLst>
          </p:cNvPr>
          <p:cNvSpPr/>
          <p:nvPr/>
        </p:nvSpPr>
        <p:spPr>
          <a:xfrm>
            <a:off x="7840698" y="2764515"/>
            <a:ext cx="1958622" cy="554043"/>
          </a:xfrm>
          <a:prstGeom prst="wedgeRectCallout">
            <a:avLst>
              <a:gd name="adj1" fmla="val -112199"/>
              <a:gd name="adj2" fmla="val 31417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Doctor Blading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8680CD-710A-FB4B-DD06-5C6460785F79}"/>
              </a:ext>
            </a:extLst>
          </p:cNvPr>
          <p:cNvGrpSpPr/>
          <p:nvPr/>
        </p:nvGrpSpPr>
        <p:grpSpPr>
          <a:xfrm>
            <a:off x="302016" y="2439399"/>
            <a:ext cx="2567446" cy="3916951"/>
            <a:chOff x="7850399" y="1655060"/>
            <a:chExt cx="2567446" cy="3916951"/>
          </a:xfrm>
        </p:grpSpPr>
        <p:pic>
          <p:nvPicPr>
            <p:cNvPr id="17" name="Picture 2" descr="Titanium Dioxide Tio2 Paste, Drum, 50 kg at Rs 250/kg in Ahmedabad | ID:  26181046891">
              <a:extLst>
                <a:ext uri="{FF2B5EF4-FFF2-40B4-BE49-F238E27FC236}">
                  <a16:creationId xmlns:a16="http://schemas.microsoft.com/office/drawing/2014/main" id="{659BBEF4-1D39-4568-417B-F73F2E3C4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232" y="1655060"/>
              <a:ext cx="2464623" cy="2464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BF61C58-056A-98C9-5E27-BB1B733AA4CA}"/>
                    </a:ext>
                  </a:extLst>
                </p:cNvPr>
                <p:cNvSpPr txBox="1"/>
                <p:nvPr/>
              </p:nvSpPr>
              <p:spPr>
                <a:xfrm>
                  <a:off x="7850399" y="4391393"/>
                  <a:ext cx="21275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0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paste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BF61C58-056A-98C9-5E27-BB1B733AA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399" y="4391393"/>
                  <a:ext cx="2127531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409DE4-D328-A905-1096-70724C8DEF9E}"/>
                </a:ext>
              </a:extLst>
            </p:cNvPr>
            <p:cNvCxnSpPr>
              <a:cxnSpLocks/>
            </p:cNvCxnSpPr>
            <p:nvPr/>
          </p:nvCxnSpPr>
          <p:spPr>
            <a:xfrm>
              <a:off x="7881232" y="4776891"/>
              <a:ext cx="2464623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B61860-6935-23C3-7E86-67EE312EA9C1}"/>
                </a:ext>
              </a:extLst>
            </p:cNvPr>
            <p:cNvSpPr txBox="1"/>
            <p:nvPr/>
          </p:nvSpPr>
          <p:spPr>
            <a:xfrm>
              <a:off x="7850399" y="4864125"/>
              <a:ext cx="2567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Nanoparticle - Anatase </a:t>
              </a:r>
            </a:p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Size: Around 20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97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67C01C-464D-7070-3D5D-5C3BE30704AC}"/>
              </a:ext>
            </a:extLst>
          </p:cNvPr>
          <p:cNvGrpSpPr/>
          <p:nvPr/>
        </p:nvGrpSpPr>
        <p:grpSpPr>
          <a:xfrm>
            <a:off x="6134100" y="2455133"/>
            <a:ext cx="4565733" cy="1992694"/>
            <a:chOff x="6134100" y="2455133"/>
            <a:chExt cx="4565733" cy="199269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E042455-AE0A-D2F2-E707-E23B33F0DCB2}"/>
                </a:ext>
              </a:extLst>
            </p:cNvPr>
            <p:cNvSpPr/>
            <p:nvPr/>
          </p:nvSpPr>
          <p:spPr>
            <a:xfrm>
              <a:off x="6134100" y="2455133"/>
              <a:ext cx="4565733" cy="1992589"/>
            </a:xfrm>
            <a:prstGeom prst="triangle">
              <a:avLst>
                <a:gd name="adj" fmla="val 10298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6071500-0D73-0FFD-8D01-789BF8046422}"/>
                </a:ext>
              </a:extLst>
            </p:cNvPr>
            <p:cNvSpPr/>
            <p:nvPr/>
          </p:nvSpPr>
          <p:spPr>
            <a:xfrm>
              <a:off x="6412543" y="2750080"/>
              <a:ext cx="3465645" cy="1697747"/>
            </a:xfrm>
            <a:prstGeom prst="triangle">
              <a:avLst>
                <a:gd name="adj" fmla="val 3495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F2E9A-0A31-7796-4746-7331500C586C}"/>
                </a:ext>
              </a:extLst>
            </p:cNvPr>
            <p:cNvSpPr/>
            <p:nvPr/>
          </p:nvSpPr>
          <p:spPr>
            <a:xfrm>
              <a:off x="6651317" y="3174574"/>
              <a:ext cx="2522280" cy="1273104"/>
            </a:xfrm>
            <a:prstGeom prst="triangle">
              <a:avLst>
                <a:gd name="adj" fmla="val 6493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6755A2-1917-BD38-C990-23EC6026B0FB}"/>
              </a:ext>
            </a:extLst>
          </p:cNvPr>
          <p:cNvSpPr txBox="1"/>
          <p:nvPr/>
        </p:nvSpPr>
        <p:spPr>
          <a:xfrm>
            <a:off x="6412542" y="4598391"/>
            <a:ext cx="346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Raheleh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Mohammadpour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20049-BF75-73ED-458B-5221D6547B27}"/>
              </a:ext>
            </a:extLst>
          </p:cNvPr>
          <p:cNvSpPr txBox="1"/>
          <p:nvPr/>
        </p:nvSpPr>
        <p:spPr>
          <a:xfrm>
            <a:off x="1885261" y="4598391"/>
            <a:ext cx="346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Maedeh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Taherkhani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8F7B02-4AE5-4ECE-B969-BA75D0F781D2}"/>
              </a:ext>
            </a:extLst>
          </p:cNvPr>
          <p:cNvGrpSpPr/>
          <p:nvPr/>
        </p:nvGrpSpPr>
        <p:grpSpPr>
          <a:xfrm>
            <a:off x="961590" y="2455133"/>
            <a:ext cx="4565733" cy="1992694"/>
            <a:chOff x="961590" y="2455133"/>
            <a:chExt cx="4565733" cy="1992694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7D8FE80-E488-AC46-4312-32770E5F1DD7}"/>
                </a:ext>
              </a:extLst>
            </p:cNvPr>
            <p:cNvSpPr/>
            <p:nvPr/>
          </p:nvSpPr>
          <p:spPr>
            <a:xfrm flipH="1">
              <a:off x="961590" y="2455133"/>
              <a:ext cx="4565733" cy="1992589"/>
            </a:xfrm>
            <a:prstGeom prst="triangle">
              <a:avLst>
                <a:gd name="adj" fmla="val 10298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03E42C7-93F1-EB06-0652-5075706BA2B6}"/>
                </a:ext>
              </a:extLst>
            </p:cNvPr>
            <p:cNvSpPr/>
            <p:nvPr/>
          </p:nvSpPr>
          <p:spPr>
            <a:xfrm flipH="1">
              <a:off x="1783235" y="2750080"/>
              <a:ext cx="3465645" cy="1697747"/>
            </a:xfrm>
            <a:prstGeom prst="triangle">
              <a:avLst>
                <a:gd name="adj" fmla="val 3495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15D5E41-DEE7-64B7-EA07-3592A4BBBD45}"/>
                </a:ext>
              </a:extLst>
            </p:cNvPr>
            <p:cNvSpPr/>
            <p:nvPr/>
          </p:nvSpPr>
          <p:spPr>
            <a:xfrm flipH="1">
              <a:off x="2487825" y="3174574"/>
              <a:ext cx="2522280" cy="1273104"/>
            </a:xfrm>
            <a:prstGeom prst="triangle">
              <a:avLst>
                <a:gd name="adj" fmla="val 6493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2BB2F59-803D-7AB8-E14E-111EFC873D33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3C7BC-23A9-31B2-86E4-C1578037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6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8AEB1C5E-3ACE-98FB-D3E2-984646E2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37D85-FB72-E714-78A4-CBAF3BA146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80" b="87022" l="40556" r="73056">
                        <a14:foregroundMark x1="44167" y1="77049" x2="48889" y2="86202"/>
                        <a14:foregroundMark x1="48889" y1="86202" x2="53889" y2="87022"/>
                        <a14:foregroundMark x1="53889" y1="87022" x2="60185" y2="81694"/>
                        <a14:foregroundMark x1="60185" y1="81694" x2="60463" y2="81011"/>
                        <a14:foregroundMark x1="73056" y1="75137" x2="73056" y2="83333"/>
                        <a14:backgroundMark x1="47685" y1="53962" x2="46759" y2="53142"/>
                        <a14:backgroundMark x1="46296" y1="54918" x2="43796" y2="5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7770" r="26293" b="25737"/>
          <a:stretch/>
        </p:blipFill>
        <p:spPr>
          <a:xfrm>
            <a:off x="6775115" y="2274205"/>
            <a:ext cx="2212324" cy="2173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6F29A-1740-9DB0-8928-A06986B9D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250" l="10000" r="90000">
                        <a14:foregroundMark x1="69000" y1="64875" x2="81375" y2="85375"/>
                        <a14:foregroundMark x1="79625" y1="92250" x2="75500" y2="85625"/>
                        <a14:foregroundMark x1="81375" y1="72250" x2="80125" y2="6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7825" y="2423307"/>
            <a:ext cx="2099749" cy="20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/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6ABE08-3DAB-4FEC-3B2D-6544A320C05F}"/>
              </a:ext>
            </a:extLst>
          </p:cNvPr>
          <p:cNvSpPr/>
          <p:nvPr/>
        </p:nvSpPr>
        <p:spPr>
          <a:xfrm>
            <a:off x="3858260" y="4318575"/>
            <a:ext cx="439928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FTO (Fluorine doped tin oxide)</a:t>
            </a:r>
          </a:p>
        </p:txBody>
      </p:sp>
    </p:spTree>
    <p:extLst>
      <p:ext uri="{BB962C8B-B14F-4D97-AF65-F5344CB8AC3E}">
        <p14:creationId xmlns:p14="http://schemas.microsoft.com/office/powerpoint/2010/main" val="1256802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Final Device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/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6ABE08-3DAB-4FEC-3B2D-6544A320C05F}"/>
              </a:ext>
            </a:extLst>
          </p:cNvPr>
          <p:cNvSpPr/>
          <p:nvPr/>
        </p:nvSpPr>
        <p:spPr>
          <a:xfrm>
            <a:off x="3858260" y="4318575"/>
            <a:ext cx="439928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FTO (Fluorine doped tin oxide)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531C5-3502-99CC-CD27-AE9BCA457D98}"/>
              </a:ext>
            </a:extLst>
          </p:cNvPr>
          <p:cNvSpPr/>
          <p:nvPr/>
        </p:nvSpPr>
        <p:spPr>
          <a:xfrm>
            <a:off x="5562119" y="2970801"/>
            <a:ext cx="4362691" cy="486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Kapton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CBB766-D1A2-C0B3-2BA1-B41D35392373}"/>
              </a:ext>
            </a:extLst>
          </p:cNvPr>
          <p:cNvSpPr/>
          <p:nvPr/>
        </p:nvSpPr>
        <p:spPr>
          <a:xfrm>
            <a:off x="5562118" y="2484664"/>
            <a:ext cx="4362691" cy="486137"/>
          </a:xfrm>
          <a:prstGeom prst="rect">
            <a:avLst/>
          </a:prstGeom>
          <a:solidFill>
            <a:srgbClr val="EA9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</a:t>
            </a:r>
            <a:endParaRPr lang="en-US" sz="20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98DC9-D00A-0418-675A-7B396DE441A6}"/>
              </a:ext>
            </a:extLst>
          </p:cNvPr>
          <p:cNvCxnSpPr/>
          <p:nvPr/>
        </p:nvCxnSpPr>
        <p:spPr>
          <a:xfrm>
            <a:off x="5232768" y="2970801"/>
            <a:ext cx="0" cy="129918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99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Final Device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Au</a:t>
            </a:r>
            <a:endParaRPr lang="en-US" sz="1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Au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/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6ABE08-3DAB-4FEC-3B2D-6544A320C05F}"/>
              </a:ext>
            </a:extLst>
          </p:cNvPr>
          <p:cNvSpPr/>
          <p:nvPr/>
        </p:nvSpPr>
        <p:spPr>
          <a:xfrm>
            <a:off x="3858260" y="4318575"/>
            <a:ext cx="439928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96B5E-246F-AB05-0981-F9B2ADBD4A5C}"/>
              </a:ext>
            </a:extLst>
          </p:cNvPr>
          <p:cNvGrpSpPr/>
          <p:nvPr/>
        </p:nvGrpSpPr>
        <p:grpSpPr>
          <a:xfrm>
            <a:off x="5562118" y="2484664"/>
            <a:ext cx="4362692" cy="972274"/>
            <a:chOff x="5562118" y="2484664"/>
            <a:chExt cx="4362692" cy="9722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3531C5-3502-99CC-CD27-AE9BCA457D98}"/>
                </a:ext>
              </a:extLst>
            </p:cNvPr>
            <p:cNvSpPr/>
            <p:nvPr/>
          </p:nvSpPr>
          <p:spPr>
            <a:xfrm>
              <a:off x="5562119" y="2970801"/>
              <a:ext cx="4362691" cy="4861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Kapton</a:t>
              </a:r>
              <a:endParaRPr lang="en-US" sz="20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CBB766-D1A2-C0B3-2BA1-B41D35392373}"/>
                </a:ext>
              </a:extLst>
            </p:cNvPr>
            <p:cNvSpPr/>
            <p:nvPr/>
          </p:nvSpPr>
          <p:spPr>
            <a:xfrm>
              <a:off x="5562118" y="2484664"/>
              <a:ext cx="4362691" cy="486137"/>
            </a:xfrm>
            <a:prstGeom prst="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Al</a:t>
              </a:r>
              <a:endParaRPr lang="en-US" sz="2000" b="1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98DC9-D00A-0418-675A-7B396DE441A6}"/>
              </a:ext>
            </a:extLst>
          </p:cNvPr>
          <p:cNvCxnSpPr/>
          <p:nvPr/>
        </p:nvCxnSpPr>
        <p:spPr>
          <a:xfrm>
            <a:off x="5232768" y="2970801"/>
            <a:ext cx="0" cy="129918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3.75E-6 0.1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Final Device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0921CE-8FC7-BE4F-10EC-E05012484BD8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A17-41E1-401B-5AF2-977610EC9AB2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Fabrication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8E2B-34E3-7794-F3F3-8D2440B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FDA8C41-3591-8B6A-A2DC-6819A282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F6A7B8-3350-B20D-DC7B-36740A4E0CF5}"/>
              </a:ext>
            </a:extLst>
          </p:cNvPr>
          <p:cNvSpPr/>
          <p:nvPr/>
        </p:nvSpPr>
        <p:spPr>
          <a:xfrm>
            <a:off x="3858260" y="5172015"/>
            <a:ext cx="4399280" cy="457200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658EE-0F68-E0BC-5112-0C6D94550661}"/>
              </a:ext>
            </a:extLst>
          </p:cNvPr>
          <p:cNvSpPr/>
          <p:nvPr/>
        </p:nvSpPr>
        <p:spPr>
          <a:xfrm>
            <a:off x="385826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9E99C-E6E1-D3D8-7901-3323662B3EC9}"/>
              </a:ext>
            </a:extLst>
          </p:cNvPr>
          <p:cNvSpPr/>
          <p:nvPr/>
        </p:nvSpPr>
        <p:spPr>
          <a:xfrm>
            <a:off x="6863080" y="4775775"/>
            <a:ext cx="1394460" cy="39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/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𝐓𝐢𝐎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ABF8B7-7992-DAFA-D808-C525909D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20" y="4775775"/>
                <a:ext cx="1610360" cy="39624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6ABE08-3DAB-4FEC-3B2D-6544A320C05F}"/>
              </a:ext>
            </a:extLst>
          </p:cNvPr>
          <p:cNvSpPr/>
          <p:nvPr/>
        </p:nvSpPr>
        <p:spPr>
          <a:xfrm>
            <a:off x="3858260" y="4318575"/>
            <a:ext cx="439928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FTO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98DC9-D00A-0418-675A-7B396DE441A6}"/>
              </a:ext>
            </a:extLst>
          </p:cNvPr>
          <p:cNvCxnSpPr/>
          <p:nvPr/>
        </p:nvCxnSpPr>
        <p:spPr>
          <a:xfrm>
            <a:off x="5232768" y="2970801"/>
            <a:ext cx="0" cy="129918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8D9204-37EC-7BFB-5B7B-33A4FBDA9917}"/>
              </a:ext>
            </a:extLst>
          </p:cNvPr>
          <p:cNvGrpSpPr/>
          <p:nvPr/>
        </p:nvGrpSpPr>
        <p:grpSpPr>
          <a:xfrm>
            <a:off x="5562118" y="3346301"/>
            <a:ext cx="4362692" cy="972274"/>
            <a:chOff x="5562118" y="2484664"/>
            <a:chExt cx="4362692" cy="9722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628DF8-E69A-2C95-7BCC-AB9D0D7629B4}"/>
                </a:ext>
              </a:extLst>
            </p:cNvPr>
            <p:cNvSpPr/>
            <p:nvPr/>
          </p:nvSpPr>
          <p:spPr>
            <a:xfrm>
              <a:off x="5562119" y="2970801"/>
              <a:ext cx="4362691" cy="4861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b="1" dirty="0"/>
                <a:t>Kapton</a:t>
              </a:r>
              <a:endParaRPr lang="en-US" sz="2000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FE0DD8-D226-7D3A-3604-62B820AB7F33}"/>
                </a:ext>
              </a:extLst>
            </p:cNvPr>
            <p:cNvSpPr/>
            <p:nvPr/>
          </p:nvSpPr>
          <p:spPr>
            <a:xfrm>
              <a:off x="5562118" y="2484664"/>
              <a:ext cx="4362691" cy="486137"/>
            </a:xfrm>
            <a:prstGeom prst="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b="1" dirty="0"/>
                <a:t>Al</a:t>
              </a:r>
              <a:endParaRPr lang="en-US" sz="20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B641E0-3CEC-F2BA-7707-6CA26FCAFDFF}"/>
              </a:ext>
            </a:extLst>
          </p:cNvPr>
          <p:cNvSpPr txBox="1"/>
          <p:nvPr/>
        </p:nvSpPr>
        <p:spPr>
          <a:xfrm>
            <a:off x="5482933" y="4200741"/>
            <a:ext cx="311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+ + + + + + + + + + + +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64AFB-7FD6-98AB-0129-C743DD287310}"/>
              </a:ext>
            </a:extLst>
          </p:cNvPr>
          <p:cNvSpPr txBox="1"/>
          <p:nvPr/>
        </p:nvSpPr>
        <p:spPr>
          <a:xfrm>
            <a:off x="5562118" y="3080891"/>
            <a:ext cx="311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-  -  -  -  -  -  -  -  -  -  -  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C76B3C-CD4B-1C40-A833-6A6A4AE0FE72}"/>
              </a:ext>
            </a:extLst>
          </p:cNvPr>
          <p:cNvSpPr txBox="1"/>
          <p:nvPr/>
        </p:nvSpPr>
        <p:spPr>
          <a:xfrm>
            <a:off x="5573211" y="2499531"/>
            <a:ext cx="311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+ + + + + + + + + + + </a:t>
            </a:r>
          </a:p>
        </p:txBody>
      </p:sp>
    </p:spTree>
    <p:extLst>
      <p:ext uri="{BB962C8B-B14F-4D97-AF65-F5344CB8AC3E}">
        <p14:creationId xmlns:p14="http://schemas.microsoft.com/office/powerpoint/2010/main" val="2571324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3.75E-6 -0.1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24</a:t>
            </a:fld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D12D815-6E10-D049-1827-49687A7C1205}"/>
              </a:ext>
            </a:extLst>
          </p:cNvPr>
          <p:cNvSpPr/>
          <p:nvPr/>
        </p:nvSpPr>
        <p:spPr>
          <a:xfrm rot="10800000">
            <a:off x="-2" y="-6"/>
            <a:ext cx="12789769" cy="6858005"/>
          </a:xfrm>
          <a:prstGeom prst="triangle">
            <a:avLst>
              <a:gd name="adj" fmla="val 2633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474853-C65D-41A0-B084-A541E3E748E3}"/>
              </a:ext>
            </a:extLst>
          </p:cNvPr>
          <p:cNvSpPr txBox="1"/>
          <p:nvPr/>
        </p:nvSpPr>
        <p:spPr>
          <a:xfrm>
            <a:off x="3395931" y="825762"/>
            <a:ext cx="541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Characterization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61189-3230-8CAC-BDF8-4FE44E46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5578785"/>
            <a:ext cx="1401027" cy="1401027"/>
          </a:xfrm>
          <a:prstGeom prst="ellipse">
            <a:avLst/>
          </a:prstGeom>
        </p:spPr>
      </p:pic>
      <p:pic>
        <p:nvPicPr>
          <p:cNvPr id="3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60C916B1-F755-8FDA-6107-277F629A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723748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9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D29F-AAC2-0F40-E762-82B8E9ADAF21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Triboelectric Nanogenerator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111105-3D7D-57AE-6E65-B90FBA6EBDCB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C354CD6-4752-11FF-ADE1-A51C3F645262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6749F-8008-F364-6CCA-BC327B67570A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Characterization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F2858-77E3-6649-72E1-E4112840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3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10AA8AA-904A-AA1F-B521-8FD94E6A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CBC702-3473-6E74-FC2F-8C3B1DB08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66" y="2027464"/>
            <a:ext cx="6311194" cy="48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12D815-6E10-D049-1827-49687A7C1205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B8D7A5-856F-227E-6FC2-78CDEC418E49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Characterization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79F3D-FCCB-9C15-C506-0233DFC3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9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A845A2F0-97BF-1259-6829-960651CB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FB206E1-37C5-A9DC-51C9-BC407F12B6A8}"/>
              </a:ext>
            </a:extLst>
          </p:cNvPr>
          <p:cNvGrpSpPr/>
          <p:nvPr/>
        </p:nvGrpSpPr>
        <p:grpSpPr>
          <a:xfrm>
            <a:off x="530324" y="2526416"/>
            <a:ext cx="3272724" cy="2828635"/>
            <a:chOff x="8297122" y="2528282"/>
            <a:chExt cx="3272724" cy="28286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D47479-3AAD-8351-65D5-351CB59BC2AE}"/>
                </a:ext>
              </a:extLst>
            </p:cNvPr>
            <p:cNvSpPr txBox="1"/>
            <p:nvPr/>
          </p:nvSpPr>
          <p:spPr>
            <a:xfrm>
              <a:off x="8688704" y="2528282"/>
              <a:ext cx="2113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EQE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BF0C749-E4A9-8B42-D0B9-C7DB4B8905C3}"/>
                </a:ext>
              </a:extLst>
            </p:cNvPr>
            <p:cNvSpPr/>
            <p:nvPr/>
          </p:nvSpPr>
          <p:spPr>
            <a:xfrm flipH="1">
              <a:off x="8313870" y="2684590"/>
              <a:ext cx="374832" cy="189194"/>
            </a:xfrm>
            <a:prstGeom prst="triangle">
              <a:avLst>
                <a:gd name="adj" fmla="val 6493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A0B9E92-A7AF-8E70-F524-E0F5E3274E03}"/>
                    </a:ext>
                  </a:extLst>
                </p:cNvPr>
                <p:cNvSpPr txBox="1"/>
                <p:nvPr/>
              </p:nvSpPr>
              <p:spPr>
                <a:xfrm>
                  <a:off x="8887276" y="4772526"/>
                  <a:ext cx="2114810" cy="5843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𝑄𝐸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A0B9E92-A7AF-8E70-F524-E0F5E3274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276" y="4772526"/>
                  <a:ext cx="2114810" cy="5843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9565EF-E94F-03E7-27F3-4A41111C28F1}"/>
                </a:ext>
              </a:extLst>
            </p:cNvPr>
            <p:cNvSpPr txBox="1"/>
            <p:nvPr/>
          </p:nvSpPr>
          <p:spPr>
            <a:xfrm>
              <a:off x="8297122" y="3051043"/>
              <a:ext cx="327272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External quantum efficiency reflects the energy conversion efficiency from light to electric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E09634-FF00-FF7C-8147-A43FBF178E96}"/>
              </a:ext>
            </a:extLst>
          </p:cNvPr>
          <p:cNvGrpSpPr/>
          <p:nvPr/>
        </p:nvGrpSpPr>
        <p:grpSpPr>
          <a:xfrm>
            <a:off x="8072925" y="2526416"/>
            <a:ext cx="3272725" cy="4082410"/>
            <a:chOff x="292847" y="2539305"/>
            <a:chExt cx="3272725" cy="40824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ABEA5-97DB-C295-F3E7-24B414802F6F}"/>
                </a:ext>
              </a:extLst>
            </p:cNvPr>
            <p:cNvSpPr txBox="1"/>
            <p:nvPr/>
          </p:nvSpPr>
          <p:spPr>
            <a:xfrm>
              <a:off x="667682" y="2539305"/>
              <a:ext cx="2113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Responsivity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3172BED-D907-DAD8-4148-51CF1DFEE884}"/>
                </a:ext>
              </a:extLst>
            </p:cNvPr>
            <p:cNvSpPr/>
            <p:nvPr/>
          </p:nvSpPr>
          <p:spPr>
            <a:xfrm flipH="1">
              <a:off x="292848" y="2695613"/>
              <a:ext cx="374832" cy="189194"/>
            </a:xfrm>
            <a:prstGeom prst="triangle">
              <a:avLst>
                <a:gd name="adj" fmla="val 6493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45AD5E2-53BD-7319-3F93-01F5D4A2A1DB}"/>
                    </a:ext>
                  </a:extLst>
                </p:cNvPr>
                <p:cNvSpPr txBox="1"/>
                <p:nvPr/>
              </p:nvSpPr>
              <p:spPr>
                <a:xfrm>
                  <a:off x="1275641" y="4772526"/>
                  <a:ext cx="897362" cy="636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𝑝h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45AD5E2-53BD-7319-3F93-01F5D4A2A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641" y="4772526"/>
                  <a:ext cx="897362" cy="636328"/>
                </a:xfrm>
                <a:prstGeom prst="rect">
                  <a:avLst/>
                </a:prstGeom>
                <a:blipFill>
                  <a:blip r:embed="rId7"/>
                  <a:stretch>
                    <a:fillRect b="-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83396C-E9BE-C753-58DA-2F9079A539D2}"/>
                </a:ext>
              </a:extLst>
            </p:cNvPr>
            <p:cNvSpPr txBox="1"/>
            <p:nvPr/>
          </p:nvSpPr>
          <p:spPr>
            <a:xfrm>
              <a:off x="292848" y="3052664"/>
              <a:ext cx="32727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Represents the photocurrent per unit of incident power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B6CC55-3BF6-CCAD-3681-FDA72A9A6062}"/>
                    </a:ext>
                  </a:extLst>
                </p:cNvPr>
                <p:cNvSpPr txBox="1"/>
                <p:nvPr/>
              </p:nvSpPr>
              <p:spPr>
                <a:xfrm>
                  <a:off x="292847" y="5953968"/>
                  <a:ext cx="2975994" cy="667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= photocurrent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Incident light power</a:t>
                  </a: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B6CC55-3BF6-CCAD-3681-FDA72A9A6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47" y="5953968"/>
                  <a:ext cx="2975994" cy="667747"/>
                </a:xfrm>
                <a:prstGeom prst="rect">
                  <a:avLst/>
                </a:prstGeom>
                <a:blipFill>
                  <a:blip r:embed="rId8"/>
                  <a:stretch>
                    <a:fillRect t="-4587" b="-14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1E2DD5-027A-C25A-38D7-1AA9A68617E7}"/>
              </a:ext>
            </a:extLst>
          </p:cNvPr>
          <p:cNvGrpSpPr/>
          <p:nvPr/>
        </p:nvGrpSpPr>
        <p:grpSpPr>
          <a:xfrm>
            <a:off x="4303359" y="2528282"/>
            <a:ext cx="3430548" cy="4349016"/>
            <a:chOff x="4303359" y="2528282"/>
            <a:chExt cx="3430548" cy="43490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2766AB-03E2-4D44-71B9-D939753CA771}"/>
                </a:ext>
              </a:extLst>
            </p:cNvPr>
            <p:cNvSpPr txBox="1"/>
            <p:nvPr/>
          </p:nvSpPr>
          <p:spPr>
            <a:xfrm>
              <a:off x="4678192" y="2528282"/>
              <a:ext cx="3055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Specific detectivity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12530D1-C922-4628-C853-E7C49B488017}"/>
                </a:ext>
              </a:extLst>
            </p:cNvPr>
            <p:cNvSpPr/>
            <p:nvPr/>
          </p:nvSpPr>
          <p:spPr>
            <a:xfrm flipH="1">
              <a:off x="4303359" y="2684590"/>
              <a:ext cx="374832" cy="189194"/>
            </a:xfrm>
            <a:prstGeom prst="triangle">
              <a:avLst>
                <a:gd name="adj" fmla="val 6493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D9B6B0-0BB2-75E5-E59A-5A110AFCAF0B}"/>
                    </a:ext>
                  </a:extLst>
                </p:cNvPr>
                <p:cNvSpPr txBox="1"/>
                <p:nvPr/>
              </p:nvSpPr>
              <p:spPr>
                <a:xfrm>
                  <a:off x="5053108" y="4772526"/>
                  <a:ext cx="1363450" cy="7766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D9B6B0-0BB2-75E5-E59A-5A110AFCA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08" y="4772526"/>
                  <a:ext cx="1363450" cy="7766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382FC6-E958-C167-041F-C90874577966}"/>
                </a:ext>
              </a:extLst>
            </p:cNvPr>
            <p:cNvSpPr txBox="1"/>
            <p:nvPr/>
          </p:nvSpPr>
          <p:spPr>
            <a:xfrm>
              <a:off x="4303359" y="3058845"/>
              <a:ext cx="327272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Represents the ability of a device for capturing weak signal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9D68D2-DDAB-9EE3-4D6C-D845A27E6946}"/>
                    </a:ext>
                  </a:extLst>
                </p:cNvPr>
                <p:cNvSpPr txBox="1"/>
                <p:nvPr/>
              </p:nvSpPr>
              <p:spPr>
                <a:xfrm>
                  <a:off x="4806930" y="5953968"/>
                  <a:ext cx="226558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= electron charge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Dark current</a:t>
                  </a:r>
                </a:p>
                <a:p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Effective area</a:t>
                  </a: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9D68D2-DDAB-9EE3-4D6C-D845A27E6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6930" y="5953968"/>
                  <a:ext cx="2265581" cy="923330"/>
                </a:xfrm>
                <a:prstGeom prst="rect">
                  <a:avLst/>
                </a:prstGeom>
                <a:blipFill>
                  <a:blip r:embed="rId10"/>
                  <a:stretch>
                    <a:fillRect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801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12D815-6E10-D049-1827-49687A7C1205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A57C3-4873-9DD4-2764-139AA4D159E4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Characterization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C7550-C772-7DCE-74EC-1B9EC501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4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F32B66F-104E-F9E3-A36C-BA05C84E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6FF6A7-E7F1-FFDF-8ABB-729E99D72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28" y="2027464"/>
            <a:ext cx="6311194" cy="48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1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12D815-6E10-D049-1827-49687A7C1205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A57C3-4873-9DD4-2764-139AA4D159E4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Characterization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C7550-C772-7DCE-74EC-1B9EC501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4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F32B66F-104E-F9E3-A36C-BA05C84E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DBF4F6-B3CB-5D41-7B0D-321C6A27B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03" y="1942445"/>
            <a:ext cx="6311194" cy="48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29</a:t>
            </a:fld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-1145123" y="10"/>
            <a:ext cx="15534425" cy="1053565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-3702163" y="10"/>
            <a:ext cx="14962315" cy="897614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-4964671" y="3"/>
            <a:ext cx="14962319" cy="6731674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12D815-6E10-D049-1827-49687A7C1205}"/>
              </a:ext>
            </a:extLst>
          </p:cNvPr>
          <p:cNvSpPr/>
          <p:nvPr/>
        </p:nvSpPr>
        <p:spPr>
          <a:xfrm rot="10800000">
            <a:off x="-6227180" y="-4"/>
            <a:ext cx="14962319" cy="4952464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C7550-C772-7DCE-74EC-1B9EC501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4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F32B66F-104E-F9E3-A36C-BA05C84E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82523-B63B-2A41-2380-EE364CB22E6D}"/>
              </a:ext>
            </a:extLst>
          </p:cNvPr>
          <p:cNvSpPr txBox="1"/>
          <p:nvPr/>
        </p:nvSpPr>
        <p:spPr>
          <a:xfrm>
            <a:off x="3395931" y="825762"/>
            <a:ext cx="541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31950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0" y="-2"/>
            <a:ext cx="14389302" cy="6858002"/>
          </a:xfrm>
          <a:prstGeom prst="triangle">
            <a:avLst>
              <a:gd name="adj" fmla="val 2908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CC3D4-C594-7792-2E91-B7FCF4009036}"/>
              </a:ext>
            </a:extLst>
          </p:cNvPr>
          <p:cNvSpPr txBox="1"/>
          <p:nvPr/>
        </p:nvSpPr>
        <p:spPr>
          <a:xfrm>
            <a:off x="3627427" y="825762"/>
            <a:ext cx="503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8EEA98A-37C4-B9FB-9D9B-AC8363642C04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8C14B-6AF9-E3DC-26DF-D52EFC64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5578785"/>
            <a:ext cx="1401027" cy="1401027"/>
          </a:xfrm>
          <a:prstGeom prst="ellipse">
            <a:avLst/>
          </a:prstGeom>
        </p:spPr>
      </p:pic>
      <p:pic>
        <p:nvPicPr>
          <p:cNvPr id="6" name="Picture 5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AF467221-7CDA-2B9C-49CE-7CE0285C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723748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9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DF6C2-A3C9-7577-EF66-936EAE4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30</a:t>
            </a:fld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1E9C06-92BE-C6A3-95B2-15A2E74B2B9F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D9D39AD-3F0D-E6B6-B407-835F2903C963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10B766B-53D8-6E01-BD77-8438D531D363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27DC963-895D-7DA4-EFA0-B4D2AA540D9B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41EED-5E6A-1CD1-1608-F775479027A6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Conclusion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F2BD7-6A12-ECF3-66CF-7FED516134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9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0E13E74C-38BD-F6AA-41F5-DA92ACEC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5F2D7-94B5-FB6B-3D92-56D99961DB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9414" r="8935"/>
          <a:stretch/>
        </p:blipFill>
        <p:spPr>
          <a:xfrm>
            <a:off x="7451823" y="2159710"/>
            <a:ext cx="3443624" cy="2820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C11A3-8653-4C90-FDD9-FDADE64703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9414" r="11495"/>
          <a:stretch/>
        </p:blipFill>
        <p:spPr>
          <a:xfrm>
            <a:off x="3819274" y="2159710"/>
            <a:ext cx="3443624" cy="2820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8119BE-93F0-BBC3-6CFA-AE6708B3D7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9414" r="9876"/>
          <a:stretch/>
        </p:blipFill>
        <p:spPr>
          <a:xfrm>
            <a:off x="211971" y="2159710"/>
            <a:ext cx="3443624" cy="28208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540B0F-DBDC-C2EB-0BF7-EF06DE92223F}"/>
              </a:ext>
            </a:extLst>
          </p:cNvPr>
          <p:cNvSpPr txBox="1"/>
          <p:nvPr/>
        </p:nvSpPr>
        <p:spPr>
          <a:xfrm>
            <a:off x="1352777" y="1716848"/>
            <a:ext cx="128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EQE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405B4-1284-E7D7-0623-58F24902608E}"/>
              </a:ext>
            </a:extLst>
          </p:cNvPr>
          <p:cNvSpPr txBox="1"/>
          <p:nvPr/>
        </p:nvSpPr>
        <p:spPr>
          <a:xfrm>
            <a:off x="4876984" y="1716847"/>
            <a:ext cx="183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Detectivity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B5875-FC83-3B7C-D7CD-9B9B9562B12E}"/>
              </a:ext>
            </a:extLst>
          </p:cNvPr>
          <p:cNvSpPr txBox="1"/>
          <p:nvPr/>
        </p:nvSpPr>
        <p:spPr>
          <a:xfrm>
            <a:off x="8386102" y="1698045"/>
            <a:ext cx="183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Responsivity</a:t>
            </a:r>
          </a:p>
        </p:txBody>
      </p:sp>
    </p:spTree>
    <p:extLst>
      <p:ext uri="{BB962C8B-B14F-4D97-AF65-F5344CB8AC3E}">
        <p14:creationId xmlns:p14="http://schemas.microsoft.com/office/powerpoint/2010/main" val="40645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ADA81CD-32E2-6D89-A55C-521F22C1A935}"/>
              </a:ext>
            </a:extLst>
          </p:cNvPr>
          <p:cNvSpPr/>
          <p:nvPr/>
        </p:nvSpPr>
        <p:spPr>
          <a:xfrm>
            <a:off x="-1090503" y="0"/>
            <a:ext cx="15714125" cy="6858000"/>
          </a:xfrm>
          <a:prstGeom prst="triangle">
            <a:avLst>
              <a:gd name="adj" fmla="val 1029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9DD64B1-9F7B-AC9A-1184-677AE88DE4FD}"/>
              </a:ext>
            </a:extLst>
          </p:cNvPr>
          <p:cNvSpPr/>
          <p:nvPr/>
        </p:nvSpPr>
        <p:spPr>
          <a:xfrm>
            <a:off x="-132172" y="370390"/>
            <a:ext cx="11927893" cy="6487970"/>
          </a:xfrm>
          <a:prstGeom prst="triangle">
            <a:avLst>
              <a:gd name="adj" fmla="val 292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C9E953C-9664-CF3A-4588-DEBD66ABB2B4}"/>
              </a:ext>
            </a:extLst>
          </p:cNvPr>
          <p:cNvSpPr/>
          <p:nvPr/>
        </p:nvSpPr>
        <p:spPr>
          <a:xfrm>
            <a:off x="689631" y="1088020"/>
            <a:ext cx="8681066" cy="5769828"/>
          </a:xfrm>
          <a:prstGeom prst="triangle">
            <a:avLst>
              <a:gd name="adj" fmla="val 634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F807FA-853A-E3E4-7C97-AE53886DD9BF}"/>
              </a:ext>
            </a:extLst>
          </p:cNvPr>
          <p:cNvSpPr/>
          <p:nvPr/>
        </p:nvSpPr>
        <p:spPr>
          <a:xfrm>
            <a:off x="1450048" y="1909823"/>
            <a:ext cx="6794625" cy="4948025"/>
          </a:xfrm>
          <a:prstGeom prst="triangle">
            <a:avLst>
              <a:gd name="adj" fmla="val 883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3655C-91C1-82D9-C167-AB27AF55D237}"/>
              </a:ext>
            </a:extLst>
          </p:cNvPr>
          <p:cNvSpPr txBox="1"/>
          <p:nvPr/>
        </p:nvSpPr>
        <p:spPr>
          <a:xfrm>
            <a:off x="1450048" y="4126870"/>
            <a:ext cx="9291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Thanks for your attention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C1268-BF73-9998-1806-34C429EC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1346"/>
            <a:ext cx="1401027" cy="1401027"/>
          </a:xfrm>
          <a:prstGeom prst="ellipse">
            <a:avLst/>
          </a:prstGeom>
        </p:spPr>
      </p:pic>
      <p:pic>
        <p:nvPicPr>
          <p:cNvPr id="10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B91C7A7F-2E62-2E57-D30C-50CCF825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98" y="5046309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096117-D6A6-57F2-1536-C7D2061C6369}"/>
              </a:ext>
            </a:extLst>
          </p:cNvPr>
          <p:cNvSpPr txBox="1"/>
          <p:nvPr/>
        </p:nvSpPr>
        <p:spPr>
          <a:xfrm>
            <a:off x="8542507" y="72357"/>
            <a:ext cx="3971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Maedeh.taherkhani@sharif.edu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Maedehtaherkhani@gmail.com</a:t>
            </a:r>
          </a:p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Maedeh-taherkhani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462321-3F72-CD3A-2DC4-60ED74B4C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73" y="728458"/>
            <a:ext cx="304610" cy="304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4EAFE3-9249-5258-1334-400F94354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73" y="111017"/>
            <a:ext cx="304610" cy="3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1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4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8F8FA25-5048-8B77-AC6C-C6A7FC3A893D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798B4-5374-F89B-AB7F-1AABEC9532E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2928F-1213-791A-2BB0-EE125F24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EBE4A291-2BAE-5500-8D18-B4BAEBDF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C64572F-7885-34A3-3984-05C33C77FBA2}"/>
              </a:ext>
            </a:extLst>
          </p:cNvPr>
          <p:cNvGrpSpPr/>
          <p:nvPr/>
        </p:nvGrpSpPr>
        <p:grpSpPr>
          <a:xfrm>
            <a:off x="2405242" y="1810153"/>
            <a:ext cx="7456196" cy="4395318"/>
            <a:chOff x="386499" y="1401023"/>
            <a:chExt cx="7456196" cy="4395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88E99-EAD7-4210-F31D-1D3115482FF0}"/>
                </a:ext>
              </a:extLst>
            </p:cNvPr>
            <p:cNvSpPr/>
            <p:nvPr/>
          </p:nvSpPr>
          <p:spPr>
            <a:xfrm>
              <a:off x="1423447" y="1401023"/>
              <a:ext cx="6419248" cy="8048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04F436FD-74C6-6ADF-4E04-E890EE3D1DED}"/>
                </a:ext>
              </a:extLst>
            </p:cNvPr>
            <p:cNvSpPr/>
            <p:nvPr/>
          </p:nvSpPr>
          <p:spPr>
            <a:xfrm>
              <a:off x="386499" y="1401023"/>
              <a:ext cx="2790334" cy="8011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Imaging systems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9236CA-D35A-ABE9-109E-0111335E535A}"/>
                </a:ext>
              </a:extLst>
            </p:cNvPr>
            <p:cNvSpPr/>
            <p:nvPr/>
          </p:nvSpPr>
          <p:spPr>
            <a:xfrm>
              <a:off x="1423447" y="2308810"/>
              <a:ext cx="6419248" cy="8048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BB25C9B9-14CD-147E-7039-B798DDDAB73F}"/>
                </a:ext>
              </a:extLst>
            </p:cNvPr>
            <p:cNvSpPr/>
            <p:nvPr/>
          </p:nvSpPr>
          <p:spPr>
            <a:xfrm>
              <a:off x="386499" y="2308810"/>
              <a:ext cx="2790334" cy="8011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Optical Communications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BFC80E-B0A0-970E-9D11-658A1BEEC592}"/>
                </a:ext>
              </a:extLst>
            </p:cNvPr>
            <p:cNvSpPr/>
            <p:nvPr/>
          </p:nvSpPr>
          <p:spPr>
            <a:xfrm>
              <a:off x="1423447" y="3204274"/>
              <a:ext cx="6419248" cy="8048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0656BE9C-2C91-4803-B070-CF2D06EC9EF8}"/>
                </a:ext>
              </a:extLst>
            </p:cNvPr>
            <p:cNvSpPr/>
            <p:nvPr/>
          </p:nvSpPr>
          <p:spPr>
            <a:xfrm>
              <a:off x="386499" y="3204274"/>
              <a:ext cx="2790334" cy="8011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Industrial monitoring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6CAA32-9FD5-81AF-3376-3BBFD5F7AF93}"/>
                </a:ext>
              </a:extLst>
            </p:cNvPr>
            <p:cNvSpPr/>
            <p:nvPr/>
          </p:nvSpPr>
          <p:spPr>
            <a:xfrm>
              <a:off x="1423447" y="4096028"/>
              <a:ext cx="6419248" cy="8048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1D14AAE4-38CD-3AB3-E03A-0E5CF2F8BD63}"/>
                </a:ext>
              </a:extLst>
            </p:cNvPr>
            <p:cNvSpPr/>
            <p:nvPr/>
          </p:nvSpPr>
          <p:spPr>
            <a:xfrm>
              <a:off x="386499" y="4096028"/>
              <a:ext cx="2790334" cy="8011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Electronic devices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26773C-6095-2134-B8EA-6BBF28C9C45A}"/>
                </a:ext>
              </a:extLst>
            </p:cNvPr>
            <p:cNvSpPr/>
            <p:nvPr/>
          </p:nvSpPr>
          <p:spPr>
            <a:xfrm>
              <a:off x="1423447" y="4991492"/>
              <a:ext cx="6419248" cy="8048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6C33099D-CAB7-B4BA-E24A-B352948B3E61}"/>
                </a:ext>
              </a:extLst>
            </p:cNvPr>
            <p:cNvSpPr/>
            <p:nvPr/>
          </p:nvSpPr>
          <p:spPr>
            <a:xfrm>
              <a:off x="386499" y="4991492"/>
              <a:ext cx="2790334" cy="8011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Scientific research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734556-3A37-9028-7729-2A87B00CB6D6}"/>
                </a:ext>
              </a:extLst>
            </p:cNvPr>
            <p:cNvSpPr txBox="1"/>
            <p:nvPr/>
          </p:nvSpPr>
          <p:spPr>
            <a:xfrm>
              <a:off x="3372208" y="1640264"/>
              <a:ext cx="423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Cameras, Security, Medical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imging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9867BC-FBD6-F058-2B5C-D4BEB95CDD45}"/>
                </a:ext>
              </a:extLst>
            </p:cNvPr>
            <p:cNvSpPr txBox="1"/>
            <p:nvPr/>
          </p:nvSpPr>
          <p:spPr>
            <a:xfrm>
              <a:off x="3376003" y="2509431"/>
              <a:ext cx="423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Fiber optic cables, Optical switches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0A8BB0-DF68-F2A1-7153-BAEA9FEE28A2}"/>
                </a:ext>
              </a:extLst>
            </p:cNvPr>
            <p:cNvSpPr txBox="1"/>
            <p:nvPr/>
          </p:nvSpPr>
          <p:spPr>
            <a:xfrm>
              <a:off x="3372208" y="3420177"/>
              <a:ext cx="423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Environmental sensors, Remote sensing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A10659-9D64-363F-84CF-41DFAD463452}"/>
                </a:ext>
              </a:extLst>
            </p:cNvPr>
            <p:cNvSpPr txBox="1"/>
            <p:nvPr/>
          </p:nvSpPr>
          <p:spPr>
            <a:xfrm>
              <a:off x="3368413" y="4330923"/>
              <a:ext cx="423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Wearable devices, Smartphones, VR, AR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62CEBA-ED3E-5046-AEAB-2C30B0928B9E}"/>
                </a:ext>
              </a:extLst>
            </p:cNvPr>
            <p:cNvSpPr txBox="1"/>
            <p:nvPr/>
          </p:nvSpPr>
          <p:spPr>
            <a:xfrm>
              <a:off x="3364618" y="5241669"/>
              <a:ext cx="423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Spectroscopy, Astronomy, Particle physics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4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0" y="-2"/>
            <a:ext cx="13504082" cy="6858002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CC3D4-C594-7792-2E91-B7FCF4009036}"/>
              </a:ext>
            </a:extLst>
          </p:cNvPr>
          <p:cNvSpPr txBox="1"/>
          <p:nvPr/>
        </p:nvSpPr>
        <p:spPr>
          <a:xfrm>
            <a:off x="3627427" y="825762"/>
            <a:ext cx="503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00624CD-1EC0-1124-ECF6-2F92712C0946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A7414-E61B-B6FB-26AE-F8887E61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5578785"/>
            <a:ext cx="1401027" cy="1401027"/>
          </a:xfrm>
          <a:prstGeom prst="ellipse">
            <a:avLst/>
          </a:prstGeom>
        </p:spPr>
      </p:pic>
      <p:pic>
        <p:nvPicPr>
          <p:cNvPr id="4" name="Picture 3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A89E9C0A-DAE0-5AB9-FAC7-A4E49688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723748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57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D29F-AAC2-0F40-E762-82B8E9ADAF21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Triboelectric Nanogenerator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111105-3D7D-57AE-6E65-B90FBA6EBDCB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2875BC6-CD7F-A330-DCB1-92FC7F560C0A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7A708-63BF-6E99-DCB7-A03C94EC368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F6BA6-BBB5-13FE-9587-0E64A36602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4DC4ADF7-F767-55AB-C7D1-4E09A421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EEBD57-E2D3-4E87-8340-8E14A0784AF8}"/>
              </a:ext>
            </a:extLst>
          </p:cNvPr>
          <p:cNvSpPr txBox="1"/>
          <p:nvPr/>
        </p:nvSpPr>
        <p:spPr>
          <a:xfrm>
            <a:off x="1238433" y="2320738"/>
            <a:ext cx="9112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 contact induced electrification in which a material becomes electrically charged after it is contacted with a different material through friction.</a:t>
            </a:r>
          </a:p>
        </p:txBody>
      </p:sp>
    </p:spTree>
    <p:extLst>
      <p:ext uri="{BB962C8B-B14F-4D97-AF65-F5344CB8AC3E}">
        <p14:creationId xmlns:p14="http://schemas.microsoft.com/office/powerpoint/2010/main" val="2349127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D29F-AAC2-0F40-E762-82B8E9ADAF21}"/>
              </a:ext>
            </a:extLst>
          </p:cNvPr>
          <p:cNvSpPr txBox="1"/>
          <p:nvPr/>
        </p:nvSpPr>
        <p:spPr>
          <a:xfrm>
            <a:off x="1184748" y="1442689"/>
            <a:ext cx="630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Working mechanism of TENGs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111105-3D7D-57AE-6E65-B90FBA6EBDCB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2875BC6-CD7F-A330-DCB1-92FC7F560C0A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7A708-63BF-6E99-DCB7-A03C94EC368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599B9-90F0-2D55-279C-35515828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E15BE57A-542A-A520-3F73-41408C84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0A1928-17C4-6E0C-B840-F1CFBB97F545}"/>
              </a:ext>
            </a:extLst>
          </p:cNvPr>
          <p:cNvSpPr/>
          <p:nvPr/>
        </p:nvSpPr>
        <p:spPr>
          <a:xfrm>
            <a:off x="5000625" y="4716128"/>
            <a:ext cx="2190750" cy="575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9B2CFE-C93E-7106-1690-2A2FDC0727D9}"/>
              </a:ext>
            </a:extLst>
          </p:cNvPr>
          <p:cNvSpPr/>
          <p:nvPr/>
        </p:nvSpPr>
        <p:spPr>
          <a:xfrm>
            <a:off x="5000625" y="5655333"/>
            <a:ext cx="2190750" cy="575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87CD47-E0A4-0008-B06E-80554E1AC025}"/>
              </a:ext>
            </a:extLst>
          </p:cNvPr>
          <p:cNvCxnSpPr/>
          <p:nvPr/>
        </p:nvCxnSpPr>
        <p:spPr>
          <a:xfrm>
            <a:off x="4644645" y="4814741"/>
            <a:ext cx="0" cy="129918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6541C9-04C8-BF4E-F40F-B7DA999BEEE5}"/>
              </a:ext>
            </a:extLst>
          </p:cNvPr>
          <p:cNvSpPr txBox="1"/>
          <p:nvPr/>
        </p:nvSpPr>
        <p:spPr>
          <a:xfrm>
            <a:off x="1238433" y="2295801"/>
            <a:ext cx="535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Two insulators contact each other </a:t>
            </a:r>
          </a:p>
        </p:txBody>
      </p:sp>
    </p:spTree>
    <p:extLst>
      <p:ext uri="{BB962C8B-B14F-4D97-AF65-F5344CB8AC3E}">
        <p14:creationId xmlns:p14="http://schemas.microsoft.com/office/powerpoint/2010/main" val="103115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0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AD29F-AAC2-0F40-E762-82B8E9ADAF21}"/>
              </a:ext>
            </a:extLst>
          </p:cNvPr>
          <p:cNvSpPr txBox="1"/>
          <p:nvPr/>
        </p:nvSpPr>
        <p:spPr>
          <a:xfrm>
            <a:off x="1184748" y="1442689"/>
            <a:ext cx="630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Working mechanism of TENGs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111105-3D7D-57AE-6E65-B90FBA6EBDCB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2875BC6-CD7F-A330-DCB1-92FC7F560C0A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7A708-63BF-6E99-DCB7-A03C94EC368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599B9-90F0-2D55-279C-35515828B6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E15BE57A-542A-A520-3F73-41408C84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5628E-0972-46CA-3C76-4BF466B608E4}"/>
              </a:ext>
            </a:extLst>
          </p:cNvPr>
          <p:cNvSpPr/>
          <p:nvPr/>
        </p:nvSpPr>
        <p:spPr>
          <a:xfrm>
            <a:off x="5000625" y="5107524"/>
            <a:ext cx="2190750" cy="575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8FC4F-51D3-8BF3-8291-6FEE4C3A21C8}"/>
              </a:ext>
            </a:extLst>
          </p:cNvPr>
          <p:cNvSpPr/>
          <p:nvPr/>
        </p:nvSpPr>
        <p:spPr>
          <a:xfrm>
            <a:off x="5000625" y="5664763"/>
            <a:ext cx="2190750" cy="575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820A6-BE0E-68BD-CAA0-32327EBFF087}"/>
              </a:ext>
            </a:extLst>
          </p:cNvPr>
          <p:cNvSpPr/>
          <p:nvPr/>
        </p:nvSpPr>
        <p:spPr>
          <a:xfrm>
            <a:off x="5000625" y="4483825"/>
            <a:ext cx="2190750" cy="241733"/>
          </a:xfrm>
          <a:prstGeom prst="rect">
            <a:avLst/>
          </a:prstGeom>
          <a:solidFill>
            <a:srgbClr val="D83E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FA62A-7293-7349-9C41-13A61C16E789}"/>
              </a:ext>
            </a:extLst>
          </p:cNvPr>
          <p:cNvSpPr/>
          <p:nvPr/>
        </p:nvSpPr>
        <p:spPr>
          <a:xfrm>
            <a:off x="5000625" y="6240640"/>
            <a:ext cx="2190750" cy="241733"/>
          </a:xfrm>
          <a:prstGeom prst="rect">
            <a:avLst/>
          </a:prstGeom>
          <a:solidFill>
            <a:srgbClr val="D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EA6713-904B-BCC9-D904-91E598AA51D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191375" y="4604691"/>
            <a:ext cx="293851" cy="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4DA3CB-F8B5-D3F8-115A-3DAA441ECE08}"/>
              </a:ext>
            </a:extLst>
          </p:cNvPr>
          <p:cNvCxnSpPr/>
          <p:nvPr/>
        </p:nvCxnSpPr>
        <p:spPr>
          <a:xfrm flipV="1">
            <a:off x="7191374" y="6361506"/>
            <a:ext cx="293851" cy="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6B9E97-8641-082B-FF22-224DF0758740}"/>
              </a:ext>
            </a:extLst>
          </p:cNvPr>
          <p:cNvCxnSpPr/>
          <p:nvPr/>
        </p:nvCxnSpPr>
        <p:spPr>
          <a:xfrm>
            <a:off x="7485225" y="4604691"/>
            <a:ext cx="0" cy="175681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E815ED9-8425-0E64-F87B-E717D8B3E059}"/>
              </a:ext>
            </a:extLst>
          </p:cNvPr>
          <p:cNvSpPr/>
          <p:nvPr/>
        </p:nvSpPr>
        <p:spPr>
          <a:xfrm>
            <a:off x="7421725" y="5250635"/>
            <a:ext cx="12962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89BD4-784B-9A99-A953-2B7803A7B1EF}"/>
              </a:ext>
            </a:extLst>
          </p:cNvPr>
          <p:cNvSpPr txBox="1"/>
          <p:nvPr/>
        </p:nvSpPr>
        <p:spPr>
          <a:xfrm>
            <a:off x="5146103" y="4939065"/>
            <a:ext cx="18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  +  +  +  +  +  +  +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3C8FB-66CB-7484-4A7E-6697BA5F8BE3}"/>
              </a:ext>
            </a:extLst>
          </p:cNvPr>
          <p:cNvSpPr txBox="1"/>
          <p:nvPr/>
        </p:nvSpPr>
        <p:spPr>
          <a:xfrm>
            <a:off x="5108395" y="5664763"/>
            <a:ext cx="197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  -   -   -   -   -   -   -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286CDC-3335-E3BD-BADE-1AD5E54300DD}"/>
              </a:ext>
            </a:extLst>
          </p:cNvPr>
          <p:cNvCxnSpPr/>
          <p:nvPr/>
        </p:nvCxnSpPr>
        <p:spPr>
          <a:xfrm>
            <a:off x="4644645" y="4824171"/>
            <a:ext cx="0" cy="129918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2FE3A2-3B20-5966-38C8-551A8A356FA1}"/>
              </a:ext>
            </a:extLst>
          </p:cNvPr>
          <p:cNvSpPr txBox="1"/>
          <p:nvPr/>
        </p:nvSpPr>
        <p:spPr>
          <a:xfrm>
            <a:off x="5146103" y="6159247"/>
            <a:ext cx="18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  +  +  +  +  +  +  +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1AE74-7D4B-EA8F-5F64-9AD121AAE1CD}"/>
              </a:ext>
            </a:extLst>
          </p:cNvPr>
          <p:cNvSpPr txBox="1"/>
          <p:nvPr/>
        </p:nvSpPr>
        <p:spPr>
          <a:xfrm>
            <a:off x="5108395" y="4412880"/>
            <a:ext cx="197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  -   -   -   -   -   -   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0274A6-CAC9-D13E-81EF-2FD608E01EDD}"/>
              </a:ext>
            </a:extLst>
          </p:cNvPr>
          <p:cNvSpPr txBox="1"/>
          <p:nvPr/>
        </p:nvSpPr>
        <p:spPr>
          <a:xfrm>
            <a:off x="1238433" y="2295801"/>
            <a:ext cx="875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According to the triboelectrification series, one of the surfaces becomes positively charged while the other becomes negatively charged upon contact.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E59B4C-72AC-801C-5E4B-07A9C5B01074}"/>
              </a:ext>
            </a:extLst>
          </p:cNvPr>
          <p:cNvSpPr txBox="1"/>
          <p:nvPr/>
        </p:nvSpPr>
        <p:spPr>
          <a:xfrm>
            <a:off x="1238432" y="3034452"/>
            <a:ext cx="893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charged surfaces, causes charge induction in the electrodes and through the movement of the surfaces, a current will appear in the external circuit. </a:t>
            </a:r>
          </a:p>
        </p:txBody>
      </p:sp>
    </p:spTree>
    <p:extLst>
      <p:ext uri="{BB962C8B-B14F-4D97-AF65-F5344CB8AC3E}">
        <p14:creationId xmlns:p14="http://schemas.microsoft.com/office/powerpoint/2010/main" val="3847211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 L 0 -0.0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/>
      <p:bldP spid="21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763045E-BE37-1012-85D4-5E91360A0B2E}"/>
              </a:ext>
            </a:extLst>
          </p:cNvPr>
          <p:cNvSpPr/>
          <p:nvPr/>
        </p:nvSpPr>
        <p:spPr>
          <a:xfrm rot="10800000">
            <a:off x="9994695" y="0"/>
            <a:ext cx="4394607" cy="298048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A273CFF-52E4-D242-76C9-40F7A296659A}"/>
              </a:ext>
            </a:extLst>
          </p:cNvPr>
          <p:cNvSpPr/>
          <p:nvPr/>
        </p:nvSpPr>
        <p:spPr>
          <a:xfrm rot="10800000">
            <a:off x="9271322" y="0"/>
            <a:ext cx="4232760" cy="2539304"/>
          </a:xfrm>
          <a:prstGeom prst="triangle">
            <a:avLst>
              <a:gd name="adj" fmla="val 222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FDE6ED-7DF8-58D9-65B8-D6179A502DD1}"/>
              </a:ext>
            </a:extLst>
          </p:cNvPr>
          <p:cNvSpPr/>
          <p:nvPr/>
        </p:nvSpPr>
        <p:spPr>
          <a:xfrm rot="10800000">
            <a:off x="8914165" y="-2"/>
            <a:ext cx="4232761" cy="1904355"/>
          </a:xfrm>
          <a:prstGeom prst="triangle">
            <a:avLst>
              <a:gd name="adj" fmla="val 70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FD410-02FF-C959-6424-F0E8311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252-7D46-4DB3-BC25-896492C8A2F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BE04-F34F-29EE-8B06-1D2FF3F70804}"/>
              </a:ext>
            </a:extLst>
          </p:cNvPr>
          <p:cNvSpPr txBox="1"/>
          <p:nvPr/>
        </p:nvSpPr>
        <p:spPr>
          <a:xfrm>
            <a:off x="1184748" y="1442689"/>
            <a:ext cx="5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Photodetector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517D56-F694-65B3-8E88-620C2A49B350}"/>
              </a:ext>
            </a:extLst>
          </p:cNvPr>
          <p:cNvSpPr/>
          <p:nvPr/>
        </p:nvSpPr>
        <p:spPr>
          <a:xfrm flipH="1">
            <a:off x="416750" y="1527706"/>
            <a:ext cx="821683" cy="414739"/>
          </a:xfrm>
          <a:prstGeom prst="triangle">
            <a:avLst>
              <a:gd name="adj" fmla="val 649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4AFB2D-5E58-C995-199F-A26D0535EA5E}"/>
              </a:ext>
            </a:extLst>
          </p:cNvPr>
          <p:cNvSpPr/>
          <p:nvPr/>
        </p:nvSpPr>
        <p:spPr>
          <a:xfrm rot="10800000">
            <a:off x="8557008" y="-4"/>
            <a:ext cx="4232761" cy="1401026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2713-6E4B-BB26-BABA-62F1AB2712A1}"/>
              </a:ext>
            </a:extLst>
          </p:cNvPr>
          <p:cNvSpPr txBox="1"/>
          <p:nvPr/>
        </p:nvSpPr>
        <p:spPr>
          <a:xfrm>
            <a:off x="9799320" y="31627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E2BE4-C936-2315-5721-253D6E99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46200" x2="32500" y2="47600"/>
                        <a14:foregroundMark x1="14800" y1="48400" x2="15100" y2="49400"/>
                        <a14:foregroundMark x1="54000" y1="50100" x2="54000" y2="52000"/>
                        <a14:foregroundMark x1="78000" y1="51100" x2="81648" y2="51343"/>
                        <a14:foregroundMark x1="71900" y1="69000" x2="71900" y2="69000"/>
                        <a14:foregroundMark x1="57400" y1="68500" x2="57400" y2="68500"/>
                        <a14:foregroundMark x1="45000" y1="69500" x2="45000" y2="69500"/>
                        <a14:foregroundMark x1="30300" y1="68500" x2="30300" y2="68500"/>
                        <a14:backgroundMark x1="71000" y1="72100" x2="71000" y2="72100"/>
                        <a14:backgroundMark x1="82500" y1="51700" x2="82500" y2="51700"/>
                        <a14:backgroundMark x1="82000" y1="51100" x2="82000" y2="51100"/>
                        <a14:backgroundMark x1="82000" y1="51100" x2="82000" y2="51100"/>
                        <a14:backgroundMark x1="82900" y1="51800" x2="82900" y2="51800"/>
                        <a14:backgroundMark x1="82500" y1="51500" x2="82500" y2="51500"/>
                        <a14:backgroundMark x1="82300" y1="51500" x2="82300" y2="51500"/>
                        <a14:backgroundMark x1="81600" y1="51400" x2="8310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2" y="-106652"/>
            <a:ext cx="1401027" cy="1401027"/>
          </a:xfrm>
          <a:prstGeom prst="ellipse">
            <a:avLst/>
          </a:prstGeom>
        </p:spPr>
      </p:pic>
      <p:pic>
        <p:nvPicPr>
          <p:cNvPr id="12" name="Picture 2" descr="SharifBioinf (Bioinformatics Labs, Sharif University of Technology) · GitHub">
            <a:extLst>
              <a:ext uri="{FF2B5EF4-FFF2-40B4-BE49-F238E27FC236}">
                <a16:creationId xmlns:a16="http://schemas.microsoft.com/office/drawing/2014/main" id="{3FCB4FD2-9558-C27F-D920-CA51363E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38311"/>
            <a:ext cx="1111102" cy="1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3E9667-B67E-441A-7EB7-4C3488EF4910}"/>
              </a:ext>
            </a:extLst>
          </p:cNvPr>
          <p:cNvSpPr txBox="1"/>
          <p:nvPr/>
        </p:nvSpPr>
        <p:spPr>
          <a:xfrm>
            <a:off x="1238433" y="2318762"/>
            <a:ext cx="9112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Photodetection is a technology that converts incident light signal to electrical signal, which has been exploited widely for practical applications, such as light communication, medical, geological, industrial, photoimaging, civil, and so on.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5276A0-7313-9056-8F7F-A787E6C1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29432" r="43230" b="22025"/>
          <a:stretch/>
        </p:blipFill>
        <p:spPr>
          <a:xfrm rot="5400000">
            <a:off x="4772042" y="3484792"/>
            <a:ext cx="2647916" cy="29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612</Words>
  <Application>Microsoft Office PowerPoint</Application>
  <PresentationFormat>Widescreen</PresentationFormat>
  <Paragraphs>217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 Taherkhani</dc:creator>
  <cp:lastModifiedBy>Mehran S</cp:lastModifiedBy>
  <cp:revision>76</cp:revision>
  <dcterms:created xsi:type="dcterms:W3CDTF">2024-07-27T17:02:47Z</dcterms:created>
  <dcterms:modified xsi:type="dcterms:W3CDTF">2024-08-07T16:28:03Z</dcterms:modified>
</cp:coreProperties>
</file>