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2" userDrawn="1">
          <p15:clr>
            <a:srgbClr val="A4A3A4"/>
          </p15:clr>
        </p15:guide>
        <p15:guide id="2" pos="95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F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5033" autoAdjust="0"/>
  </p:normalViewPr>
  <p:slideViewPr>
    <p:cSldViewPr snapToGrid="0">
      <p:cViewPr>
        <p:scale>
          <a:sx n="25" d="100"/>
          <a:sy n="25" d="100"/>
        </p:scale>
        <p:origin x="1291" y="-3254"/>
      </p:cViewPr>
      <p:guideLst>
        <p:guide orient="horz" pos="13482"/>
        <p:guide pos="95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63642F-04CB-4B29-B07E-B8F5E099DD0A}" type="datetimeFigureOut">
              <a:rPr lang="en-GB" smtClean="0"/>
              <a:t>23/07/2024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13134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3642F-04CB-4B29-B07E-B8F5E099DD0A}" type="datetimeFigureOut">
              <a:rPr lang="en-GB" smtClean="0"/>
              <a:t>23/07/2024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335583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3642F-04CB-4B29-B07E-B8F5E099DD0A}" type="datetimeFigureOut">
              <a:rPr lang="en-GB" smtClean="0"/>
              <a:t>23/07/2024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246514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63642F-04CB-4B29-B07E-B8F5E099DD0A}" type="datetimeFigureOut">
              <a:rPr lang="en-GB" smtClean="0"/>
              <a:t>23/07/2024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150812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tint val="82000"/>
                  </a:schemeClr>
                </a:solidFill>
              </a:defRPr>
            </a:lvl1pPr>
            <a:lvl2pPr marL="1513743" indent="0">
              <a:buNone/>
              <a:defRPr sz="6622">
                <a:solidFill>
                  <a:schemeClr val="tx1">
                    <a:tint val="82000"/>
                  </a:schemeClr>
                </a:solidFill>
              </a:defRPr>
            </a:lvl2pPr>
            <a:lvl3pPr marL="3027487" indent="0">
              <a:buNone/>
              <a:defRPr sz="5960">
                <a:solidFill>
                  <a:schemeClr val="tx1">
                    <a:tint val="82000"/>
                  </a:schemeClr>
                </a:solidFill>
              </a:defRPr>
            </a:lvl3pPr>
            <a:lvl4pPr marL="4541230" indent="0">
              <a:buNone/>
              <a:defRPr sz="5297">
                <a:solidFill>
                  <a:schemeClr val="tx1">
                    <a:tint val="82000"/>
                  </a:schemeClr>
                </a:solidFill>
              </a:defRPr>
            </a:lvl4pPr>
            <a:lvl5pPr marL="6054974" indent="0">
              <a:buNone/>
              <a:defRPr sz="5297">
                <a:solidFill>
                  <a:schemeClr val="tx1">
                    <a:tint val="82000"/>
                  </a:schemeClr>
                </a:solidFill>
              </a:defRPr>
            </a:lvl5pPr>
            <a:lvl6pPr marL="7568717" indent="0">
              <a:buNone/>
              <a:defRPr sz="5297">
                <a:solidFill>
                  <a:schemeClr val="tx1">
                    <a:tint val="82000"/>
                  </a:schemeClr>
                </a:solidFill>
              </a:defRPr>
            </a:lvl6pPr>
            <a:lvl7pPr marL="9082461" indent="0">
              <a:buNone/>
              <a:defRPr sz="5297">
                <a:solidFill>
                  <a:schemeClr val="tx1">
                    <a:tint val="82000"/>
                  </a:schemeClr>
                </a:solidFill>
              </a:defRPr>
            </a:lvl7pPr>
            <a:lvl8pPr marL="10596204" indent="0">
              <a:buNone/>
              <a:defRPr sz="5297">
                <a:solidFill>
                  <a:schemeClr val="tx1">
                    <a:tint val="82000"/>
                  </a:schemeClr>
                </a:solidFill>
              </a:defRPr>
            </a:lvl8pPr>
            <a:lvl9pPr marL="12109948" indent="0">
              <a:buNone/>
              <a:defRPr sz="529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63642F-04CB-4B29-B07E-B8F5E099DD0A}" type="datetimeFigureOut">
              <a:rPr lang="en-GB" smtClean="0"/>
              <a:t>23/07/2024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26030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63642F-04CB-4B29-B07E-B8F5E099DD0A}" type="datetimeFigureOut">
              <a:rPr lang="en-GB" smtClean="0"/>
              <a:t>23/07/2024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153309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63642F-04CB-4B29-B07E-B8F5E099DD0A}" type="datetimeFigureOut">
              <a:rPr lang="en-GB" smtClean="0"/>
              <a:t>23/07/2024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773072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63642F-04CB-4B29-B07E-B8F5E099DD0A}" type="datetimeFigureOut">
              <a:rPr lang="en-GB" smtClean="0"/>
              <a:t>23/07/2024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773474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3642F-04CB-4B29-B07E-B8F5E099DD0A}" type="datetimeFigureOut">
              <a:rPr lang="en-GB" smtClean="0"/>
              <a:t>23/07/2024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1264323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2763642F-04CB-4B29-B07E-B8F5E099DD0A}" type="datetimeFigureOut">
              <a:rPr lang="en-GB" smtClean="0"/>
              <a:t>23/07/2024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144979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2763642F-04CB-4B29-B07E-B8F5E099DD0A}" type="datetimeFigureOut">
              <a:rPr lang="en-GB" smtClean="0"/>
              <a:t>23/07/2024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2CC85B-14AF-4909-8743-AA3666D52856}" type="slidenum">
              <a:rPr lang="en-GB" smtClean="0"/>
              <a:t>‹#›</a:t>
            </a:fld>
            <a:endParaRPr lang="en-GB"/>
          </a:p>
        </p:txBody>
      </p:sp>
    </p:spTree>
    <p:extLst>
      <p:ext uri="{BB962C8B-B14F-4D97-AF65-F5344CB8AC3E}">
        <p14:creationId xmlns:p14="http://schemas.microsoft.com/office/powerpoint/2010/main" val="703771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82000"/>
                  </a:schemeClr>
                </a:solidFill>
              </a:defRPr>
            </a:lvl1pPr>
          </a:lstStyle>
          <a:p>
            <a:fld id="{2763642F-04CB-4B29-B07E-B8F5E099DD0A}" type="datetimeFigureOut">
              <a:rPr lang="en-GB" smtClean="0"/>
              <a:t>23/07/2024</a:t>
            </a:fld>
            <a:endParaRPr lang="en-GB"/>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82000"/>
                  </a:schemeClr>
                </a:solidFill>
              </a:defRPr>
            </a:lvl1pPr>
          </a:lstStyle>
          <a:p>
            <a:fld id="{2D2CC85B-14AF-4909-8743-AA3666D52856}" type="slidenum">
              <a:rPr lang="en-GB" smtClean="0"/>
              <a:t>‹#›</a:t>
            </a:fld>
            <a:endParaRPr lang="en-GB"/>
          </a:p>
        </p:txBody>
      </p:sp>
    </p:spTree>
    <p:extLst>
      <p:ext uri="{BB962C8B-B14F-4D97-AF65-F5344CB8AC3E}">
        <p14:creationId xmlns:p14="http://schemas.microsoft.com/office/powerpoint/2010/main" val="22393519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jpeg"/><Relationship Id="rId17" Type="http://schemas.openxmlformats.org/officeDocument/2006/relationships/image" Target="../media/image14.png"/><Relationship Id="rId2" Type="http://schemas.openxmlformats.org/officeDocument/2006/relationships/hyperlink" Target="mailto:cmchugh29@qub.ac.uk" TargetMode="External"/><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hyperlink" Target="https://prostatecanceruk.org/prostate-information-and-support/risk-and-symptoms/about-prostate-cancer.%20Accessed%20on%20the%2022/01/2024" TargetMode="External"/><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9000">
              <a:schemeClr val="bg1"/>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D3B6ED7-B117-CECD-4F39-2665825459B0}"/>
              </a:ext>
            </a:extLst>
          </p:cNvPr>
          <p:cNvSpPr txBox="1"/>
          <p:nvPr/>
        </p:nvSpPr>
        <p:spPr>
          <a:xfrm>
            <a:off x="172159" y="11155820"/>
            <a:ext cx="8133803" cy="12695783"/>
          </a:xfrm>
          <a:prstGeom prst="rect">
            <a:avLst/>
          </a:prstGeom>
          <a:noFill/>
        </p:spPr>
        <p:txBody>
          <a:bodyPr wrap="square" rtlCol="0">
            <a:spAutoFit/>
          </a:bodyPr>
          <a:lstStyle/>
          <a:p>
            <a:pPr algn="just">
              <a:spcAft>
                <a:spcPts val="800"/>
              </a:spcAft>
            </a:pPr>
            <a:r>
              <a:rPr lang="en-GB" sz="3200" kern="100" dirty="0">
                <a:latin typeface="Calibri" panose="020F0502020204030204" pitchFamily="34" charset="0"/>
                <a:ea typeface="Calibri" panose="020F0502020204030204" pitchFamily="34" charset="0"/>
                <a:cs typeface="Calibri" panose="020F0502020204030204" pitchFamily="34" charset="0"/>
              </a:rPr>
              <a:t>Treating prostate cancer patients with metal hip implants is difficult as these metal implants cause streaking and distort CT images, reducing image quality and accuracy of CT numbers. This streaking and distortion caused by metal implants is known as metal artefacts and occur due to:</a:t>
            </a:r>
          </a:p>
          <a:p>
            <a:pPr marL="1028700" lvl="1" indent="-571500" algn="just">
              <a:spcBef>
                <a:spcPts val="600"/>
              </a:spcBef>
              <a:spcAft>
                <a:spcPts val="800"/>
              </a:spcAft>
              <a:buFont typeface="Arial" panose="020B0604020202020204" pitchFamily="34" charset="0"/>
              <a:buChar char="•"/>
            </a:pPr>
            <a:r>
              <a:rPr lang="en-GB" sz="3200" kern="100" dirty="0">
                <a:latin typeface="Calibri" panose="020F0502020204030204" pitchFamily="34" charset="0"/>
                <a:ea typeface="Calibri" panose="020F0502020204030204" pitchFamily="34" charset="0"/>
                <a:cs typeface="Calibri" panose="020F0502020204030204" pitchFamily="34" charset="0"/>
              </a:rPr>
              <a:t> beam hardening (a shift in the mean beam energy due to attenuation of low energy photons) [3], </a:t>
            </a:r>
          </a:p>
          <a:p>
            <a:pPr marL="1028700" lvl="1" indent="-571500" algn="just">
              <a:spcBef>
                <a:spcPts val="600"/>
              </a:spcBef>
              <a:spcAft>
                <a:spcPts val="800"/>
              </a:spcAft>
              <a:buFont typeface="Arial" panose="020B0604020202020204" pitchFamily="34" charset="0"/>
              <a:buChar char="•"/>
            </a:pPr>
            <a:r>
              <a:rPr lang="en-GB" sz="3200" kern="100" dirty="0">
                <a:latin typeface="Calibri" panose="020F0502020204030204" pitchFamily="34" charset="0"/>
                <a:ea typeface="Calibri" panose="020F0502020204030204" pitchFamily="34" charset="0"/>
                <a:cs typeface="Calibri" panose="020F0502020204030204" pitchFamily="34" charset="0"/>
              </a:rPr>
              <a:t>under-sampling (occurs due to large differences in the density of the implant compared to surrounding soft tissue [4]), </a:t>
            </a:r>
          </a:p>
          <a:p>
            <a:pPr marL="1028700" lvl="1" indent="-571500" algn="just">
              <a:spcBef>
                <a:spcPts val="600"/>
              </a:spcBef>
              <a:spcAft>
                <a:spcPts val="800"/>
              </a:spcAft>
              <a:buFont typeface="Arial" panose="020B0604020202020204" pitchFamily="34" charset="0"/>
              <a:buChar char="•"/>
            </a:pPr>
            <a:r>
              <a:rPr lang="en-GB" sz="3200" kern="100" dirty="0">
                <a:latin typeface="Calibri" panose="020F0502020204030204" pitchFamily="34" charset="0"/>
                <a:ea typeface="Calibri" panose="020F0502020204030204" pitchFamily="34" charset="0"/>
                <a:cs typeface="Calibri" panose="020F0502020204030204" pitchFamily="34" charset="0"/>
              </a:rPr>
              <a:t>scattering (causes a deviation of photons from their original trajectory [5])</a:t>
            </a:r>
          </a:p>
          <a:p>
            <a:pPr marL="1028700" lvl="1" indent="-571500" algn="just">
              <a:spcBef>
                <a:spcPts val="600"/>
              </a:spcBef>
              <a:spcAft>
                <a:spcPts val="800"/>
              </a:spcAft>
              <a:buFont typeface="Arial" panose="020B0604020202020204" pitchFamily="34" charset="0"/>
              <a:buChar char="•"/>
            </a:pPr>
            <a:r>
              <a:rPr lang="en-GB" sz="3200" kern="100" dirty="0">
                <a:latin typeface="Calibri" panose="020F0502020204030204" pitchFamily="34" charset="0"/>
                <a:ea typeface="Calibri" panose="020F0502020204030204" pitchFamily="34" charset="0"/>
                <a:cs typeface="Calibri" panose="020F0502020204030204" pitchFamily="34" charset="0"/>
              </a:rPr>
              <a:t>photon starvation (occurs due to attenuation of photons [5]).</a:t>
            </a:r>
          </a:p>
          <a:p>
            <a:pPr lvl="1" algn="just">
              <a:spcBef>
                <a:spcPts val="600"/>
              </a:spcBef>
              <a:spcAft>
                <a:spcPts val="800"/>
              </a:spcAft>
            </a:pPr>
            <a:endParaRPr lang="en-GB" kern="100" dirty="0">
              <a:latin typeface="Calibri" panose="020F0502020204030204" pitchFamily="34" charset="0"/>
              <a:ea typeface="Calibri" panose="020F0502020204030204" pitchFamily="34" charset="0"/>
              <a:cs typeface="Calibri" panose="020F0502020204030204" pitchFamily="34" charset="0"/>
            </a:endParaRPr>
          </a:p>
          <a:p>
            <a:pPr algn="just"/>
            <a:r>
              <a:rPr lang="en-GB" sz="3200" dirty="0">
                <a:latin typeface="Calibri" panose="020F0502020204030204" pitchFamily="34" charset="0"/>
                <a:ea typeface="Calibri" panose="020F0502020204030204" pitchFamily="34" charset="0"/>
                <a:cs typeface="Calibri" panose="020F0502020204030204" pitchFamily="34" charset="0"/>
              </a:rPr>
              <a:t>If CT images become distorted, this can severely impact the accuracy of a radiotherapy treatment plan, potentially leading to unnecessary irradiation of healthy tissue or insufficient radiation dose to the tumour [2].</a:t>
            </a:r>
          </a:p>
          <a:p>
            <a:pPr algn="just"/>
            <a:r>
              <a:rPr lang="en-GB" sz="3200" dirty="0">
                <a:latin typeface="Calibri" panose="020F0502020204030204" pitchFamily="34" charset="0"/>
                <a:ea typeface="Calibri" panose="020F0502020204030204" pitchFamily="34" charset="0"/>
                <a:cs typeface="Calibri" panose="020F0502020204030204" pitchFamily="34" charset="0"/>
              </a:rPr>
              <a:t>  </a:t>
            </a:r>
            <a:r>
              <a:rPr lang="en-GB" sz="3200" dirty="0">
                <a:solidFill>
                  <a:srgbClr val="DEF1FA"/>
                </a:solidFill>
                <a:latin typeface="Calibri" panose="020F0502020204030204" pitchFamily="34" charset="0"/>
                <a:ea typeface="Calibri" panose="020F0502020204030204" pitchFamily="34" charset="0"/>
                <a:cs typeface="Calibri" panose="020F0502020204030204" pitchFamily="34" charset="0"/>
              </a:rPr>
              <a:t>unnecessary</a:t>
            </a:r>
            <a:endParaRPr lang="en-GB" sz="3200" dirty="0"/>
          </a:p>
        </p:txBody>
      </p:sp>
      <p:sp>
        <p:nvSpPr>
          <p:cNvPr id="4" name="Rectangle 3">
            <a:extLst>
              <a:ext uri="{FF2B5EF4-FFF2-40B4-BE49-F238E27FC236}">
                <a16:creationId xmlns:a16="http://schemas.microsoft.com/office/drawing/2014/main" id="{01A32914-CD67-E029-CBF0-44A0FD811228}"/>
              </a:ext>
            </a:extLst>
          </p:cNvPr>
          <p:cNvSpPr/>
          <p:nvPr/>
        </p:nvSpPr>
        <p:spPr>
          <a:xfrm>
            <a:off x="-23203" y="-49957"/>
            <a:ext cx="30275213" cy="5136455"/>
          </a:xfrm>
          <a:prstGeom prst="rect">
            <a:avLst/>
          </a:prstGeom>
          <a:solidFill>
            <a:schemeClr val="tx2">
              <a:lumMod val="10000"/>
              <a:lumOff val="9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F537789-BC78-5156-EA67-8BCE9F82675C}"/>
              </a:ext>
            </a:extLst>
          </p:cNvPr>
          <p:cNvSpPr>
            <a:spLocks noGrp="1"/>
          </p:cNvSpPr>
          <p:nvPr>
            <p:ph type="ctrTitle"/>
          </p:nvPr>
        </p:nvSpPr>
        <p:spPr>
          <a:xfrm>
            <a:off x="7825114" y="17112"/>
            <a:ext cx="22323540" cy="4953366"/>
          </a:xfrm>
        </p:spPr>
        <p:txBody>
          <a:bodyPr>
            <a:normAutofit fontScale="90000"/>
          </a:bodyPr>
          <a:lstStyle/>
          <a:p>
            <a:r>
              <a:rPr lang="en-GB" sz="8000" b="1" dirty="0">
                <a:latin typeface="Calibri" panose="020F0502020204030204" pitchFamily="34" charset="0"/>
                <a:ea typeface="Calibri" panose="020F0502020204030204" pitchFamily="34" charset="0"/>
                <a:cs typeface="Calibri" panose="020F0502020204030204" pitchFamily="34" charset="0"/>
              </a:rPr>
              <a:t> A Novel 3D Printed Anatomical Prostate Phantom for Investigating Advanced Imaging in Radiotherapy</a:t>
            </a:r>
            <a:br>
              <a:rPr lang="en-GB" sz="5400" b="1" dirty="0">
                <a:latin typeface="Calibri" panose="020F0502020204030204" pitchFamily="34" charset="0"/>
                <a:ea typeface="Calibri" panose="020F0502020204030204" pitchFamily="34" charset="0"/>
                <a:cs typeface="Calibri" panose="020F0502020204030204" pitchFamily="34" charset="0"/>
              </a:rPr>
            </a:br>
            <a:br>
              <a:rPr lang="en-GB" sz="1400" b="1" dirty="0">
                <a:latin typeface="Calibri" panose="020F0502020204030204" pitchFamily="34" charset="0"/>
                <a:ea typeface="Calibri" panose="020F0502020204030204" pitchFamily="34" charset="0"/>
                <a:cs typeface="Calibri" panose="020F0502020204030204" pitchFamily="34" charset="0"/>
              </a:rPr>
            </a:br>
            <a:r>
              <a:rPr lang="en-GB" sz="6700" u="sng" dirty="0">
                <a:latin typeface="Calibri" panose="020F0502020204030204" pitchFamily="34" charset="0"/>
                <a:ea typeface="Calibri" panose="020F0502020204030204" pitchFamily="34" charset="0"/>
                <a:cs typeface="Calibri" panose="020F0502020204030204" pitchFamily="34" charset="0"/>
              </a:rPr>
              <a:t>Ciara McHugh</a:t>
            </a:r>
            <a:br>
              <a:rPr lang="en-GB" sz="6700" u="sng" dirty="0">
                <a:latin typeface="Calibri" panose="020F0502020204030204" pitchFamily="34" charset="0"/>
                <a:ea typeface="Calibri" panose="020F0502020204030204" pitchFamily="34" charset="0"/>
                <a:cs typeface="Calibri" panose="020F0502020204030204" pitchFamily="34" charset="0"/>
              </a:rPr>
            </a:br>
            <a:r>
              <a:rPr lang="en-GB" sz="4400" dirty="0">
                <a:latin typeface="Calibri" panose="020F0502020204030204" pitchFamily="34" charset="0"/>
                <a:ea typeface="Calibri" panose="020F0502020204030204" pitchFamily="34" charset="0"/>
                <a:cs typeface="Calibri" panose="020F0502020204030204" pitchFamily="34" charset="0"/>
                <a:hlinkClick r:id="rId2"/>
              </a:rPr>
              <a:t>cmchugh29@qub.ac.uk</a:t>
            </a:r>
            <a:br>
              <a:rPr lang="en-GB" sz="4400" dirty="0">
                <a:latin typeface="Calibri" panose="020F0502020204030204" pitchFamily="34" charset="0"/>
                <a:ea typeface="Calibri" panose="020F0502020204030204" pitchFamily="34" charset="0"/>
                <a:cs typeface="Calibri" panose="020F0502020204030204" pitchFamily="34" charset="0"/>
              </a:rPr>
            </a:br>
            <a:r>
              <a:rPr lang="en-GB" sz="4400" dirty="0">
                <a:latin typeface="Calibri" panose="020F0502020204030204" pitchFamily="34" charset="0"/>
                <a:ea typeface="Calibri" panose="020F0502020204030204" pitchFamily="34" charset="0"/>
                <a:cs typeface="Calibri" panose="020F0502020204030204" pitchFamily="34" charset="0"/>
              </a:rPr>
              <a:t>Supervisors: Dr Conor McGarry and Dr Louise </a:t>
            </a:r>
            <a:r>
              <a:rPr lang="en-GB" sz="4400" dirty="0" err="1">
                <a:latin typeface="Calibri" panose="020F0502020204030204" pitchFamily="34" charset="0"/>
                <a:ea typeface="Calibri" panose="020F0502020204030204" pitchFamily="34" charset="0"/>
                <a:cs typeface="Calibri" panose="020F0502020204030204" pitchFamily="34" charset="0"/>
              </a:rPr>
              <a:t>Belshaw</a:t>
            </a:r>
            <a:br>
              <a:rPr lang="en-GB" sz="4400" dirty="0">
                <a:latin typeface="Calibri" panose="020F0502020204030204" pitchFamily="34" charset="0"/>
                <a:ea typeface="Calibri" panose="020F0502020204030204" pitchFamily="34" charset="0"/>
                <a:cs typeface="Calibri" panose="020F0502020204030204" pitchFamily="34" charset="0"/>
              </a:rPr>
            </a:br>
            <a:r>
              <a:rPr lang="en-GB" sz="4400" dirty="0">
                <a:latin typeface="Calibri" panose="020F0502020204030204" pitchFamily="34" charset="0"/>
                <a:ea typeface="Calibri" panose="020F0502020204030204" pitchFamily="34" charset="0"/>
                <a:cs typeface="Calibri" panose="020F0502020204030204" pitchFamily="34" charset="0"/>
              </a:rPr>
              <a:t>Acknowledgements: Mr David </a:t>
            </a:r>
            <a:r>
              <a:rPr lang="en-GB" sz="4400" dirty="0" err="1">
                <a:latin typeface="Calibri" panose="020F0502020204030204" pitchFamily="34" charset="0"/>
                <a:ea typeface="Calibri" panose="020F0502020204030204" pitchFamily="34" charset="0"/>
                <a:cs typeface="Calibri" panose="020F0502020204030204" pitchFamily="34" charset="0"/>
              </a:rPr>
              <a:t>Beverland</a:t>
            </a:r>
            <a:r>
              <a:rPr lang="en-GB" sz="4400" dirty="0">
                <a:latin typeface="Calibri" panose="020F0502020204030204" pitchFamily="34" charset="0"/>
                <a:ea typeface="Calibri" panose="020F0502020204030204" pitchFamily="34" charset="0"/>
                <a:cs typeface="Calibri" panose="020F0502020204030204" pitchFamily="34" charset="0"/>
              </a:rPr>
              <a:t>, Musgrave Park Hospital, Belfast  </a:t>
            </a:r>
            <a:endParaRPr lang="en-GB" sz="49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EFCD8300-0229-4466-6316-27E4EE961BBA}"/>
              </a:ext>
            </a:extLst>
          </p:cNvPr>
          <p:cNvSpPr>
            <a:spLocks noGrp="1"/>
          </p:cNvSpPr>
          <p:nvPr>
            <p:ph type="subTitle" idx="1"/>
          </p:nvPr>
        </p:nvSpPr>
        <p:spPr>
          <a:xfrm>
            <a:off x="172159" y="5971375"/>
            <a:ext cx="14778159" cy="8243399"/>
          </a:xfrm>
        </p:spPr>
        <p:txBody>
          <a:bodyPr>
            <a:noAutofit/>
          </a:bodyPr>
          <a:lstStyle/>
          <a:p>
            <a:pPr algn="just">
              <a:lnSpc>
                <a:spcPct val="100000"/>
              </a:lnSpc>
              <a:spcBef>
                <a:spcPts val="2011"/>
              </a:spcBef>
            </a:pPr>
            <a:r>
              <a:rPr lang="en-GB" sz="3200" kern="100" dirty="0">
                <a:latin typeface="Calibri" panose="020F0502020204030204" pitchFamily="34" charset="0"/>
                <a:ea typeface="Calibri" panose="020F0502020204030204" pitchFamily="34" charset="0"/>
                <a:cs typeface="Calibri" panose="020F0502020204030204" pitchFamily="34" charset="0"/>
              </a:rPr>
              <a:t>Across the UK, approximately 1 in 8 men will develop prostate cancer, with men over 50 being particularly at risk [1]. One of the ways to treat prostate cancer is external beam radiotherapy.</a:t>
            </a:r>
          </a:p>
          <a:p>
            <a:pPr algn="just">
              <a:lnSpc>
                <a:spcPct val="100000"/>
              </a:lnSpc>
              <a:spcBef>
                <a:spcPts val="2011"/>
              </a:spcBef>
            </a:pPr>
            <a:r>
              <a:rPr lang="en-GB" sz="3200" kern="100" dirty="0">
                <a:latin typeface="Calibri" panose="020F0502020204030204" pitchFamily="34" charset="0"/>
                <a:ea typeface="Calibri" panose="020F0502020204030204" pitchFamily="34" charset="0"/>
                <a:cs typeface="Calibri" panose="020F0502020204030204" pitchFamily="34" charset="0"/>
              </a:rPr>
              <a:t>CT imaging is used to create a treatment plan for radiotherapy patients as the technique visualises the patients' internal anatomy and provide quantitative information, in the form of CT numbers which are expressed in Hounsfield Units (HU) and are used to calculate radiation dose.</a:t>
            </a:r>
          </a:p>
          <a:p>
            <a:pPr algn="just">
              <a:lnSpc>
                <a:spcPct val="100000"/>
              </a:lnSpc>
              <a:spcBef>
                <a:spcPts val="2011"/>
              </a:spcBef>
            </a:pPr>
            <a:r>
              <a:rPr lang="en-GB" sz="3200" kern="100" dirty="0">
                <a:latin typeface="Calibri" panose="020F0502020204030204" pitchFamily="34" charset="0"/>
                <a:ea typeface="Calibri" panose="020F0502020204030204" pitchFamily="34" charset="0"/>
                <a:cs typeface="Calibri" panose="020F0502020204030204" pitchFamily="34" charset="0"/>
              </a:rPr>
              <a:t>With the aging population, the number of patients requiring radiotherapy that have prostatic hips present is rising [2].  </a:t>
            </a:r>
          </a:p>
        </p:txBody>
      </p:sp>
      <p:pic>
        <p:nvPicPr>
          <p:cNvPr id="1026" name="Picture 2" descr="Queen's University Belfast - Inova Education">
            <a:extLst>
              <a:ext uri="{FF2B5EF4-FFF2-40B4-BE49-F238E27FC236}">
                <a16:creationId xmlns:a16="http://schemas.microsoft.com/office/drawing/2014/main" id="{7E49B517-A843-8B78-69FD-17299034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73" y="-996378"/>
            <a:ext cx="5355018" cy="5355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SC Health and Social Care">
            <a:extLst>
              <a:ext uri="{FF2B5EF4-FFF2-40B4-BE49-F238E27FC236}">
                <a16:creationId xmlns:a16="http://schemas.microsoft.com/office/drawing/2014/main" id="{B2D09AEC-D0A7-E5F2-5C91-B0DAA5560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65" y="2738128"/>
            <a:ext cx="7505499" cy="2050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F307FCD-BC9B-5825-0521-11F536C1B91A}"/>
              </a:ext>
            </a:extLst>
          </p:cNvPr>
          <p:cNvSpPr/>
          <p:nvPr/>
        </p:nvSpPr>
        <p:spPr>
          <a:xfrm>
            <a:off x="-35406" y="4965402"/>
            <a:ext cx="30256956" cy="27575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btitle 2">
            <a:extLst>
              <a:ext uri="{FF2B5EF4-FFF2-40B4-BE49-F238E27FC236}">
                <a16:creationId xmlns:a16="http://schemas.microsoft.com/office/drawing/2014/main" id="{FF211A72-8D22-8372-1448-19AC56D57490}"/>
              </a:ext>
            </a:extLst>
          </p:cNvPr>
          <p:cNvSpPr txBox="1">
            <a:spLocks/>
          </p:cNvSpPr>
          <p:nvPr/>
        </p:nvSpPr>
        <p:spPr>
          <a:xfrm>
            <a:off x="-3348" y="14214774"/>
            <a:ext cx="8501320" cy="11331026"/>
          </a:xfrm>
          <a:prstGeom prst="rect">
            <a:avLst/>
          </a:prstGeom>
        </p:spPr>
        <p:txBody>
          <a:bodyPr vert="horz" lIns="91440" tIns="45720" rIns="91440" bIns="45720" rtlCol="0">
            <a:noAutofit/>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pPr algn="just"/>
            <a:endParaRPr lang="en-GB" sz="3400" dirty="0"/>
          </a:p>
          <a:p>
            <a:pPr algn="just"/>
            <a:endParaRPr lang="en-GB" sz="3400" dirty="0"/>
          </a:p>
        </p:txBody>
      </p:sp>
      <p:sp>
        <p:nvSpPr>
          <p:cNvPr id="14" name="Subtitle 2">
            <a:extLst>
              <a:ext uri="{FF2B5EF4-FFF2-40B4-BE49-F238E27FC236}">
                <a16:creationId xmlns:a16="http://schemas.microsoft.com/office/drawing/2014/main" id="{FA76FF16-15EB-134A-8DC9-5EE38EDCD621}"/>
              </a:ext>
            </a:extLst>
          </p:cNvPr>
          <p:cNvSpPr txBox="1">
            <a:spLocks/>
          </p:cNvSpPr>
          <p:nvPr/>
        </p:nvSpPr>
        <p:spPr>
          <a:xfrm>
            <a:off x="15265581" y="5985018"/>
            <a:ext cx="14883074" cy="11822380"/>
          </a:xfrm>
          <a:prstGeom prst="rect">
            <a:avLst/>
          </a:prstGeom>
        </p:spPr>
        <p:txBody>
          <a:bodyPr vert="horz" lIns="91440" tIns="45720" rIns="91440" bIns="45720" rtlCol="0">
            <a:normAutofit/>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pPr algn="just">
              <a:lnSpc>
                <a:spcPct val="100000"/>
              </a:lnSpc>
              <a:spcBef>
                <a:spcPts val="2040"/>
              </a:spcBef>
            </a:pPr>
            <a:r>
              <a:rPr lang="en-GB" sz="3200" dirty="0">
                <a:latin typeface="Calibri" panose="020F0502020204030204" pitchFamily="34" charset="0"/>
                <a:ea typeface="Calibri" panose="020F0502020204030204" pitchFamily="34" charset="0"/>
                <a:cs typeface="Calibri" panose="020F0502020204030204" pitchFamily="34" charset="0"/>
              </a:rPr>
              <a:t>Each of the phantoms were scanned using a Siemens CT scanner with the Pelvic Supine protocol. Each phantom was centred on the bed and in the bore of the CT scanner. The beam energy used was 120kV with a slice thickness of 2mm and 280mAs. The extended CT range was used, and the images were reconstructed with and without iterative metal artefact reduction (iMAR).</a:t>
            </a:r>
          </a:p>
          <a:p>
            <a:pPr algn="just">
              <a:lnSpc>
                <a:spcPct val="100000"/>
              </a:lnSpc>
            </a:pPr>
            <a:endParaRPr lang="en-GB" sz="3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0000"/>
              </a:lnSpc>
            </a:pPr>
            <a:endParaRPr lang="en-GB" sz="3200"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8AB450E-6B80-38CE-99A7-8DF3694C1E31}"/>
              </a:ext>
            </a:extLst>
          </p:cNvPr>
          <p:cNvSpPr txBox="1"/>
          <p:nvPr/>
        </p:nvSpPr>
        <p:spPr>
          <a:xfrm>
            <a:off x="0" y="39903484"/>
            <a:ext cx="30275213" cy="2923877"/>
          </a:xfrm>
          <a:prstGeom prst="rect">
            <a:avLst/>
          </a:prstGeom>
          <a:solidFill>
            <a:schemeClr val="accent1"/>
          </a:solidFill>
        </p:spPr>
        <p:txBody>
          <a:bodyPr wrap="square" rtlCol="0">
            <a:spAutoFit/>
          </a:bodyPr>
          <a:lstStyle/>
          <a:p>
            <a:r>
              <a:rPr lang="en-GB" sz="2300" dirty="0">
                <a:solidFill>
                  <a:schemeClr val="bg1"/>
                </a:solidFill>
              </a:rPr>
              <a:t>[1] Prostate Cancer UK, Web address: </a:t>
            </a:r>
            <a:r>
              <a:rPr lang="en-GB" sz="2300" dirty="0">
                <a:solidFill>
                  <a:schemeClr val="bg1"/>
                </a:solidFill>
                <a:hlinkClick r:id="rId5">
                  <a:extLst>
                    <a:ext uri="{A12FA001-AC4F-418D-AE19-62706E023703}">
                      <ahyp:hlinkClr xmlns:ahyp="http://schemas.microsoft.com/office/drawing/2018/hyperlinkcolor" val="tx"/>
                    </a:ext>
                  </a:extLst>
                </a:hlinkClick>
              </a:rPr>
              <a:t>https://prostatecanceruk.org/prostate-information-and-support/risk-and-symptoms/about-prostate-cancer. Accessed on the 22/01/2024</a:t>
            </a:r>
            <a:endParaRPr lang="en-GB" sz="2300" dirty="0">
              <a:solidFill>
                <a:schemeClr val="bg1"/>
              </a:solidFill>
            </a:endParaRPr>
          </a:p>
          <a:p>
            <a:r>
              <a:rPr lang="en-GB" sz="2300" dirty="0">
                <a:solidFill>
                  <a:schemeClr val="bg1"/>
                </a:solidFill>
              </a:rPr>
              <a:t>[2] Zhao, J., Wang, W., Shahnaz, K., Wu, X., Mao, J., Li, P. and Zhang, Q., 2021. </a:t>
            </a:r>
            <a:r>
              <a:rPr lang="en-GB" sz="2300" dirty="0" err="1">
                <a:solidFill>
                  <a:schemeClr val="bg1"/>
                </a:solidFill>
              </a:rPr>
              <a:t>Dosimetric</a:t>
            </a:r>
            <a:r>
              <a:rPr lang="en-GB" sz="2300" dirty="0">
                <a:solidFill>
                  <a:schemeClr val="bg1"/>
                </a:solidFill>
              </a:rPr>
              <a:t> impact of using a commercial metal artifact reduction tool in carbon ion therapy in patients with hip prostheses. Journal of Applied Clinical Medical Physics, 22(7), pp.224-234</a:t>
            </a:r>
          </a:p>
          <a:p>
            <a:r>
              <a:rPr lang="en-GB" sz="2300" dirty="0">
                <a:solidFill>
                  <a:schemeClr val="bg1"/>
                </a:solidFill>
              </a:rPr>
              <a:t>[3] CT artefacts, Web address: https://www.radiologycafe.com/frcr-physics-notes/ct-imaging/ct-artefacts/ Accessed on the 22/01/2024</a:t>
            </a:r>
          </a:p>
          <a:p>
            <a:r>
              <a:rPr lang="en-GB" sz="2300" dirty="0">
                <a:solidFill>
                  <a:schemeClr val="bg1"/>
                </a:solidFill>
              </a:rPr>
              <a:t>[4] </a:t>
            </a:r>
            <a:r>
              <a:rPr lang="en-GB" sz="2300" dirty="0" err="1">
                <a:solidFill>
                  <a:schemeClr val="bg1"/>
                </a:solidFill>
              </a:rPr>
              <a:t>Kachelreiß</a:t>
            </a:r>
            <a:r>
              <a:rPr lang="en-GB" sz="2300" dirty="0">
                <a:solidFill>
                  <a:schemeClr val="bg1"/>
                </a:solidFill>
              </a:rPr>
              <a:t>, M. and Krauss, A., 2015. Iterative metal artifact reduction (</a:t>
            </a:r>
            <a:r>
              <a:rPr lang="en-GB" sz="2300" dirty="0" err="1">
                <a:solidFill>
                  <a:schemeClr val="bg1"/>
                </a:solidFill>
              </a:rPr>
              <a:t>imar</a:t>
            </a:r>
            <a:r>
              <a:rPr lang="en-GB" sz="2300" dirty="0">
                <a:solidFill>
                  <a:schemeClr val="bg1"/>
                </a:solidFill>
              </a:rPr>
              <a:t>): Technical principles and clinical results in radiation therapy (white paper). Heidelberg, Germany: Siemens Healthcare</a:t>
            </a:r>
          </a:p>
          <a:p>
            <a:r>
              <a:rPr lang="en-GB" sz="2300" dirty="0">
                <a:solidFill>
                  <a:schemeClr val="bg1"/>
                </a:solidFill>
              </a:rPr>
              <a:t>[5] Sharma, S., Kaushal, A., Patel, S., Kumar, V., Prakash, M. and Mandeep, D., 2021. Methods to address metal artifacts in post-processed CT images–A do-it-yourself guide for </a:t>
            </a:r>
            <a:r>
              <a:rPr lang="en-GB" sz="2300" dirty="0" err="1">
                <a:solidFill>
                  <a:schemeClr val="bg1"/>
                </a:solidFill>
              </a:rPr>
              <a:t>orthopedic</a:t>
            </a:r>
            <a:r>
              <a:rPr lang="en-GB" sz="2300" dirty="0">
                <a:solidFill>
                  <a:schemeClr val="bg1"/>
                </a:solidFill>
              </a:rPr>
              <a:t> surgeons. Journal of Clinical Orthopaedics and Trauma, 20, p.101493</a:t>
            </a:r>
          </a:p>
          <a:p>
            <a:r>
              <a:rPr lang="en-GB" sz="2300" dirty="0">
                <a:solidFill>
                  <a:schemeClr val="bg1"/>
                </a:solidFill>
              </a:rPr>
              <a:t>[6] Maier, A., </a:t>
            </a:r>
            <a:r>
              <a:rPr lang="en-GB" sz="2300" dirty="0" err="1">
                <a:solidFill>
                  <a:schemeClr val="bg1"/>
                </a:solidFill>
              </a:rPr>
              <a:t>Steidl</a:t>
            </a:r>
            <a:r>
              <a:rPr lang="en-GB" sz="2300" dirty="0">
                <a:solidFill>
                  <a:schemeClr val="bg1"/>
                </a:solidFill>
              </a:rPr>
              <a:t>, S., </a:t>
            </a:r>
            <a:r>
              <a:rPr lang="en-GB" sz="2300" dirty="0" err="1">
                <a:solidFill>
                  <a:schemeClr val="bg1"/>
                </a:solidFill>
              </a:rPr>
              <a:t>Christlein</a:t>
            </a:r>
            <a:r>
              <a:rPr lang="en-GB" sz="2300" dirty="0">
                <a:solidFill>
                  <a:schemeClr val="bg1"/>
                </a:solidFill>
              </a:rPr>
              <a:t>, V. and </a:t>
            </a:r>
            <a:r>
              <a:rPr lang="en-GB" sz="2300" dirty="0" err="1">
                <a:solidFill>
                  <a:schemeClr val="bg1"/>
                </a:solidFill>
              </a:rPr>
              <a:t>Hornegger</a:t>
            </a:r>
            <a:r>
              <a:rPr lang="en-GB" sz="2300" dirty="0">
                <a:solidFill>
                  <a:schemeClr val="bg1"/>
                </a:solidFill>
              </a:rPr>
              <a:t>, J. eds., 2018. Medical imaging systems: An introductory guide</a:t>
            </a:r>
          </a:p>
        </p:txBody>
      </p:sp>
      <p:sp>
        <p:nvSpPr>
          <p:cNvPr id="53" name="Subtitle 2">
            <a:extLst>
              <a:ext uri="{FF2B5EF4-FFF2-40B4-BE49-F238E27FC236}">
                <a16:creationId xmlns:a16="http://schemas.microsoft.com/office/drawing/2014/main" id="{B899BC88-4B2F-D6F5-0955-811C804C5EC8}"/>
              </a:ext>
            </a:extLst>
          </p:cNvPr>
          <p:cNvSpPr txBox="1">
            <a:spLocks/>
          </p:cNvSpPr>
          <p:nvPr/>
        </p:nvSpPr>
        <p:spPr>
          <a:xfrm>
            <a:off x="-63175" y="5188898"/>
            <a:ext cx="15177354" cy="817596"/>
          </a:xfrm>
          <a:prstGeom prst="rect">
            <a:avLst/>
          </a:prstGeom>
          <a:solidFill>
            <a:schemeClr val="accent1"/>
          </a:solidFill>
        </p:spPr>
        <p:txBody>
          <a:bodyPr vert="horz" lIns="91440" tIns="45720" rIns="91440" bIns="45720" rtlCol="0">
            <a:normAutofit lnSpcReduction="10000"/>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r>
              <a:rPr lang="en-GB" sz="54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Introduction</a:t>
            </a:r>
          </a:p>
          <a:p>
            <a:endParaRPr lang="en-GB" dirty="0">
              <a:ln>
                <a:solidFill>
                  <a:schemeClr val="bg1"/>
                </a:solidFill>
              </a:ln>
              <a:solidFill>
                <a:schemeClr val="bg1"/>
              </a:solidFill>
            </a:endParaRPr>
          </a:p>
          <a:p>
            <a:endParaRPr lang="en-GB" dirty="0">
              <a:ln>
                <a:solidFill>
                  <a:schemeClr val="bg1"/>
                </a:solidFill>
              </a:ln>
              <a:solidFill>
                <a:schemeClr val="bg1"/>
              </a:solidFill>
            </a:endParaRPr>
          </a:p>
          <a:p>
            <a:endParaRPr lang="en-GB" dirty="0">
              <a:ln>
                <a:solidFill>
                  <a:schemeClr val="bg1"/>
                </a:solidFill>
              </a:ln>
              <a:solidFill>
                <a:schemeClr val="bg1"/>
              </a:solidFill>
            </a:endParaRPr>
          </a:p>
        </p:txBody>
      </p:sp>
      <p:sp>
        <p:nvSpPr>
          <p:cNvPr id="55" name="Subtitle 2">
            <a:extLst>
              <a:ext uri="{FF2B5EF4-FFF2-40B4-BE49-F238E27FC236}">
                <a16:creationId xmlns:a16="http://schemas.microsoft.com/office/drawing/2014/main" id="{86775400-2D23-E8BD-43FE-54F21C77E79A}"/>
              </a:ext>
            </a:extLst>
          </p:cNvPr>
          <p:cNvSpPr txBox="1"/>
          <p:nvPr/>
        </p:nvSpPr>
        <p:spPr>
          <a:xfrm>
            <a:off x="37442" y="24771599"/>
            <a:ext cx="15076961" cy="746964"/>
          </a:xfrm>
          <a:prstGeom prst="rect">
            <a:avLst/>
          </a:prstGeom>
          <a:solidFill>
            <a:schemeClr val="accent1"/>
          </a:solidFill>
        </p:spPr>
        <p:txBody>
          <a:bodyPr vert="horz" lIns="91440" tIns="45720" rIns="91440" bIns="45720" rtlCol="0">
            <a:normAutofit fontScale="92500" lnSpcReduction="10000"/>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r>
              <a:rPr lang="en-GB" sz="54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Methods</a:t>
            </a:r>
            <a:endParaRPr lang="en-GB" dirty="0">
              <a:ln>
                <a:solidFill>
                  <a:schemeClr val="bg1"/>
                </a:solidFill>
              </a:ln>
              <a:solidFill>
                <a:schemeClr val="bg1"/>
              </a:solidFill>
            </a:endParaRPr>
          </a:p>
          <a:p>
            <a:endParaRPr lang="en-GB" dirty="0">
              <a:ln>
                <a:solidFill>
                  <a:schemeClr val="bg1"/>
                </a:solidFill>
              </a:ln>
              <a:solidFill>
                <a:schemeClr val="bg1"/>
              </a:solidFill>
            </a:endParaRPr>
          </a:p>
        </p:txBody>
      </p:sp>
      <p:grpSp>
        <p:nvGrpSpPr>
          <p:cNvPr id="1067" name="Group 1066">
            <a:extLst>
              <a:ext uri="{FF2B5EF4-FFF2-40B4-BE49-F238E27FC236}">
                <a16:creationId xmlns:a16="http://schemas.microsoft.com/office/drawing/2014/main" id="{A0197770-52C7-C5D6-36E6-788F645A5A01}"/>
              </a:ext>
            </a:extLst>
          </p:cNvPr>
          <p:cNvGrpSpPr/>
          <p:nvPr/>
        </p:nvGrpSpPr>
        <p:grpSpPr>
          <a:xfrm>
            <a:off x="15438590" y="14487977"/>
            <a:ext cx="14489070" cy="3796289"/>
            <a:chOff x="15934225" y="33050579"/>
            <a:chExt cx="14489070" cy="3796289"/>
          </a:xfrm>
        </p:grpSpPr>
        <p:pic>
          <p:nvPicPr>
            <p:cNvPr id="57" name="Picture 56" descr="A close-up of a radiograph&#10;&#10;Description automatically generated">
              <a:extLst>
                <a:ext uri="{FF2B5EF4-FFF2-40B4-BE49-F238E27FC236}">
                  <a16:creationId xmlns:a16="http://schemas.microsoft.com/office/drawing/2014/main" id="{54D627A9-D15A-5182-0EB2-020D4F5E4C32}"/>
                </a:ext>
              </a:extLst>
            </p:cNvPr>
            <p:cNvPicPr>
              <a:picLocks noChangeAspect="1"/>
            </p:cNvPicPr>
            <p:nvPr/>
          </p:nvPicPr>
          <p:blipFill rotWithShape="1">
            <a:blip r:embed="rId6">
              <a:extLst>
                <a:ext uri="{28A0092B-C50C-407E-A947-70E740481C1C}">
                  <a14:useLocalDpi xmlns:a14="http://schemas.microsoft.com/office/drawing/2010/main" val="0"/>
                </a:ext>
              </a:extLst>
            </a:blip>
            <a:srcRect l="-120" t="2623" r="869" b="2292"/>
            <a:stretch/>
          </p:blipFill>
          <p:spPr bwMode="auto">
            <a:xfrm>
              <a:off x="15934225" y="33098711"/>
              <a:ext cx="7130522" cy="3748157"/>
            </a:xfrm>
            <a:prstGeom prst="rect">
              <a:avLst/>
            </a:prstGeom>
            <a:ln>
              <a:noFill/>
            </a:ln>
            <a:extLst>
              <a:ext uri="{53640926-AAD7-44D8-BBD7-CCE9431645EC}">
                <a14:shadowObscured xmlns:a14="http://schemas.microsoft.com/office/drawing/2010/main"/>
              </a:ext>
            </a:extLst>
          </p:spPr>
        </p:pic>
        <p:pic>
          <p:nvPicPr>
            <p:cNvPr id="58" name="Picture 57" descr="A close-up of a radiograph&#10;&#10;Description automatically generated">
              <a:extLst>
                <a:ext uri="{FF2B5EF4-FFF2-40B4-BE49-F238E27FC236}">
                  <a16:creationId xmlns:a16="http://schemas.microsoft.com/office/drawing/2014/main" id="{6883FF8C-912D-7544-AB87-75C242BE6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2288" y="33050579"/>
              <a:ext cx="7111007" cy="3748157"/>
            </a:xfrm>
            <a:prstGeom prst="rect">
              <a:avLst/>
            </a:prstGeom>
          </p:spPr>
        </p:pic>
      </p:grpSp>
      <p:grpSp>
        <p:nvGrpSpPr>
          <p:cNvPr id="1048" name="Group 1047">
            <a:extLst>
              <a:ext uri="{FF2B5EF4-FFF2-40B4-BE49-F238E27FC236}">
                <a16:creationId xmlns:a16="http://schemas.microsoft.com/office/drawing/2014/main" id="{946EE447-0C06-42A7-4217-E3D84F100FEE}"/>
              </a:ext>
            </a:extLst>
          </p:cNvPr>
          <p:cNvGrpSpPr/>
          <p:nvPr/>
        </p:nvGrpSpPr>
        <p:grpSpPr>
          <a:xfrm>
            <a:off x="8673479" y="15779934"/>
            <a:ext cx="6532005" cy="6191124"/>
            <a:chOff x="7758374" y="19532961"/>
            <a:chExt cx="6532005" cy="6191124"/>
          </a:xfrm>
        </p:grpSpPr>
        <p:pic>
          <p:nvPicPr>
            <p:cNvPr id="62" name="Picture 61">
              <a:extLst>
                <a:ext uri="{FF2B5EF4-FFF2-40B4-BE49-F238E27FC236}">
                  <a16:creationId xmlns:a16="http://schemas.microsoft.com/office/drawing/2014/main" id="{2DC45F4F-0795-D23F-B02E-A2EF091EEA19}"/>
                </a:ext>
              </a:extLst>
            </p:cNvPr>
            <p:cNvPicPr>
              <a:picLocks noChangeAspect="1"/>
            </p:cNvPicPr>
            <p:nvPr/>
          </p:nvPicPr>
          <p:blipFill rotWithShape="1">
            <a:blip r:embed="rId8"/>
            <a:srcRect r="35315"/>
            <a:stretch/>
          </p:blipFill>
          <p:spPr>
            <a:xfrm>
              <a:off x="7758374" y="19532961"/>
              <a:ext cx="5087782" cy="6191124"/>
            </a:xfrm>
            <a:prstGeom prst="rect">
              <a:avLst/>
            </a:prstGeom>
          </p:spPr>
        </p:pic>
        <p:pic>
          <p:nvPicPr>
            <p:cNvPr id="63" name="Picture 62">
              <a:extLst>
                <a:ext uri="{FF2B5EF4-FFF2-40B4-BE49-F238E27FC236}">
                  <a16:creationId xmlns:a16="http://schemas.microsoft.com/office/drawing/2014/main" id="{CAA54DF8-5E30-88E3-5709-0F1073E59E89}"/>
                </a:ext>
              </a:extLst>
            </p:cNvPr>
            <p:cNvPicPr>
              <a:picLocks noChangeAspect="1"/>
            </p:cNvPicPr>
            <p:nvPr/>
          </p:nvPicPr>
          <p:blipFill rotWithShape="1">
            <a:blip r:embed="rId8"/>
            <a:srcRect l="59029" t="4931" r="-3787" b="58516"/>
            <a:stretch/>
          </p:blipFill>
          <p:spPr>
            <a:xfrm>
              <a:off x="11240196" y="19926935"/>
              <a:ext cx="3050183" cy="1960770"/>
            </a:xfrm>
            <a:prstGeom prst="rect">
              <a:avLst/>
            </a:prstGeom>
          </p:spPr>
        </p:pic>
      </p:grpSp>
      <p:sp>
        <p:nvSpPr>
          <p:cNvPr id="1024" name="Subtitle 2">
            <a:extLst>
              <a:ext uri="{FF2B5EF4-FFF2-40B4-BE49-F238E27FC236}">
                <a16:creationId xmlns:a16="http://schemas.microsoft.com/office/drawing/2014/main" id="{FD14D42B-79C3-5AD9-81BA-6049E30B929E}"/>
              </a:ext>
            </a:extLst>
          </p:cNvPr>
          <p:cNvSpPr txBox="1">
            <a:spLocks/>
          </p:cNvSpPr>
          <p:nvPr/>
        </p:nvSpPr>
        <p:spPr>
          <a:xfrm>
            <a:off x="14940053" y="7190731"/>
            <a:ext cx="14828689" cy="6782117"/>
          </a:xfrm>
          <a:prstGeom prst="rect">
            <a:avLst/>
          </a:prstGeom>
        </p:spPr>
        <p:txBody>
          <a:bodyPr vert="horz" lIns="91440" tIns="45720" rIns="91440" bIns="45720" rtlCol="0">
            <a:normAutofit/>
          </a:bodyPr>
          <a:lstStyle>
            <a:lvl1pPr marL="0" indent="0" algn="ctr" defTabSz="3027487" rtl="0" eaLnBrk="1" latinLnBrk="0" hangingPunct="1">
              <a:lnSpc>
                <a:spcPct val="90000"/>
              </a:lnSpc>
              <a:spcBef>
                <a:spcPts val="3311"/>
              </a:spcBef>
              <a:buFont typeface="Arial" panose="020B0604020202020204" pitchFamily="34" charset="0"/>
              <a:buNone/>
              <a:defRPr sz="7946" kern="1200">
                <a:solidFill>
                  <a:schemeClr val="tx1"/>
                </a:solidFill>
                <a:latin typeface="+mn-lt"/>
                <a:ea typeface="+mn-ea"/>
                <a:cs typeface="+mn-cs"/>
              </a:defRPr>
            </a:lvl1pPr>
            <a:lvl2pPr marL="1513743" indent="0" algn="ctr" defTabSz="3027487" rtl="0" eaLnBrk="1" latinLnBrk="0" hangingPunct="1">
              <a:lnSpc>
                <a:spcPct val="90000"/>
              </a:lnSpc>
              <a:spcBef>
                <a:spcPts val="1655"/>
              </a:spcBef>
              <a:buFont typeface="Arial" panose="020B0604020202020204" pitchFamily="34" charset="0"/>
              <a:buNone/>
              <a:defRPr sz="6622" kern="1200">
                <a:solidFill>
                  <a:schemeClr val="tx1"/>
                </a:solidFill>
                <a:latin typeface="+mn-lt"/>
                <a:ea typeface="+mn-ea"/>
                <a:cs typeface="+mn-cs"/>
              </a:defRPr>
            </a:lvl2pPr>
            <a:lvl3pPr marL="3027487" indent="0" algn="ctr" defTabSz="3027487" rtl="0" eaLnBrk="1" latinLnBrk="0" hangingPunct="1">
              <a:lnSpc>
                <a:spcPct val="90000"/>
              </a:lnSpc>
              <a:spcBef>
                <a:spcPts val="1655"/>
              </a:spcBef>
              <a:buFont typeface="Arial" panose="020B0604020202020204" pitchFamily="34" charset="0"/>
              <a:buNone/>
              <a:defRPr sz="5960" kern="1200">
                <a:solidFill>
                  <a:schemeClr val="tx1"/>
                </a:solidFill>
                <a:latin typeface="+mn-lt"/>
                <a:ea typeface="+mn-ea"/>
                <a:cs typeface="+mn-cs"/>
              </a:defRPr>
            </a:lvl3pPr>
            <a:lvl4pPr marL="4541230"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4pPr>
            <a:lvl5pPr marL="605497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5pPr>
            <a:lvl6pPr marL="7568717"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6pPr>
            <a:lvl7pPr marL="9082461"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7pPr>
            <a:lvl8pPr marL="1059620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8pPr>
            <a:lvl9pPr marL="12109948"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9pPr>
          </a:lstStyle>
          <a:p>
            <a:endParaRPr lang="en-GB" dirty="0"/>
          </a:p>
          <a:p>
            <a:endParaRPr lang="en-GB" dirty="0"/>
          </a:p>
          <a:p>
            <a:endParaRPr lang="en-GB" dirty="0"/>
          </a:p>
        </p:txBody>
      </p:sp>
      <p:sp>
        <p:nvSpPr>
          <p:cNvPr id="1027" name="Subtitle 2">
            <a:extLst>
              <a:ext uri="{FF2B5EF4-FFF2-40B4-BE49-F238E27FC236}">
                <a16:creationId xmlns:a16="http://schemas.microsoft.com/office/drawing/2014/main" id="{C1FA922C-88D4-5A84-F905-55A3B0BED09D}"/>
              </a:ext>
            </a:extLst>
          </p:cNvPr>
          <p:cNvSpPr txBox="1">
            <a:spLocks/>
          </p:cNvSpPr>
          <p:nvPr/>
        </p:nvSpPr>
        <p:spPr>
          <a:xfrm>
            <a:off x="15032475" y="5987329"/>
            <a:ext cx="24682965" cy="4427275"/>
          </a:xfrm>
          <a:prstGeom prst="rect">
            <a:avLst/>
          </a:prstGeom>
        </p:spPr>
        <p:txBody>
          <a:bodyPr vert="horz" lIns="91440" tIns="45720" rIns="91440" bIns="45720" rtlCol="0">
            <a:normAutofit/>
          </a:bodyPr>
          <a:lstStyle>
            <a:lvl1pPr marL="0" indent="0" algn="ctr" defTabSz="3027487" rtl="0" eaLnBrk="1" latinLnBrk="0" hangingPunct="1">
              <a:lnSpc>
                <a:spcPct val="90000"/>
              </a:lnSpc>
              <a:spcBef>
                <a:spcPts val="3311"/>
              </a:spcBef>
              <a:buFont typeface="Arial" panose="020B0604020202020204" pitchFamily="34" charset="0"/>
              <a:buNone/>
              <a:defRPr sz="7946" kern="1200">
                <a:solidFill>
                  <a:schemeClr val="tx1"/>
                </a:solidFill>
                <a:latin typeface="+mn-lt"/>
                <a:ea typeface="+mn-ea"/>
                <a:cs typeface="+mn-cs"/>
              </a:defRPr>
            </a:lvl1pPr>
            <a:lvl2pPr marL="1513743" indent="0" algn="ctr" defTabSz="3027487" rtl="0" eaLnBrk="1" latinLnBrk="0" hangingPunct="1">
              <a:lnSpc>
                <a:spcPct val="90000"/>
              </a:lnSpc>
              <a:spcBef>
                <a:spcPts val="1655"/>
              </a:spcBef>
              <a:buFont typeface="Arial" panose="020B0604020202020204" pitchFamily="34" charset="0"/>
              <a:buNone/>
              <a:defRPr sz="6622" kern="1200">
                <a:solidFill>
                  <a:schemeClr val="tx1"/>
                </a:solidFill>
                <a:latin typeface="+mn-lt"/>
                <a:ea typeface="+mn-ea"/>
                <a:cs typeface="+mn-cs"/>
              </a:defRPr>
            </a:lvl2pPr>
            <a:lvl3pPr marL="3027487" indent="0" algn="ctr" defTabSz="3027487" rtl="0" eaLnBrk="1" latinLnBrk="0" hangingPunct="1">
              <a:lnSpc>
                <a:spcPct val="90000"/>
              </a:lnSpc>
              <a:spcBef>
                <a:spcPts val="1655"/>
              </a:spcBef>
              <a:buFont typeface="Arial" panose="020B0604020202020204" pitchFamily="34" charset="0"/>
              <a:buNone/>
              <a:defRPr sz="5960" kern="1200">
                <a:solidFill>
                  <a:schemeClr val="tx1"/>
                </a:solidFill>
                <a:latin typeface="+mn-lt"/>
                <a:ea typeface="+mn-ea"/>
                <a:cs typeface="+mn-cs"/>
              </a:defRPr>
            </a:lvl3pPr>
            <a:lvl4pPr marL="4541230"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4pPr>
            <a:lvl5pPr marL="605497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5pPr>
            <a:lvl6pPr marL="7568717"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6pPr>
            <a:lvl7pPr marL="9082461"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7pPr>
            <a:lvl8pPr marL="1059620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8pPr>
            <a:lvl9pPr marL="12109948"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9pPr>
          </a:lstStyle>
          <a:p>
            <a:pPr algn="just"/>
            <a:endParaRPr lang="en-GB" sz="34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029" name="Subtitle 2">
            <a:extLst>
              <a:ext uri="{FF2B5EF4-FFF2-40B4-BE49-F238E27FC236}">
                <a16:creationId xmlns:a16="http://schemas.microsoft.com/office/drawing/2014/main" id="{79DBF632-4FBB-5412-F2EF-F2C64636C825}"/>
              </a:ext>
            </a:extLst>
          </p:cNvPr>
          <p:cNvSpPr txBox="1"/>
          <p:nvPr/>
        </p:nvSpPr>
        <p:spPr>
          <a:xfrm>
            <a:off x="15153795" y="8544532"/>
            <a:ext cx="15170321" cy="786052"/>
          </a:xfrm>
          <a:prstGeom prst="rect">
            <a:avLst/>
          </a:prstGeom>
          <a:solidFill>
            <a:schemeClr val="accent1"/>
          </a:solidFill>
        </p:spPr>
        <p:txBody>
          <a:bodyPr vert="horz" lIns="91440" tIns="45720" rIns="91440" bIns="45720" rtlCol="0">
            <a:normAutofit lnSpcReduction="10000"/>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r>
              <a:rPr lang="en-GB" sz="54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Results</a:t>
            </a:r>
          </a:p>
          <a:p>
            <a:endParaRPr lang="en-GB" dirty="0">
              <a:ln>
                <a:solidFill>
                  <a:schemeClr val="bg1"/>
                </a:solidFill>
              </a:ln>
              <a:solidFill>
                <a:schemeClr val="bg1"/>
              </a:solidFill>
            </a:endParaRPr>
          </a:p>
          <a:p>
            <a:endParaRPr lang="en-GB" dirty="0">
              <a:ln>
                <a:solidFill>
                  <a:schemeClr val="bg1"/>
                </a:solidFill>
              </a:ln>
              <a:solidFill>
                <a:schemeClr val="bg1"/>
              </a:solidFill>
            </a:endParaRPr>
          </a:p>
          <a:p>
            <a:endParaRPr lang="en-GB" dirty="0">
              <a:ln>
                <a:solidFill>
                  <a:schemeClr val="bg1"/>
                </a:solidFill>
              </a:ln>
              <a:solidFill>
                <a:schemeClr val="bg1"/>
              </a:solidFill>
            </a:endParaRPr>
          </a:p>
        </p:txBody>
      </p:sp>
      <p:grpSp>
        <p:nvGrpSpPr>
          <p:cNvPr id="1040" name="Group 1039">
            <a:extLst>
              <a:ext uri="{FF2B5EF4-FFF2-40B4-BE49-F238E27FC236}">
                <a16:creationId xmlns:a16="http://schemas.microsoft.com/office/drawing/2014/main" id="{96C5FB67-1CE7-482F-C951-94E1B936FA6D}"/>
              </a:ext>
            </a:extLst>
          </p:cNvPr>
          <p:cNvGrpSpPr/>
          <p:nvPr/>
        </p:nvGrpSpPr>
        <p:grpSpPr>
          <a:xfrm>
            <a:off x="15382226" y="19132662"/>
            <a:ext cx="14665290" cy="3711482"/>
            <a:chOff x="140160" y="-37646"/>
            <a:chExt cx="9228372" cy="2171706"/>
          </a:xfrm>
        </p:grpSpPr>
        <p:pic>
          <p:nvPicPr>
            <p:cNvPr id="1042" name="Picture 1041" descr="A close-up of a screen&#10;&#10;Description automatically generated">
              <a:extLst>
                <a:ext uri="{FF2B5EF4-FFF2-40B4-BE49-F238E27FC236}">
                  <a16:creationId xmlns:a16="http://schemas.microsoft.com/office/drawing/2014/main" id="{46EE2665-9937-4371-A8BF-AA6552E999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60" y="-37646"/>
              <a:ext cx="4486998" cy="2171706"/>
            </a:xfrm>
            <a:prstGeom prst="rect">
              <a:avLst/>
            </a:prstGeom>
          </p:spPr>
        </p:pic>
        <p:pic>
          <p:nvPicPr>
            <p:cNvPr id="1043" name="Picture 1042" descr="A close-up of a radiograph&#10;&#10;Description automatically generated">
              <a:extLst>
                <a:ext uri="{FF2B5EF4-FFF2-40B4-BE49-F238E27FC236}">
                  <a16:creationId xmlns:a16="http://schemas.microsoft.com/office/drawing/2014/main" id="{23DAAC61-CD2F-DEC3-EF21-6BA25B0FB4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9797" y="-37646"/>
              <a:ext cx="4578735" cy="2165815"/>
            </a:xfrm>
            <a:prstGeom prst="rect">
              <a:avLst/>
            </a:prstGeom>
          </p:spPr>
        </p:pic>
      </p:grpSp>
      <p:grpSp>
        <p:nvGrpSpPr>
          <p:cNvPr id="1065" name="Group 1064">
            <a:extLst>
              <a:ext uri="{FF2B5EF4-FFF2-40B4-BE49-F238E27FC236}">
                <a16:creationId xmlns:a16="http://schemas.microsoft.com/office/drawing/2014/main" id="{B003309C-9A45-AED7-AD94-0D0D3343C3F6}"/>
              </a:ext>
            </a:extLst>
          </p:cNvPr>
          <p:cNvGrpSpPr/>
          <p:nvPr/>
        </p:nvGrpSpPr>
        <p:grpSpPr>
          <a:xfrm>
            <a:off x="15450276" y="9438945"/>
            <a:ext cx="14529189" cy="3847377"/>
            <a:chOff x="15300370" y="14403234"/>
            <a:chExt cx="14529189" cy="3847377"/>
          </a:xfrm>
        </p:grpSpPr>
        <p:pic>
          <p:nvPicPr>
            <p:cNvPr id="1053" name="Picture 1052" descr="Image preview">
              <a:extLst>
                <a:ext uri="{FF2B5EF4-FFF2-40B4-BE49-F238E27FC236}">
                  <a16:creationId xmlns:a16="http://schemas.microsoft.com/office/drawing/2014/main" id="{6AB4932D-9026-C8D4-B2B4-D6DC41B5855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21" t="11044"/>
            <a:stretch/>
          </p:blipFill>
          <p:spPr bwMode="auto">
            <a:xfrm>
              <a:off x="15300370" y="14447712"/>
              <a:ext cx="2975486" cy="3780279"/>
            </a:xfrm>
            <a:prstGeom prst="rect">
              <a:avLst/>
            </a:prstGeom>
            <a:noFill/>
            <a:ln>
              <a:noFill/>
            </a:ln>
            <a:extLst>
              <a:ext uri="{53640926-AAD7-44D8-BBD7-CCE9431645EC}">
                <a14:shadowObscured xmlns:a14="http://schemas.microsoft.com/office/drawing/2010/main"/>
              </a:ext>
            </a:extLst>
          </p:spPr>
        </p:pic>
        <p:pic>
          <p:nvPicPr>
            <p:cNvPr id="1054" name="Picture 1053" descr="Image preview">
              <a:extLst>
                <a:ext uri="{FF2B5EF4-FFF2-40B4-BE49-F238E27FC236}">
                  <a16:creationId xmlns:a16="http://schemas.microsoft.com/office/drawing/2014/main" id="{D482A6AC-8B92-194C-1282-6706C3AD5B4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1736"/>
            <a:stretch/>
          </p:blipFill>
          <p:spPr bwMode="auto">
            <a:xfrm>
              <a:off x="21241377" y="14403234"/>
              <a:ext cx="3426340" cy="3847377"/>
            </a:xfrm>
            <a:prstGeom prst="rect">
              <a:avLst/>
            </a:prstGeom>
            <a:noFill/>
            <a:ln>
              <a:noFill/>
            </a:ln>
          </p:spPr>
        </p:pic>
        <p:pic>
          <p:nvPicPr>
            <p:cNvPr id="1055" name="Picture 1054" descr="Image preview">
              <a:extLst>
                <a:ext uri="{FF2B5EF4-FFF2-40B4-BE49-F238E27FC236}">
                  <a16:creationId xmlns:a16="http://schemas.microsoft.com/office/drawing/2014/main" id="{90F3E30B-083B-4739-D59F-3D49744B02B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230" t="27181" r="21194" b="4341"/>
            <a:stretch/>
          </p:blipFill>
          <p:spPr bwMode="auto">
            <a:xfrm>
              <a:off x="18547605" y="14421401"/>
              <a:ext cx="2541411" cy="3780279"/>
            </a:xfrm>
            <a:prstGeom prst="rect">
              <a:avLst/>
            </a:prstGeom>
            <a:noFill/>
            <a:ln>
              <a:noFill/>
            </a:ln>
            <a:extLst>
              <a:ext uri="{53640926-AAD7-44D8-BBD7-CCE9431645EC}">
                <a14:shadowObscured xmlns:a14="http://schemas.microsoft.com/office/drawing/2010/main"/>
              </a:ext>
            </a:extLst>
          </p:spPr>
        </p:pic>
        <p:pic>
          <p:nvPicPr>
            <p:cNvPr id="1057" name="Picture 1056" descr="Image preview">
              <a:extLst>
                <a:ext uri="{FF2B5EF4-FFF2-40B4-BE49-F238E27FC236}">
                  <a16:creationId xmlns:a16="http://schemas.microsoft.com/office/drawing/2014/main" id="{FD7C7971-A4D9-41F5-010B-37F713DA5D0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932" t="35518" r="18504" b="30287"/>
            <a:stretch/>
          </p:blipFill>
          <p:spPr bwMode="auto">
            <a:xfrm>
              <a:off x="24879953" y="14439400"/>
              <a:ext cx="4949606" cy="3788591"/>
            </a:xfrm>
            <a:prstGeom prst="rect">
              <a:avLst/>
            </a:prstGeom>
            <a:noFill/>
            <a:ln>
              <a:noFill/>
            </a:ln>
            <a:extLst>
              <a:ext uri="{53640926-AAD7-44D8-BBD7-CCE9431645EC}">
                <a14:shadowObscured xmlns:a14="http://schemas.microsoft.com/office/drawing/2010/main"/>
              </a:ext>
            </a:extLst>
          </p:spPr>
        </p:pic>
      </p:grpSp>
      <p:sp>
        <p:nvSpPr>
          <p:cNvPr id="1061" name="Subtitle 2">
            <a:extLst>
              <a:ext uri="{FF2B5EF4-FFF2-40B4-BE49-F238E27FC236}">
                <a16:creationId xmlns:a16="http://schemas.microsoft.com/office/drawing/2014/main" id="{A5744582-35D8-7723-BEFC-25F4D5CC24FC}"/>
              </a:ext>
            </a:extLst>
          </p:cNvPr>
          <p:cNvSpPr txBox="1">
            <a:spLocks/>
          </p:cNvSpPr>
          <p:nvPr/>
        </p:nvSpPr>
        <p:spPr>
          <a:xfrm>
            <a:off x="15153795" y="32666814"/>
            <a:ext cx="14687529" cy="4407011"/>
          </a:xfrm>
          <a:prstGeom prst="rect">
            <a:avLst/>
          </a:prstGeom>
        </p:spPr>
        <p:txBody>
          <a:bodyPr vert="horz" lIns="91440" tIns="45720" rIns="91440" bIns="45720" rtlCol="0">
            <a:normAutofit/>
          </a:bodyPr>
          <a:lstStyle>
            <a:lvl1pPr marL="0" indent="0" algn="ctr" defTabSz="3027487" rtl="0" eaLnBrk="1" latinLnBrk="0" hangingPunct="1">
              <a:lnSpc>
                <a:spcPct val="90000"/>
              </a:lnSpc>
              <a:spcBef>
                <a:spcPts val="3311"/>
              </a:spcBef>
              <a:buFont typeface="Arial" panose="020B0604020202020204" pitchFamily="34" charset="0"/>
              <a:buNone/>
              <a:defRPr sz="7946" kern="1200">
                <a:solidFill>
                  <a:schemeClr val="tx1"/>
                </a:solidFill>
                <a:latin typeface="+mn-lt"/>
                <a:ea typeface="+mn-ea"/>
                <a:cs typeface="+mn-cs"/>
              </a:defRPr>
            </a:lvl1pPr>
            <a:lvl2pPr marL="1513743" indent="0" algn="ctr" defTabSz="3027487" rtl="0" eaLnBrk="1" latinLnBrk="0" hangingPunct="1">
              <a:lnSpc>
                <a:spcPct val="90000"/>
              </a:lnSpc>
              <a:spcBef>
                <a:spcPts val="1655"/>
              </a:spcBef>
              <a:buFont typeface="Arial" panose="020B0604020202020204" pitchFamily="34" charset="0"/>
              <a:buNone/>
              <a:defRPr sz="6622" kern="1200">
                <a:solidFill>
                  <a:schemeClr val="tx1"/>
                </a:solidFill>
                <a:latin typeface="+mn-lt"/>
                <a:ea typeface="+mn-ea"/>
                <a:cs typeface="+mn-cs"/>
              </a:defRPr>
            </a:lvl2pPr>
            <a:lvl3pPr marL="3027487" indent="0" algn="ctr" defTabSz="3027487" rtl="0" eaLnBrk="1" latinLnBrk="0" hangingPunct="1">
              <a:lnSpc>
                <a:spcPct val="90000"/>
              </a:lnSpc>
              <a:spcBef>
                <a:spcPts val="1655"/>
              </a:spcBef>
              <a:buFont typeface="Arial" panose="020B0604020202020204" pitchFamily="34" charset="0"/>
              <a:buNone/>
              <a:defRPr sz="5960" kern="1200">
                <a:solidFill>
                  <a:schemeClr val="tx1"/>
                </a:solidFill>
                <a:latin typeface="+mn-lt"/>
                <a:ea typeface="+mn-ea"/>
                <a:cs typeface="+mn-cs"/>
              </a:defRPr>
            </a:lvl3pPr>
            <a:lvl4pPr marL="4541230"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4pPr>
            <a:lvl5pPr marL="605497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5pPr>
            <a:lvl6pPr marL="7568717"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6pPr>
            <a:lvl7pPr marL="9082461"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7pPr>
            <a:lvl8pPr marL="1059620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8pPr>
            <a:lvl9pPr marL="12109948"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9pPr>
          </a:lstStyle>
          <a:p>
            <a:pPr algn="just">
              <a:lnSpc>
                <a:spcPct val="100000"/>
              </a:lnSpc>
            </a:pPr>
            <a:r>
              <a:rPr lang="en-GB" sz="3200" kern="100" dirty="0">
                <a:latin typeface="Calibri" panose="020F0502020204030204" pitchFamily="34" charset="0"/>
                <a:ea typeface="Calibri" panose="020F0502020204030204" pitchFamily="34" charset="0"/>
                <a:cs typeface="Calibri" panose="020F0502020204030204" pitchFamily="34" charset="0"/>
              </a:rPr>
              <a:t>The Hip iMAR protocol was effective in improving the accuracy of the HUs assigned to materials. As seen in Figure 13 illustrating the HU assigned to each of 3D printed replica organs, the streaking caused by bilateral metal hips caused the bladder and prostate to be assigned lower HUs than expected of -88±64HU and -65±76HU respectively.  When the CT images were reconstructed using the Hip iMAR, the HUs assigned to the prostate and bladder were -10±7HU and 53±8HU which are similar to the expected values of 2±9HU and 63±10HU.</a:t>
            </a:r>
          </a:p>
        </p:txBody>
      </p:sp>
      <p:sp>
        <p:nvSpPr>
          <p:cNvPr id="1068" name="Subtitle 2">
            <a:extLst>
              <a:ext uri="{FF2B5EF4-FFF2-40B4-BE49-F238E27FC236}">
                <a16:creationId xmlns:a16="http://schemas.microsoft.com/office/drawing/2014/main" id="{161D2184-4359-CC35-3A8E-FBC5CE36AA64}"/>
              </a:ext>
            </a:extLst>
          </p:cNvPr>
          <p:cNvSpPr txBox="1"/>
          <p:nvPr/>
        </p:nvSpPr>
        <p:spPr>
          <a:xfrm>
            <a:off x="15162529" y="36148370"/>
            <a:ext cx="15104684" cy="828486"/>
          </a:xfrm>
          <a:prstGeom prst="rect">
            <a:avLst/>
          </a:prstGeom>
          <a:solidFill>
            <a:schemeClr val="accent1"/>
          </a:solidFill>
        </p:spPr>
        <p:txBody>
          <a:bodyPr vert="horz" lIns="91440" tIns="45720" rIns="91440" bIns="45720" rtlCol="0">
            <a:normAutofit lnSpcReduction="10000"/>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r>
              <a:rPr lang="en-GB" sz="54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Conclusion</a:t>
            </a:r>
            <a:endParaRPr lang="en-GB" dirty="0">
              <a:ln>
                <a:solidFill>
                  <a:schemeClr val="bg1"/>
                </a:solidFill>
              </a:ln>
              <a:solidFill>
                <a:schemeClr val="bg1"/>
              </a:solidFill>
            </a:endParaRPr>
          </a:p>
          <a:p>
            <a:endParaRPr lang="en-GB" dirty="0">
              <a:ln>
                <a:solidFill>
                  <a:schemeClr val="bg1"/>
                </a:solidFill>
              </a:ln>
              <a:solidFill>
                <a:schemeClr val="bg1"/>
              </a:solidFill>
            </a:endParaRPr>
          </a:p>
        </p:txBody>
      </p:sp>
      <p:sp>
        <p:nvSpPr>
          <p:cNvPr id="1069" name="Subtitle 2">
            <a:extLst>
              <a:ext uri="{FF2B5EF4-FFF2-40B4-BE49-F238E27FC236}">
                <a16:creationId xmlns:a16="http://schemas.microsoft.com/office/drawing/2014/main" id="{E332233B-A851-FF88-B90E-556D8CCA64AA}"/>
              </a:ext>
            </a:extLst>
          </p:cNvPr>
          <p:cNvSpPr txBox="1">
            <a:spLocks/>
          </p:cNvSpPr>
          <p:nvPr/>
        </p:nvSpPr>
        <p:spPr>
          <a:xfrm>
            <a:off x="15213008" y="36955467"/>
            <a:ext cx="14687530" cy="2162308"/>
          </a:xfrm>
          <a:prstGeom prst="rect">
            <a:avLst/>
          </a:prstGeom>
        </p:spPr>
        <p:txBody>
          <a:bodyPr vert="horz" lIns="91440" tIns="45720" rIns="91440" bIns="45720" rtlCol="0">
            <a:noAutofit/>
          </a:bodyPr>
          <a:lstStyle>
            <a:lvl1pPr marL="0" indent="0" algn="ctr" defTabSz="3027487" rtl="0" eaLnBrk="1" latinLnBrk="0" hangingPunct="1">
              <a:lnSpc>
                <a:spcPct val="90000"/>
              </a:lnSpc>
              <a:spcBef>
                <a:spcPts val="3311"/>
              </a:spcBef>
              <a:buFont typeface="Arial" panose="020B0604020202020204" pitchFamily="34" charset="0"/>
              <a:buNone/>
              <a:defRPr sz="7946" kern="1200">
                <a:solidFill>
                  <a:schemeClr val="tx1"/>
                </a:solidFill>
                <a:latin typeface="+mn-lt"/>
                <a:ea typeface="+mn-ea"/>
                <a:cs typeface="+mn-cs"/>
              </a:defRPr>
            </a:lvl1pPr>
            <a:lvl2pPr marL="1513743" indent="0" algn="ctr" defTabSz="3027487" rtl="0" eaLnBrk="1" latinLnBrk="0" hangingPunct="1">
              <a:lnSpc>
                <a:spcPct val="90000"/>
              </a:lnSpc>
              <a:spcBef>
                <a:spcPts val="1655"/>
              </a:spcBef>
              <a:buFont typeface="Arial" panose="020B0604020202020204" pitchFamily="34" charset="0"/>
              <a:buNone/>
              <a:defRPr sz="6622" kern="1200">
                <a:solidFill>
                  <a:schemeClr val="tx1"/>
                </a:solidFill>
                <a:latin typeface="+mn-lt"/>
                <a:ea typeface="+mn-ea"/>
                <a:cs typeface="+mn-cs"/>
              </a:defRPr>
            </a:lvl2pPr>
            <a:lvl3pPr marL="3027487" indent="0" algn="ctr" defTabSz="3027487" rtl="0" eaLnBrk="1" latinLnBrk="0" hangingPunct="1">
              <a:lnSpc>
                <a:spcPct val="90000"/>
              </a:lnSpc>
              <a:spcBef>
                <a:spcPts val="1655"/>
              </a:spcBef>
              <a:buFont typeface="Arial" panose="020B0604020202020204" pitchFamily="34" charset="0"/>
              <a:buNone/>
              <a:defRPr sz="5960" kern="1200">
                <a:solidFill>
                  <a:schemeClr val="tx1"/>
                </a:solidFill>
                <a:latin typeface="+mn-lt"/>
                <a:ea typeface="+mn-ea"/>
                <a:cs typeface="+mn-cs"/>
              </a:defRPr>
            </a:lvl3pPr>
            <a:lvl4pPr marL="4541230"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4pPr>
            <a:lvl5pPr marL="605497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5pPr>
            <a:lvl6pPr marL="7568717"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6pPr>
            <a:lvl7pPr marL="9082461"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7pPr>
            <a:lvl8pPr marL="10596204"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8pPr>
            <a:lvl9pPr marL="12109948" indent="0" algn="ctr" defTabSz="3027487" rtl="0" eaLnBrk="1" latinLnBrk="0" hangingPunct="1">
              <a:lnSpc>
                <a:spcPct val="90000"/>
              </a:lnSpc>
              <a:spcBef>
                <a:spcPts val="1655"/>
              </a:spcBef>
              <a:buFont typeface="Arial" panose="020B0604020202020204" pitchFamily="34" charset="0"/>
              <a:buNone/>
              <a:defRPr sz="5297" kern="1200">
                <a:solidFill>
                  <a:schemeClr val="tx1"/>
                </a:solidFill>
                <a:latin typeface="+mn-lt"/>
                <a:ea typeface="+mn-ea"/>
                <a:cs typeface="+mn-cs"/>
              </a:defRPr>
            </a:lvl9pPr>
          </a:lstStyle>
          <a:p>
            <a:pPr algn="just">
              <a:lnSpc>
                <a:spcPct val="107000"/>
              </a:lnSpc>
              <a:spcBef>
                <a:spcPts val="1011"/>
              </a:spcBef>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iMAR is a useful and effective tool for reducing the negative effects of metal artefacts caused by metal hip implants, helping to improve the qualitative and quantitative information gained from a radiotherapy planning CT scan. </a:t>
            </a:r>
            <a:endParaRPr lang="en-GB" sz="3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Bef>
                <a:spcPts val="1011"/>
              </a:spcBef>
              <a:spcAft>
                <a:spcPts val="800"/>
              </a:spcAft>
            </a:pPr>
            <a:r>
              <a:rPr lang="en-GB" sz="3200" dirty="0">
                <a:effectLst/>
                <a:latin typeface="Calibri" panose="020F0502020204030204" pitchFamily="34" charset="0"/>
                <a:ea typeface="Calibri" panose="020F0502020204030204" pitchFamily="34" charset="0"/>
                <a:cs typeface="Calibri" panose="020F0502020204030204" pitchFamily="34" charset="0"/>
              </a:rPr>
              <a:t>In this project it was observed that the</a:t>
            </a:r>
            <a:r>
              <a:rPr lang="en-GB" sz="3200" dirty="0">
                <a:latin typeface="Calibri" panose="020F0502020204030204" pitchFamily="34" charset="0"/>
                <a:ea typeface="Calibri" panose="020F0502020204030204" pitchFamily="34" charset="0"/>
                <a:cs typeface="Calibri" panose="020F0502020204030204" pitchFamily="34" charset="0"/>
              </a:rPr>
              <a:t> preset</a:t>
            </a:r>
            <a:r>
              <a:rPr lang="en-GB" sz="3200" dirty="0">
                <a:effectLst/>
                <a:latin typeface="Calibri" panose="020F0502020204030204" pitchFamily="34" charset="0"/>
                <a:ea typeface="Calibri" panose="020F0502020204030204" pitchFamily="34" charset="0"/>
                <a:cs typeface="Calibri" panose="020F0502020204030204" pitchFamily="34" charset="0"/>
              </a:rPr>
              <a:t> ‘Hip iMAR’  </a:t>
            </a:r>
            <a:r>
              <a:rPr lang="en-GB" sz="3200" dirty="0">
                <a:latin typeface="Calibri" panose="020F0502020204030204" pitchFamily="34" charset="0"/>
                <a:ea typeface="Calibri" panose="020F0502020204030204" pitchFamily="34" charset="0"/>
                <a:cs typeface="Calibri" panose="020F0502020204030204" pitchFamily="34" charset="0"/>
              </a:rPr>
              <a:t>was</a:t>
            </a:r>
            <a:r>
              <a:rPr lang="en-GB" sz="3200" dirty="0">
                <a:effectLst/>
                <a:latin typeface="Calibri" panose="020F0502020204030204" pitchFamily="34" charset="0"/>
                <a:ea typeface="Calibri" panose="020F0502020204030204" pitchFamily="34" charset="0"/>
                <a:cs typeface="Calibri" panose="020F0502020204030204" pitchFamily="34" charset="0"/>
              </a:rPr>
              <a:t> useful in both the case of unilateral and bilateral metal hip implants.</a:t>
            </a:r>
          </a:p>
        </p:txBody>
      </p:sp>
      <p:sp>
        <p:nvSpPr>
          <p:cNvPr id="1074" name="TextBox 1073">
            <a:extLst>
              <a:ext uri="{FF2B5EF4-FFF2-40B4-BE49-F238E27FC236}">
                <a16:creationId xmlns:a16="http://schemas.microsoft.com/office/drawing/2014/main" id="{0BB0844B-085D-1423-49EB-FEC18D5B9274}"/>
              </a:ext>
            </a:extLst>
          </p:cNvPr>
          <p:cNvSpPr txBox="1"/>
          <p:nvPr/>
        </p:nvSpPr>
        <p:spPr>
          <a:xfrm>
            <a:off x="8469535" y="22116194"/>
            <a:ext cx="6144631" cy="830997"/>
          </a:xfrm>
          <a:prstGeom prst="rect">
            <a:avLst/>
          </a:prstGeom>
          <a:noFill/>
        </p:spPr>
        <p:txBody>
          <a:bodyPr wrap="square" rtlCol="0">
            <a:spAutoFit/>
          </a:bodyPr>
          <a:lstStyle/>
          <a:p>
            <a:pPr algn="ctr"/>
            <a:r>
              <a:rPr lang="en-GB" sz="2400" u="sng" dirty="0"/>
              <a:t>Figure 2</a:t>
            </a:r>
            <a:r>
              <a:rPr lang="en-GB" sz="2400" dirty="0"/>
              <a:t>:</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 Shift in mean beam energy caused by beam hardening</a:t>
            </a:r>
            <a:r>
              <a:rPr lang="en-GB" sz="2400" dirty="0"/>
              <a:t> [3]</a:t>
            </a:r>
          </a:p>
        </p:txBody>
      </p:sp>
      <p:sp>
        <p:nvSpPr>
          <p:cNvPr id="1075" name="TextBox 1074">
            <a:extLst>
              <a:ext uri="{FF2B5EF4-FFF2-40B4-BE49-F238E27FC236}">
                <a16:creationId xmlns:a16="http://schemas.microsoft.com/office/drawing/2014/main" id="{C25A5AF8-CDEC-ED51-E8E0-96BFAF4E7208}"/>
              </a:ext>
            </a:extLst>
          </p:cNvPr>
          <p:cNvSpPr txBox="1"/>
          <p:nvPr/>
        </p:nvSpPr>
        <p:spPr>
          <a:xfrm>
            <a:off x="8326380" y="13795108"/>
            <a:ext cx="6747191" cy="1569660"/>
          </a:xfrm>
          <a:prstGeom prst="rect">
            <a:avLst/>
          </a:prstGeom>
          <a:noFill/>
        </p:spPr>
        <p:txBody>
          <a:bodyPr wrap="square" rtlCol="0">
            <a:spAutoFit/>
          </a:bodyPr>
          <a:lstStyle/>
          <a:p>
            <a:pPr algn="ctr"/>
            <a:r>
              <a:rPr lang="en-GB" sz="2400" u="sng" dirty="0"/>
              <a:t>Figure 1</a:t>
            </a:r>
            <a:r>
              <a:rPr lang="en-GB" sz="2400" dirty="0"/>
              <a:t>:</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 a) </a:t>
            </a:r>
            <a:r>
              <a:rPr lang="en-GB" sz="2400" dirty="0">
                <a:latin typeface="Aptos" panose="020B0004020202020204" pitchFamily="34" charset="0"/>
                <a:ea typeface="Times New Roman" panose="02020603050405020304" pitchFamily="18" charset="0"/>
                <a:cs typeface="Times New Roman" panose="02020603050405020304" pitchFamily="18" charset="0"/>
              </a:rPr>
              <a:t>C</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T image of a  phantom with two circles of dense material (white) without beam hardening. (b) </a:t>
            </a:r>
            <a:r>
              <a:rPr lang="en-GB" sz="2400" dirty="0">
                <a:latin typeface="Aptos" panose="020B0004020202020204" pitchFamily="34" charset="0"/>
                <a:ea typeface="Times New Roman" panose="02020603050405020304" pitchFamily="18" charset="0"/>
                <a:cs typeface="Times New Roman" panose="02020603050405020304" pitchFamily="18" charset="0"/>
              </a:rPr>
              <a:t>T</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he phantom with visible beam hardening artifacts </a:t>
            </a:r>
            <a:r>
              <a:rPr lang="en-GB" sz="2400" dirty="0"/>
              <a:t> [6]</a:t>
            </a:r>
          </a:p>
        </p:txBody>
      </p:sp>
      <p:grpSp>
        <p:nvGrpSpPr>
          <p:cNvPr id="6" name="Group 5">
            <a:extLst>
              <a:ext uri="{FF2B5EF4-FFF2-40B4-BE49-F238E27FC236}">
                <a16:creationId xmlns:a16="http://schemas.microsoft.com/office/drawing/2014/main" id="{0F278F89-DE67-2C2C-BDCA-7FBAC050AA6C}"/>
              </a:ext>
            </a:extLst>
          </p:cNvPr>
          <p:cNvGrpSpPr/>
          <p:nvPr/>
        </p:nvGrpSpPr>
        <p:grpSpPr>
          <a:xfrm>
            <a:off x="8469535" y="10673381"/>
            <a:ext cx="6279582" cy="3209281"/>
            <a:chOff x="8804577" y="16314770"/>
            <a:chExt cx="6279582" cy="3209281"/>
          </a:xfrm>
        </p:grpSpPr>
        <p:pic>
          <p:nvPicPr>
            <p:cNvPr id="7" name="Picture 6">
              <a:extLst>
                <a:ext uri="{FF2B5EF4-FFF2-40B4-BE49-F238E27FC236}">
                  <a16:creationId xmlns:a16="http://schemas.microsoft.com/office/drawing/2014/main" id="{A82AA37B-9C7B-A758-29C3-E7E857EF9E65}"/>
                </a:ext>
              </a:extLst>
            </p:cNvPr>
            <p:cNvPicPr>
              <a:picLocks noChangeAspect="1"/>
            </p:cNvPicPr>
            <p:nvPr/>
          </p:nvPicPr>
          <p:blipFill rotWithShape="1">
            <a:blip r:embed="rId15"/>
            <a:srcRect r="52636"/>
            <a:stretch/>
          </p:blipFill>
          <p:spPr>
            <a:xfrm>
              <a:off x="8804577" y="16314770"/>
              <a:ext cx="3158733" cy="3167831"/>
            </a:xfrm>
            <a:prstGeom prst="rect">
              <a:avLst/>
            </a:prstGeom>
          </p:spPr>
        </p:pic>
        <p:pic>
          <p:nvPicPr>
            <p:cNvPr id="9" name="Picture 8">
              <a:extLst>
                <a:ext uri="{FF2B5EF4-FFF2-40B4-BE49-F238E27FC236}">
                  <a16:creationId xmlns:a16="http://schemas.microsoft.com/office/drawing/2014/main" id="{EDC666B6-047B-ACC7-070B-DBBEC1658983}"/>
                </a:ext>
              </a:extLst>
            </p:cNvPr>
            <p:cNvPicPr>
              <a:picLocks noChangeAspect="1"/>
            </p:cNvPicPr>
            <p:nvPr/>
          </p:nvPicPr>
          <p:blipFill rotWithShape="1">
            <a:blip r:embed="rId15"/>
            <a:srcRect l="51833" t="1393" r="803" b="-1393"/>
            <a:stretch/>
          </p:blipFill>
          <p:spPr>
            <a:xfrm>
              <a:off x="11910938" y="16341690"/>
              <a:ext cx="3173221" cy="3182361"/>
            </a:xfrm>
            <a:prstGeom prst="rect">
              <a:avLst/>
            </a:prstGeom>
          </p:spPr>
        </p:pic>
      </p:grpSp>
      <p:sp>
        <p:nvSpPr>
          <p:cNvPr id="19" name="TextBox 18">
            <a:extLst>
              <a:ext uri="{FF2B5EF4-FFF2-40B4-BE49-F238E27FC236}">
                <a16:creationId xmlns:a16="http://schemas.microsoft.com/office/drawing/2014/main" id="{903F7A88-B6EC-E790-B5BE-8D130D4D037D}"/>
              </a:ext>
            </a:extLst>
          </p:cNvPr>
          <p:cNvSpPr txBox="1"/>
          <p:nvPr/>
        </p:nvSpPr>
        <p:spPr>
          <a:xfrm>
            <a:off x="11753975" y="29670155"/>
            <a:ext cx="982575" cy="1321355"/>
          </a:xfrm>
          <a:prstGeom prst="rect">
            <a:avLst/>
          </a:prstGeom>
          <a:noFill/>
        </p:spPr>
        <p:txBody>
          <a:bodyPr wrap="square" rtlCol="0">
            <a:spAutoFit/>
          </a:bodyPr>
          <a:lstStyle/>
          <a:p>
            <a:endParaRPr lang="en-GB" dirty="0"/>
          </a:p>
        </p:txBody>
      </p:sp>
      <p:sp>
        <p:nvSpPr>
          <p:cNvPr id="20" name="TextBox 19">
            <a:extLst>
              <a:ext uri="{FF2B5EF4-FFF2-40B4-BE49-F238E27FC236}">
                <a16:creationId xmlns:a16="http://schemas.microsoft.com/office/drawing/2014/main" id="{3E8B2FA9-2416-159E-5C2A-72688934C988}"/>
              </a:ext>
            </a:extLst>
          </p:cNvPr>
          <p:cNvSpPr txBox="1"/>
          <p:nvPr/>
        </p:nvSpPr>
        <p:spPr>
          <a:xfrm>
            <a:off x="196225" y="25539854"/>
            <a:ext cx="10671227" cy="15511939"/>
          </a:xfrm>
          <a:prstGeom prst="rect">
            <a:avLst/>
          </a:prstGeom>
          <a:noFill/>
        </p:spPr>
        <p:txBody>
          <a:bodyPr wrap="square" rtlCol="0">
            <a:spAutoFit/>
          </a:bodyPr>
          <a:lstStyle/>
          <a:p>
            <a:pPr algn="just">
              <a:spcBef>
                <a:spcPts val="600"/>
              </a:spcBef>
            </a:pPr>
            <a:r>
              <a:rPr lang="en-GB" sz="3200" dirty="0">
                <a:latin typeface="Calibri" panose="020F0502020204030204" pitchFamily="34" charset="0"/>
                <a:ea typeface="Calibri" panose="020F0502020204030204" pitchFamily="34" charset="0"/>
                <a:cs typeface="Calibri" panose="020F0502020204030204" pitchFamily="34" charset="0"/>
              </a:rPr>
              <a:t>To investigate the impact of and ways to improve the effects of metal artefacts, the following was carried out:</a:t>
            </a:r>
          </a:p>
          <a:p>
            <a:pPr algn="just">
              <a:spcBef>
                <a:spcPts val="600"/>
              </a:spcBef>
            </a:pPr>
            <a:endParaRPr lang="en-GB" sz="2400" dirty="0">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en-GB" sz="3200" dirty="0">
                <a:latin typeface="Calibri" panose="020F0502020204030204" pitchFamily="34" charset="0"/>
                <a:ea typeface="Calibri" panose="020F0502020204030204" pitchFamily="34" charset="0"/>
                <a:cs typeface="Calibri" panose="020F0502020204030204" pitchFamily="34" charset="0"/>
              </a:rPr>
              <a:t>Analysis of standard image quality object (Catphan504) to investigate: </a:t>
            </a:r>
          </a:p>
          <a:p>
            <a:pPr marL="914400" lvl="1" indent="-457200" algn="just">
              <a:spcBef>
                <a:spcPts val="600"/>
              </a:spcBef>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Geometric distortion</a:t>
            </a:r>
          </a:p>
          <a:p>
            <a:pPr marL="914400" lvl="1" indent="-457200" algn="just">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Uniformity</a:t>
            </a:r>
          </a:p>
          <a:p>
            <a:pPr marL="914400" lvl="1" indent="-457200" algn="just">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Spatial resolution </a:t>
            </a:r>
          </a:p>
          <a:p>
            <a:pPr marL="914400" lvl="1" indent="-457200" algn="just">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Contrast resolution</a:t>
            </a: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3200" dirty="0">
                <a:latin typeface="Calibri" panose="020F0502020204030204" pitchFamily="34" charset="0"/>
                <a:ea typeface="Calibri" panose="020F0502020204030204" pitchFamily="34" charset="0"/>
                <a:cs typeface="Calibri" panose="020F0502020204030204" pitchFamily="34" charset="0"/>
              </a:rPr>
              <a:t>Investigated a second standard image quality object (CIRS phantom) with high density insert to investigate:</a:t>
            </a:r>
          </a:p>
          <a:p>
            <a:pPr marL="914400" lvl="1" indent="-457200" algn="just">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Impact at various distances from a metal insert</a:t>
            </a:r>
          </a:p>
          <a:p>
            <a:pPr marL="914400" lvl="1" indent="-457200" algn="just">
              <a:buFont typeface="Arial" panose="020B0604020202020204" pitchFamily="34" charset="0"/>
              <a:buChar char="•"/>
            </a:pPr>
            <a:r>
              <a:rPr lang="en-GB" sz="3200" dirty="0">
                <a:latin typeface="Calibri" panose="020F0502020204030204" pitchFamily="34" charset="0"/>
                <a:ea typeface="Calibri" panose="020F0502020204030204" pitchFamily="34" charset="0"/>
                <a:cs typeface="Calibri" panose="020F0502020204030204" pitchFamily="34" charset="0"/>
              </a:rPr>
              <a:t>Effect on HU of known materials close to the metal insert</a:t>
            </a:r>
          </a:p>
          <a:p>
            <a:pPr algn="just"/>
            <a:endParaRPr lang="en-GB" sz="2000" dirty="0">
              <a:latin typeface="Calibri" panose="020F0502020204030204" pitchFamily="34" charset="0"/>
              <a:ea typeface="Calibri" panose="020F0502020204030204" pitchFamily="34" charset="0"/>
              <a:cs typeface="Calibri" panose="020F0502020204030204" pitchFamily="34" charset="0"/>
            </a:endParaRPr>
          </a:p>
          <a:p>
            <a:pPr algn="just"/>
            <a:r>
              <a:rPr lang="en-GB" sz="3200" dirty="0">
                <a:latin typeface="Calibri" panose="020F0502020204030204" pitchFamily="34" charset="0"/>
                <a:ea typeface="Calibri" panose="020F0502020204030204" pitchFamily="34" charset="0"/>
                <a:cs typeface="Calibri" panose="020F0502020204030204" pitchFamily="34" charset="0"/>
              </a:rPr>
              <a:t>Designed and created a 3D printed anatomical pelvic phantom, both with and without metal artificial hips. This was designed to fit 3D printed organs and Catphan504 modules within the anatomical phantom for deeper investigations.</a:t>
            </a:r>
          </a:p>
          <a:p>
            <a:pPr algn="just"/>
            <a:endParaRPr lang="en-GB" sz="1600" dirty="0">
              <a:latin typeface="Calibri" panose="020F0502020204030204" pitchFamily="34" charset="0"/>
              <a:ea typeface="Calibri" panose="020F0502020204030204" pitchFamily="34" charset="0"/>
              <a:cs typeface="Calibri" panose="020F0502020204030204" pitchFamily="34" charset="0"/>
            </a:endParaRPr>
          </a:p>
          <a:p>
            <a:pPr algn="just"/>
            <a:r>
              <a:rPr lang="en-GB" sz="3200" dirty="0">
                <a:effectLst/>
                <a:latin typeface="Calibri" panose="020F0502020204030204" pitchFamily="34" charset="0"/>
                <a:ea typeface="Calibri" panose="020F0502020204030204" pitchFamily="34" charset="0"/>
                <a:cs typeface="Calibri" panose="020F0502020204030204" pitchFamily="34" charset="0"/>
              </a:rPr>
              <a:t>In this project</a:t>
            </a:r>
            <a:r>
              <a:rPr lang="en-GB" sz="3200" dirty="0">
                <a:latin typeface="Calibri" panose="020F0502020204030204" pitchFamily="34" charset="0"/>
                <a:ea typeface="Calibri" panose="020F0502020204030204" pitchFamily="34" charset="0"/>
                <a:cs typeface="Calibri" panose="020F0502020204030204" pitchFamily="34" charset="0"/>
              </a:rPr>
              <a:t>, an iterative metal artefact reduction algorithm (iMAR) designed to improve the effects of </a:t>
            </a:r>
            <a:r>
              <a:rPr lang="en-GB" sz="3200" dirty="0">
                <a:effectLst/>
                <a:latin typeface="Calibri" panose="020F0502020204030204" pitchFamily="34" charset="0"/>
                <a:ea typeface="Calibri" panose="020F0502020204030204" pitchFamily="34" charset="0"/>
                <a:cs typeface="Calibri" panose="020F0502020204030204" pitchFamily="34" charset="0"/>
              </a:rPr>
              <a:t>metal artefacts at the projection stage of CT image reconstruction</a:t>
            </a:r>
            <a:r>
              <a:rPr lang="en-GB" sz="3200" dirty="0">
                <a:latin typeface="Calibri" panose="020F0502020204030204" pitchFamily="34" charset="0"/>
                <a:ea typeface="Calibri" panose="020F0502020204030204" pitchFamily="34" charset="0"/>
                <a:cs typeface="Calibri" panose="020F0502020204030204" pitchFamily="34" charset="0"/>
              </a:rPr>
              <a:t> was investigated.</a:t>
            </a:r>
            <a:r>
              <a:rPr lang="en-GB" sz="3200" dirty="0">
                <a:effectLst/>
                <a:latin typeface="Calibri" panose="020F0502020204030204" pitchFamily="34" charset="0"/>
                <a:ea typeface="Calibri" panose="020F0502020204030204" pitchFamily="34" charset="0"/>
                <a:cs typeface="Calibri" panose="020F0502020204030204" pitchFamily="34" charset="0"/>
              </a:rPr>
              <a:t> </a:t>
            </a:r>
          </a:p>
          <a:p>
            <a:pPr algn="just"/>
            <a:endParaRPr lang="en-GB" dirty="0"/>
          </a:p>
          <a:p>
            <a:pPr algn="just"/>
            <a:r>
              <a:rPr lang="en-GB" sz="3100" dirty="0">
                <a:effectLst/>
                <a:latin typeface="Calibri" panose="020F0502020204030204" pitchFamily="34" charset="0"/>
                <a:ea typeface="Calibri" panose="020F0502020204030204" pitchFamily="34" charset="0"/>
                <a:cs typeface="Calibri" panose="020F0502020204030204" pitchFamily="34" charset="0"/>
              </a:rPr>
              <a:t>iMAR was developed by Siemens and is widely used to improve the effects of metal artefacts and its effectiveness has been explored in literature. However, there are only 8 different types of preset iMAR, with the focus of this project being mainly on Hip iMAR. However, the other iMAR presets were also explored during this project. </a:t>
            </a:r>
            <a:endParaRPr lang="en-GB" sz="3100" dirty="0">
              <a:latin typeface="Calibri" panose="020F0502020204030204" pitchFamily="34" charset="0"/>
              <a:ea typeface="Calibri" panose="020F0502020204030204" pitchFamily="34" charset="0"/>
              <a:cs typeface="Calibri" panose="020F0502020204030204" pitchFamily="34" charset="0"/>
            </a:endParaRPr>
          </a:p>
          <a:p>
            <a:pPr algn="just"/>
            <a:endParaRPr lang="en-GB" sz="3400" dirty="0"/>
          </a:p>
        </p:txBody>
      </p:sp>
      <p:sp>
        <p:nvSpPr>
          <p:cNvPr id="12" name="TextBox 11">
            <a:extLst>
              <a:ext uri="{FF2B5EF4-FFF2-40B4-BE49-F238E27FC236}">
                <a16:creationId xmlns:a16="http://schemas.microsoft.com/office/drawing/2014/main" id="{AFA96D51-285C-70B5-9914-336C2DD262BB}"/>
              </a:ext>
            </a:extLst>
          </p:cNvPr>
          <p:cNvSpPr txBox="1"/>
          <p:nvPr/>
        </p:nvSpPr>
        <p:spPr>
          <a:xfrm>
            <a:off x="172159" y="23256270"/>
            <a:ext cx="14702665" cy="1569660"/>
          </a:xfrm>
          <a:prstGeom prst="rect">
            <a:avLst/>
          </a:prstGeom>
          <a:noFill/>
        </p:spPr>
        <p:txBody>
          <a:bodyPr wrap="square">
            <a:spAutoFit/>
          </a:bodyPr>
          <a:lstStyle/>
          <a:p>
            <a:pPr algn="just"/>
            <a:r>
              <a:rPr lang="en-GB" sz="3200" dirty="0">
                <a:latin typeface="Calibri" panose="020F0502020204030204" pitchFamily="34" charset="0"/>
                <a:ea typeface="Calibri" panose="020F0502020204030204" pitchFamily="34" charset="0"/>
                <a:cs typeface="Calibri" panose="020F0502020204030204" pitchFamily="34" charset="0"/>
              </a:rPr>
              <a:t>The purpose of this work was to investigate the impact of, and ways to improve, the effect of metal hip implants on radiotherapy treatment planning for treating prostate cancer.</a:t>
            </a:r>
          </a:p>
        </p:txBody>
      </p:sp>
      <p:grpSp>
        <p:nvGrpSpPr>
          <p:cNvPr id="1052" name="Group 1051">
            <a:extLst>
              <a:ext uri="{FF2B5EF4-FFF2-40B4-BE49-F238E27FC236}">
                <a16:creationId xmlns:a16="http://schemas.microsoft.com/office/drawing/2014/main" id="{14EFEBC0-E524-9E65-A194-8DABCD38D42C}"/>
              </a:ext>
            </a:extLst>
          </p:cNvPr>
          <p:cNvGrpSpPr/>
          <p:nvPr/>
        </p:nvGrpSpPr>
        <p:grpSpPr>
          <a:xfrm>
            <a:off x="10996852" y="25611639"/>
            <a:ext cx="3943201" cy="13575893"/>
            <a:chOff x="10724328" y="29146956"/>
            <a:chExt cx="3943201" cy="13575893"/>
          </a:xfrm>
        </p:grpSpPr>
        <p:pic>
          <p:nvPicPr>
            <p:cNvPr id="16" name="Picture 15">
              <a:extLst>
                <a:ext uri="{FF2B5EF4-FFF2-40B4-BE49-F238E27FC236}">
                  <a16:creationId xmlns:a16="http://schemas.microsoft.com/office/drawing/2014/main" id="{790753C6-5573-39D0-F10A-D1377BE24469}"/>
                </a:ext>
              </a:extLst>
            </p:cNvPr>
            <p:cNvPicPr>
              <a:picLocks noChangeAspect="1"/>
            </p:cNvPicPr>
            <p:nvPr/>
          </p:nvPicPr>
          <p:blipFill rotWithShape="1">
            <a:blip r:embed="rId16"/>
            <a:srcRect t="23046" r="20425" b="25323"/>
            <a:stretch/>
          </p:blipFill>
          <p:spPr>
            <a:xfrm>
              <a:off x="11055134" y="39798431"/>
              <a:ext cx="3380376" cy="2924418"/>
            </a:xfrm>
            <a:prstGeom prst="rect">
              <a:avLst/>
            </a:prstGeom>
          </p:spPr>
        </p:pic>
        <p:pic>
          <p:nvPicPr>
            <p:cNvPr id="17" name="Picture 16">
              <a:extLst>
                <a:ext uri="{FF2B5EF4-FFF2-40B4-BE49-F238E27FC236}">
                  <a16:creationId xmlns:a16="http://schemas.microsoft.com/office/drawing/2014/main" id="{82E71F37-2C30-5510-80F6-465558AD6F1D}"/>
                </a:ext>
              </a:extLst>
            </p:cNvPr>
            <p:cNvPicPr>
              <a:picLocks noChangeAspect="1"/>
            </p:cNvPicPr>
            <p:nvPr/>
          </p:nvPicPr>
          <p:blipFill rotWithShape="1">
            <a:blip r:embed="rId17"/>
            <a:srcRect l="879" t="674" r="2367" b="420"/>
            <a:stretch/>
          </p:blipFill>
          <p:spPr>
            <a:xfrm>
              <a:off x="10750590" y="32755445"/>
              <a:ext cx="3852202" cy="2953357"/>
            </a:xfrm>
            <a:prstGeom prst="rect">
              <a:avLst/>
            </a:prstGeom>
          </p:spPr>
        </p:pic>
        <p:pic>
          <p:nvPicPr>
            <p:cNvPr id="18" name="Picture 17">
              <a:extLst>
                <a:ext uri="{FF2B5EF4-FFF2-40B4-BE49-F238E27FC236}">
                  <a16:creationId xmlns:a16="http://schemas.microsoft.com/office/drawing/2014/main" id="{9291D80B-6B80-221B-467F-E0CB2C5748F1}"/>
                </a:ext>
              </a:extLst>
            </p:cNvPr>
            <p:cNvPicPr>
              <a:picLocks noChangeAspect="1"/>
            </p:cNvPicPr>
            <p:nvPr/>
          </p:nvPicPr>
          <p:blipFill>
            <a:blip r:embed="rId18"/>
            <a:stretch>
              <a:fillRect/>
            </a:stretch>
          </p:blipFill>
          <p:spPr>
            <a:xfrm>
              <a:off x="10724328" y="36528697"/>
              <a:ext cx="3943201" cy="2565417"/>
            </a:xfrm>
            <a:prstGeom prst="rect">
              <a:avLst/>
            </a:prstGeom>
          </p:spPr>
        </p:pic>
        <p:pic>
          <p:nvPicPr>
            <p:cNvPr id="1051" name="Picture 1050" descr="A blue plastic cylinder with black tubes&#10;&#10;Description automatically generated">
              <a:extLst>
                <a:ext uri="{FF2B5EF4-FFF2-40B4-BE49-F238E27FC236}">
                  <a16:creationId xmlns:a16="http://schemas.microsoft.com/office/drawing/2014/main" id="{DB974B60-016C-CAA5-230F-64EC3945618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4703"/>
            <a:stretch/>
          </p:blipFill>
          <p:spPr>
            <a:xfrm>
              <a:off x="10777079" y="29146956"/>
              <a:ext cx="3825713" cy="3092889"/>
            </a:xfrm>
            <a:prstGeom prst="rect">
              <a:avLst/>
            </a:prstGeom>
          </p:spPr>
        </p:pic>
      </p:grpSp>
      <p:pic>
        <p:nvPicPr>
          <p:cNvPr id="1060" name="Picture 1059">
            <a:extLst>
              <a:ext uri="{FF2B5EF4-FFF2-40B4-BE49-F238E27FC236}">
                <a16:creationId xmlns:a16="http://schemas.microsoft.com/office/drawing/2014/main" id="{82CCD4BF-7764-E2AD-C19E-3C199207AB23}"/>
              </a:ext>
            </a:extLst>
          </p:cNvPr>
          <p:cNvPicPr>
            <a:picLocks noChangeAspect="1"/>
          </p:cNvPicPr>
          <p:nvPr/>
        </p:nvPicPr>
        <p:blipFill>
          <a:blip r:embed="rId20"/>
          <a:stretch>
            <a:fillRect/>
          </a:stretch>
        </p:blipFill>
        <p:spPr>
          <a:xfrm>
            <a:off x="17017940" y="23694214"/>
            <a:ext cx="11597426" cy="7256971"/>
          </a:xfrm>
          <a:prstGeom prst="rect">
            <a:avLst/>
          </a:prstGeom>
        </p:spPr>
      </p:pic>
      <p:sp>
        <p:nvSpPr>
          <p:cNvPr id="21" name="TextBox 20">
            <a:extLst>
              <a:ext uri="{FF2B5EF4-FFF2-40B4-BE49-F238E27FC236}">
                <a16:creationId xmlns:a16="http://schemas.microsoft.com/office/drawing/2014/main" id="{49DED75F-97E4-8DB9-16DA-3B44ABC261D3}"/>
              </a:ext>
            </a:extLst>
          </p:cNvPr>
          <p:cNvSpPr txBox="1"/>
          <p:nvPr/>
        </p:nvSpPr>
        <p:spPr>
          <a:xfrm>
            <a:off x="10698509" y="28700645"/>
            <a:ext cx="4391194" cy="461665"/>
          </a:xfrm>
          <a:prstGeom prst="rect">
            <a:avLst/>
          </a:prstGeom>
          <a:noFill/>
        </p:spPr>
        <p:txBody>
          <a:bodyPr wrap="square" rtlCol="0">
            <a:spAutoFit/>
          </a:bodyPr>
          <a:lstStyle/>
          <a:p>
            <a:pPr algn="ctr"/>
            <a:r>
              <a:rPr lang="en-GB" sz="2400" u="sng" dirty="0"/>
              <a:t>Figure 3:</a:t>
            </a:r>
            <a:r>
              <a:rPr lang="en-GB" sz="2400" u="sng"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Catphan 504 phantom</a:t>
            </a:r>
            <a:endParaRPr lang="en-GB" sz="2400" dirty="0"/>
          </a:p>
        </p:txBody>
      </p:sp>
      <p:sp>
        <p:nvSpPr>
          <p:cNvPr id="23" name="TextBox 22">
            <a:extLst>
              <a:ext uri="{FF2B5EF4-FFF2-40B4-BE49-F238E27FC236}">
                <a16:creationId xmlns:a16="http://schemas.microsoft.com/office/drawing/2014/main" id="{54366E8D-78E9-4FB7-AFBE-EBE577897C25}"/>
              </a:ext>
            </a:extLst>
          </p:cNvPr>
          <p:cNvSpPr txBox="1"/>
          <p:nvPr/>
        </p:nvSpPr>
        <p:spPr>
          <a:xfrm>
            <a:off x="10763816" y="32251316"/>
            <a:ext cx="4260579" cy="830997"/>
          </a:xfrm>
          <a:prstGeom prst="rect">
            <a:avLst/>
          </a:prstGeom>
          <a:noFill/>
        </p:spPr>
        <p:txBody>
          <a:bodyPr wrap="square" rtlCol="0">
            <a:spAutoFit/>
          </a:bodyPr>
          <a:lstStyle/>
          <a:p>
            <a:pPr algn="ctr"/>
            <a:r>
              <a:rPr lang="en-GB" sz="2400" u="sng" dirty="0"/>
              <a:t>Figure 4</a:t>
            </a:r>
            <a:r>
              <a:rPr lang="en-GB" sz="2400" dirty="0"/>
              <a:t>: CIRS Electron Density phantom</a:t>
            </a:r>
          </a:p>
        </p:txBody>
      </p:sp>
      <p:sp>
        <p:nvSpPr>
          <p:cNvPr id="24" name="TextBox 23">
            <a:extLst>
              <a:ext uri="{FF2B5EF4-FFF2-40B4-BE49-F238E27FC236}">
                <a16:creationId xmlns:a16="http://schemas.microsoft.com/office/drawing/2014/main" id="{103BF547-C5A7-483D-D793-CA810D10F5C3}"/>
              </a:ext>
            </a:extLst>
          </p:cNvPr>
          <p:cNvSpPr txBox="1"/>
          <p:nvPr/>
        </p:nvSpPr>
        <p:spPr>
          <a:xfrm>
            <a:off x="10913321" y="35523056"/>
            <a:ext cx="4218687" cy="830997"/>
          </a:xfrm>
          <a:prstGeom prst="rect">
            <a:avLst/>
          </a:prstGeom>
          <a:noFill/>
        </p:spPr>
        <p:txBody>
          <a:bodyPr wrap="square" rtlCol="0">
            <a:spAutoFit/>
          </a:bodyPr>
          <a:lstStyle/>
          <a:p>
            <a:pPr algn="ctr"/>
            <a:r>
              <a:rPr lang="en-GB" sz="2400" u="sng" dirty="0"/>
              <a:t>Figure 5:</a:t>
            </a:r>
            <a:r>
              <a:rPr lang="en-GB" sz="2400" u="sng"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3D printed pelvic phantom</a:t>
            </a:r>
            <a:endParaRPr lang="en-GB" sz="2400" dirty="0"/>
          </a:p>
        </p:txBody>
      </p:sp>
      <p:sp>
        <p:nvSpPr>
          <p:cNvPr id="25" name="TextBox 24">
            <a:extLst>
              <a:ext uri="{FF2B5EF4-FFF2-40B4-BE49-F238E27FC236}">
                <a16:creationId xmlns:a16="http://schemas.microsoft.com/office/drawing/2014/main" id="{7F0AC453-5F17-FD84-EA22-F596D6289BFC}"/>
              </a:ext>
            </a:extLst>
          </p:cNvPr>
          <p:cNvSpPr txBox="1"/>
          <p:nvPr/>
        </p:nvSpPr>
        <p:spPr>
          <a:xfrm>
            <a:off x="10842976" y="39117775"/>
            <a:ext cx="4271203" cy="830997"/>
          </a:xfrm>
          <a:prstGeom prst="rect">
            <a:avLst/>
          </a:prstGeom>
          <a:noFill/>
        </p:spPr>
        <p:txBody>
          <a:bodyPr wrap="square" rtlCol="0">
            <a:spAutoFit/>
          </a:bodyPr>
          <a:lstStyle/>
          <a:p>
            <a:pPr algn="ctr"/>
            <a:r>
              <a:rPr lang="en-GB" sz="2400" u="sng" dirty="0"/>
              <a:t>Figure 6:</a:t>
            </a:r>
            <a:r>
              <a:rPr lang="en-GB" sz="2400" u="sng"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Catphan 504 modules </a:t>
            </a:r>
            <a:endParaRPr lang="en-GB" sz="2400" dirty="0"/>
          </a:p>
        </p:txBody>
      </p:sp>
      <p:sp>
        <p:nvSpPr>
          <p:cNvPr id="28" name="TextBox 27">
            <a:extLst>
              <a:ext uri="{FF2B5EF4-FFF2-40B4-BE49-F238E27FC236}">
                <a16:creationId xmlns:a16="http://schemas.microsoft.com/office/drawing/2014/main" id="{32A9BF8C-F0D9-BBC7-8ADD-514FDDB7BCA7}"/>
              </a:ext>
            </a:extLst>
          </p:cNvPr>
          <p:cNvSpPr txBox="1"/>
          <p:nvPr/>
        </p:nvSpPr>
        <p:spPr>
          <a:xfrm>
            <a:off x="15350222" y="13307558"/>
            <a:ext cx="3105075" cy="1200329"/>
          </a:xfrm>
          <a:prstGeom prst="rect">
            <a:avLst/>
          </a:prstGeom>
          <a:noFill/>
        </p:spPr>
        <p:txBody>
          <a:bodyPr wrap="square" rtlCol="0">
            <a:spAutoFit/>
          </a:bodyPr>
          <a:lstStyle/>
          <a:p>
            <a:pPr algn="ctr"/>
            <a:r>
              <a:rPr lang="en-GB" sz="2400" u="sng" dirty="0"/>
              <a:t>Figure 7: </a:t>
            </a:r>
            <a:r>
              <a:rPr lang="en-GB" sz="2400" dirty="0"/>
              <a:t>3D printed femur with metal hip implant: </a:t>
            </a:r>
            <a:r>
              <a:rPr lang="en-GB" sz="2400" dirty="0">
                <a:effectLst/>
                <a:latin typeface="Aptos" panose="020B0004020202020204" pitchFamily="34" charset="0"/>
                <a:ea typeface="Times New Roman" panose="02020603050405020304" pitchFamily="18" charset="0"/>
                <a:cs typeface="Times New Roman" panose="02020603050405020304" pitchFamily="18" charset="0"/>
              </a:rPr>
              <a:t> </a:t>
            </a:r>
            <a:endParaRPr lang="en-GB" sz="2400" dirty="0"/>
          </a:p>
        </p:txBody>
      </p:sp>
      <p:sp>
        <p:nvSpPr>
          <p:cNvPr id="29" name="TextBox 28">
            <a:extLst>
              <a:ext uri="{FF2B5EF4-FFF2-40B4-BE49-F238E27FC236}">
                <a16:creationId xmlns:a16="http://schemas.microsoft.com/office/drawing/2014/main" id="{12613B41-CE61-B819-22B3-6569DD286099}"/>
              </a:ext>
            </a:extLst>
          </p:cNvPr>
          <p:cNvSpPr txBox="1"/>
          <p:nvPr/>
        </p:nvSpPr>
        <p:spPr>
          <a:xfrm>
            <a:off x="18262104" y="13333917"/>
            <a:ext cx="3129180" cy="1200329"/>
          </a:xfrm>
          <a:prstGeom prst="rect">
            <a:avLst/>
          </a:prstGeom>
          <a:noFill/>
        </p:spPr>
        <p:txBody>
          <a:bodyPr wrap="square" rtlCol="0">
            <a:spAutoFit/>
          </a:bodyPr>
          <a:lstStyle/>
          <a:p>
            <a:pPr algn="ctr"/>
            <a:r>
              <a:rPr lang="en-GB" sz="2400" u="sng" dirty="0"/>
              <a:t>Figure 8</a:t>
            </a:r>
            <a:r>
              <a:rPr lang="en-GB" sz="2400" dirty="0"/>
              <a:t>:3D printed femur within 3D printed side module</a:t>
            </a:r>
          </a:p>
        </p:txBody>
      </p:sp>
      <p:sp>
        <p:nvSpPr>
          <p:cNvPr id="30" name="TextBox 29">
            <a:extLst>
              <a:ext uri="{FF2B5EF4-FFF2-40B4-BE49-F238E27FC236}">
                <a16:creationId xmlns:a16="http://schemas.microsoft.com/office/drawing/2014/main" id="{111DB047-13EA-0D1A-EFA8-83216D0F7200}"/>
              </a:ext>
            </a:extLst>
          </p:cNvPr>
          <p:cNvSpPr txBox="1"/>
          <p:nvPr/>
        </p:nvSpPr>
        <p:spPr>
          <a:xfrm>
            <a:off x="21391283" y="13333917"/>
            <a:ext cx="3582003" cy="1200329"/>
          </a:xfrm>
          <a:prstGeom prst="rect">
            <a:avLst/>
          </a:prstGeom>
          <a:noFill/>
        </p:spPr>
        <p:txBody>
          <a:bodyPr wrap="square" rtlCol="0">
            <a:spAutoFit/>
          </a:bodyPr>
          <a:lstStyle/>
          <a:p>
            <a:pPr algn="ctr"/>
            <a:r>
              <a:rPr lang="en-GB" sz="2400" u="sng" dirty="0"/>
              <a:t>Figure 9</a:t>
            </a:r>
            <a:r>
              <a:rPr lang="en-GB" sz="2400" dirty="0"/>
              <a:t>: 3D printed femur and hip  within 3D printed side module</a:t>
            </a:r>
          </a:p>
        </p:txBody>
      </p:sp>
      <p:sp>
        <p:nvSpPr>
          <p:cNvPr id="31" name="TextBox 30">
            <a:extLst>
              <a:ext uri="{FF2B5EF4-FFF2-40B4-BE49-F238E27FC236}">
                <a16:creationId xmlns:a16="http://schemas.microsoft.com/office/drawing/2014/main" id="{4A3DEA7A-F4EC-D04A-A8B5-DB6E93D24330}"/>
              </a:ext>
            </a:extLst>
          </p:cNvPr>
          <p:cNvSpPr txBox="1"/>
          <p:nvPr/>
        </p:nvSpPr>
        <p:spPr>
          <a:xfrm>
            <a:off x="24793943" y="13336235"/>
            <a:ext cx="4915018" cy="830997"/>
          </a:xfrm>
          <a:prstGeom prst="rect">
            <a:avLst/>
          </a:prstGeom>
          <a:noFill/>
        </p:spPr>
        <p:txBody>
          <a:bodyPr wrap="square" rtlCol="0">
            <a:spAutoFit/>
          </a:bodyPr>
          <a:lstStyle/>
          <a:p>
            <a:pPr algn="ctr"/>
            <a:r>
              <a:rPr lang="en-GB" sz="2400" u="sng" dirty="0"/>
              <a:t>Figure 10: </a:t>
            </a:r>
            <a:r>
              <a:rPr lang="en-GB" sz="2400" dirty="0"/>
              <a:t>3D printed pelvic phantom set up in the CT scanner</a:t>
            </a:r>
          </a:p>
        </p:txBody>
      </p:sp>
      <p:sp>
        <p:nvSpPr>
          <p:cNvPr id="32" name="TextBox 31">
            <a:extLst>
              <a:ext uri="{FF2B5EF4-FFF2-40B4-BE49-F238E27FC236}">
                <a16:creationId xmlns:a16="http://schemas.microsoft.com/office/drawing/2014/main" id="{EEDB0BDC-B260-E154-1058-248B2C7F176E}"/>
              </a:ext>
            </a:extLst>
          </p:cNvPr>
          <p:cNvSpPr txBox="1"/>
          <p:nvPr/>
        </p:nvSpPr>
        <p:spPr>
          <a:xfrm>
            <a:off x="15389979" y="22893583"/>
            <a:ext cx="14649784" cy="830997"/>
          </a:xfrm>
          <a:prstGeom prst="rect">
            <a:avLst/>
          </a:prstGeom>
          <a:noFill/>
        </p:spPr>
        <p:txBody>
          <a:bodyPr wrap="square" rtlCol="0">
            <a:spAutoFit/>
          </a:bodyPr>
          <a:lstStyle/>
          <a:p>
            <a:pPr algn="ctr"/>
            <a:r>
              <a:rPr lang="en-GB" sz="2400" u="sng" dirty="0"/>
              <a:t>Figure 12</a:t>
            </a:r>
            <a:r>
              <a:rPr lang="en-GB" sz="2400" dirty="0"/>
              <a:t>: Image on the left shows the CT image of bilateral hip implant set up with the 3D printed organs and, on the right, shows the same CT image reconstructed using Hip iMAR </a:t>
            </a:r>
          </a:p>
        </p:txBody>
      </p:sp>
      <p:sp>
        <p:nvSpPr>
          <p:cNvPr id="33" name="TextBox 32">
            <a:extLst>
              <a:ext uri="{FF2B5EF4-FFF2-40B4-BE49-F238E27FC236}">
                <a16:creationId xmlns:a16="http://schemas.microsoft.com/office/drawing/2014/main" id="{FE914C0B-84FC-872A-D911-035B27EFC0BB}"/>
              </a:ext>
            </a:extLst>
          </p:cNvPr>
          <p:cNvSpPr txBox="1"/>
          <p:nvPr/>
        </p:nvSpPr>
        <p:spPr>
          <a:xfrm>
            <a:off x="15244220" y="18284266"/>
            <a:ext cx="14649784" cy="830997"/>
          </a:xfrm>
          <a:prstGeom prst="rect">
            <a:avLst/>
          </a:prstGeom>
          <a:noFill/>
        </p:spPr>
        <p:txBody>
          <a:bodyPr wrap="square" rtlCol="0">
            <a:spAutoFit/>
          </a:bodyPr>
          <a:lstStyle/>
          <a:p>
            <a:pPr algn="ctr"/>
            <a:r>
              <a:rPr lang="en-GB" sz="2400" u="sng" dirty="0"/>
              <a:t>Figure 11</a:t>
            </a:r>
            <a:r>
              <a:rPr lang="en-GB" sz="2400" dirty="0"/>
              <a:t>:Catphan 504 CTP404 module inside pelvic phantom . Image on the left shows the bilateral set up with no iMAR applied and the image on the right shows the bilateral set up with Hip iMAR applied</a:t>
            </a:r>
          </a:p>
        </p:txBody>
      </p:sp>
      <p:sp>
        <p:nvSpPr>
          <p:cNvPr id="34" name="TextBox 33">
            <a:extLst>
              <a:ext uri="{FF2B5EF4-FFF2-40B4-BE49-F238E27FC236}">
                <a16:creationId xmlns:a16="http://schemas.microsoft.com/office/drawing/2014/main" id="{8D547B32-1F42-A269-119E-99299E84D345}"/>
              </a:ext>
            </a:extLst>
          </p:cNvPr>
          <p:cNvSpPr txBox="1"/>
          <p:nvPr/>
        </p:nvSpPr>
        <p:spPr>
          <a:xfrm>
            <a:off x="16738600" y="30982178"/>
            <a:ext cx="12115800" cy="1569660"/>
          </a:xfrm>
          <a:prstGeom prst="rect">
            <a:avLst/>
          </a:prstGeom>
          <a:noFill/>
        </p:spPr>
        <p:txBody>
          <a:bodyPr wrap="square" rtlCol="0">
            <a:spAutoFit/>
          </a:bodyPr>
          <a:lstStyle/>
          <a:p>
            <a:pPr algn="ctr"/>
            <a:r>
              <a:rPr lang="en-GB" sz="2400" u="sng" dirty="0"/>
              <a:t>Figure 13</a:t>
            </a:r>
            <a:r>
              <a:rPr lang="en-GB" sz="2400" dirty="0"/>
              <a:t>: Plot of the HU for each 3D printed organ, with the green representing the organs in the standard pelvic phantom set up (no metal present), the blue representing the organs HU values in the bilateral metal hip set up and the orange representing the organs when the bilateral hip set up was reconstructed using Hip iMAR</a:t>
            </a:r>
          </a:p>
        </p:txBody>
      </p:sp>
      <p:sp>
        <p:nvSpPr>
          <p:cNvPr id="35" name="Subtitle 2">
            <a:extLst>
              <a:ext uri="{FF2B5EF4-FFF2-40B4-BE49-F238E27FC236}">
                <a16:creationId xmlns:a16="http://schemas.microsoft.com/office/drawing/2014/main" id="{E6BB5EAD-845F-5D47-54AD-AA854208CC1C}"/>
              </a:ext>
            </a:extLst>
          </p:cNvPr>
          <p:cNvSpPr txBox="1"/>
          <p:nvPr/>
        </p:nvSpPr>
        <p:spPr>
          <a:xfrm>
            <a:off x="14974269" y="5174292"/>
            <a:ext cx="15349847" cy="793327"/>
          </a:xfrm>
          <a:prstGeom prst="rect">
            <a:avLst/>
          </a:prstGeom>
          <a:solidFill>
            <a:schemeClr val="accent1"/>
          </a:solidFill>
        </p:spPr>
        <p:txBody>
          <a:bodyPr vert="horz" lIns="91440" tIns="45720" rIns="91440" bIns="45720" rtlCol="0">
            <a:normAutofit lnSpcReduction="10000"/>
          </a:bodyPr>
          <a:lstStyle>
            <a:lvl1pPr marL="0" indent="0" algn="ctr" defTabSz="1133947" rtl="0" eaLnBrk="1" latinLnBrk="0" hangingPunct="1">
              <a:lnSpc>
                <a:spcPct val="90000"/>
              </a:lnSpc>
              <a:spcBef>
                <a:spcPts val="1240"/>
              </a:spcBef>
              <a:buFont typeface="Arial" panose="020B0604020202020204" pitchFamily="34" charset="0"/>
              <a:buNone/>
              <a:defRPr sz="2976" kern="1200">
                <a:solidFill>
                  <a:schemeClr val="tx1"/>
                </a:solidFill>
                <a:latin typeface="+mn-lt"/>
                <a:ea typeface="+mn-ea"/>
                <a:cs typeface="+mn-cs"/>
              </a:defRPr>
            </a:lvl1pPr>
            <a:lvl2pPr marL="566974" indent="0" algn="ctr" defTabSz="1133947" rtl="0" eaLnBrk="1" latinLnBrk="0" hangingPunct="1">
              <a:lnSpc>
                <a:spcPct val="90000"/>
              </a:lnSpc>
              <a:spcBef>
                <a:spcPts val="620"/>
              </a:spcBef>
              <a:buFont typeface="Arial" panose="020B0604020202020204" pitchFamily="34" charset="0"/>
              <a:buNone/>
              <a:defRPr sz="2480" kern="1200">
                <a:solidFill>
                  <a:schemeClr val="tx1"/>
                </a:solidFill>
                <a:latin typeface="+mn-lt"/>
                <a:ea typeface="+mn-ea"/>
                <a:cs typeface="+mn-cs"/>
              </a:defRPr>
            </a:lvl2pPr>
            <a:lvl3pPr marL="1133947" indent="0" algn="ctr" defTabSz="1133947" rtl="0" eaLnBrk="1" latinLnBrk="0" hangingPunct="1">
              <a:lnSpc>
                <a:spcPct val="90000"/>
              </a:lnSpc>
              <a:spcBef>
                <a:spcPts val="620"/>
              </a:spcBef>
              <a:buFont typeface="Arial" panose="020B0604020202020204" pitchFamily="34" charset="0"/>
              <a:buNone/>
              <a:defRPr sz="2232" kern="1200">
                <a:solidFill>
                  <a:schemeClr val="tx1"/>
                </a:solidFill>
                <a:latin typeface="+mn-lt"/>
                <a:ea typeface="+mn-ea"/>
                <a:cs typeface="+mn-cs"/>
              </a:defRPr>
            </a:lvl3pPr>
            <a:lvl4pPr marL="1700921"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4pPr>
            <a:lvl5pPr marL="2267895"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5pPr>
            <a:lvl6pPr marL="2834869"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6pPr>
            <a:lvl7pPr marL="3401842"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7pPr>
            <a:lvl8pPr marL="3968816"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8pPr>
            <a:lvl9pPr marL="4535790" indent="0" algn="ctr" defTabSz="1133947" rtl="0" eaLnBrk="1" latinLnBrk="0" hangingPunct="1">
              <a:lnSpc>
                <a:spcPct val="90000"/>
              </a:lnSpc>
              <a:spcBef>
                <a:spcPts val="620"/>
              </a:spcBef>
              <a:buFont typeface="Arial" panose="020B0604020202020204" pitchFamily="34" charset="0"/>
              <a:buNone/>
              <a:defRPr sz="1984" kern="1200">
                <a:solidFill>
                  <a:schemeClr val="tx1"/>
                </a:solidFill>
                <a:latin typeface="+mn-lt"/>
                <a:ea typeface="+mn-ea"/>
                <a:cs typeface="+mn-cs"/>
              </a:defRPr>
            </a:lvl9pPr>
          </a:lstStyle>
          <a:p>
            <a:r>
              <a:rPr lang="en-GB" sz="5400" dirty="0">
                <a:ln>
                  <a:solidFill>
                    <a:schemeClr val="bg1"/>
                  </a:solidFill>
                </a:ln>
                <a:solidFill>
                  <a:schemeClr val="bg1"/>
                </a:solidFill>
                <a:latin typeface="Calibri" panose="020F0502020204030204" pitchFamily="34" charset="0"/>
                <a:ea typeface="Calibri" panose="020F0502020204030204" pitchFamily="34" charset="0"/>
                <a:cs typeface="Calibri" panose="020F0502020204030204" pitchFamily="34" charset="0"/>
              </a:rPr>
              <a:t>Methods</a:t>
            </a:r>
            <a:endParaRPr lang="en-GB" dirty="0">
              <a:ln>
                <a:solidFill>
                  <a:schemeClr val="bg1"/>
                </a:solidFill>
              </a:ln>
              <a:solidFill>
                <a:schemeClr val="bg1"/>
              </a:solidFill>
            </a:endParaRPr>
          </a:p>
          <a:p>
            <a:endParaRPr lang="en-GB" dirty="0">
              <a:ln>
                <a:solidFill>
                  <a:schemeClr val="bg1"/>
                </a:solidFill>
              </a:ln>
              <a:solidFill>
                <a:schemeClr val="bg1"/>
              </a:solidFill>
            </a:endParaRPr>
          </a:p>
        </p:txBody>
      </p:sp>
    </p:spTree>
    <p:extLst>
      <p:ext uri="{BB962C8B-B14F-4D97-AF65-F5344CB8AC3E}">
        <p14:creationId xmlns:p14="http://schemas.microsoft.com/office/powerpoint/2010/main" val="170845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29064</TotalTime>
  <Words>1296</Words>
  <Application>Microsoft Office PowerPoint</Application>
  <PresentationFormat>Custom</PresentationFormat>
  <Paragraphs>66</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Calibri</vt:lpstr>
      <vt:lpstr>Office Theme</vt:lpstr>
      <vt:lpstr> A Novel 3D Printed Anatomical Prostate Phantom for Investigating Advanced Imaging in Radiotherapy  Ciara McHugh cmchugh29@qub.ac.uk Supervisors: Dr Conor McGarry and Dr Louise Belshaw Acknowledgements: Mr David Beverland, Musgrave Park Hospital, Belfast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Ciara McHugh</dc:creator>
  <cp:lastModifiedBy>Ciara</cp:lastModifiedBy>
  <cp:revision>3</cp:revision>
  <dcterms:created xsi:type="dcterms:W3CDTF">2024-07-06T09:48:59Z</dcterms:created>
  <dcterms:modified xsi:type="dcterms:W3CDTF">2024-07-26T14:23:42Z</dcterms:modified>
</cp:coreProperties>
</file>