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69" r:id="rId4"/>
    <p:sldId id="271" r:id="rId5"/>
    <p:sldId id="272" r:id="rId6"/>
    <p:sldId id="273" r:id="rId7"/>
    <p:sldId id="257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BEFE6-6892-4BD1-A867-C59B2DA5A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FED979-7637-49E6-A2DF-ACD1B0F62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F593-6702-49FD-9B34-664AAF48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ECD63-EC57-4E48-9C2C-1823A452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1B28F-DBAB-4278-80B2-A7C998F2D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0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1ADAA-032D-4447-A194-F0419A6F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DBC3B9-0753-40EC-8DA4-6491B259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B36E0-502F-4597-964D-D53B7130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32D3E-7693-4C49-9E8F-2A69C6784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C48DE-FA37-4641-B2A9-717618E2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7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60E14-E77F-4FA2-943E-2262F6BCF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FCF64-6879-43F1-B8CA-37B2EC60F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CF705-442A-4FA8-9F4C-A9D8F1A7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E5A6E-538E-4ABC-ADE4-23819847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0526B-0FAA-438B-8374-F9FDB251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1D845-713D-4AC5-82A2-110EB761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C3F36-FD29-414F-A6A5-F41478891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31380-52D6-4993-84D9-69DAE3B5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E33EC-7693-4AA6-BF21-413995DF0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1E871-A720-4363-8FA3-D9159874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0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379D3-410F-4A3F-A619-E377E6BC2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F258D-F1EF-4D37-85C4-E6FF1B823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C0C77-7DC7-4962-822F-F306244A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C388-594E-4A1E-A8C6-8EF06555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19015-2366-421C-B054-C1858994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0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81279-D4B0-49D5-B75D-AA1AA962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B77C7-AEC9-4598-AE06-F6F527C62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23A85-EE5B-4AB4-87F1-61A21ACE8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BCB4F-A145-42A0-9A2A-5A98C439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F1157-80DF-4E85-9F6C-8845F985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58B36-8E9F-407B-BCBE-5DC4576E1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B89A-322B-451C-8326-2CD6DE77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58E7E-71C2-4B67-BC39-0ED317688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713F7-ED54-4A9D-8C11-855584699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0D13C3-6AC1-4625-9C31-464A24C4E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F1115-4EFB-4950-BDD1-C4DE699BF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BF04E-FF9B-4FB1-8E88-ECEEFEF0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C36904-280C-4483-B847-E921DEA0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6F56F-2CC0-446C-9E48-66CF79C5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4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FAB2-BFC4-4932-A1F0-1F5CD22D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A69A62-9C73-4E12-A7D0-9262DEC8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F9BD5-5C01-453C-A39D-C2ED8E93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3AA06-50E3-41D8-BA5C-1566B85D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1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FF616F-01D3-40E5-9767-2FC7F60A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A32618-235C-4D7C-8FD3-06777150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FA8BA-89C6-4E72-A479-F80D1670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7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C7814-EC9E-401E-A964-E58ACC57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122AB-80A7-4330-B2B2-8EAA91B29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20164-DFEA-4D05-AFA2-993E78D7C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5F244-661E-481A-85E3-C46C6CE0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0327A-25F2-4BDF-AF6D-2AEC7F024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14FA1-CBF1-4A51-BE8E-D6DE4497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2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1E91-650A-4D03-91FF-C79A847AC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A28AB1-F000-4F5E-A76A-F34C199E4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AD77B5-6BBD-46A7-843D-38BDA0293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4CED4-109A-4B0D-B3C2-FD5D8DEA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6715B-88A3-4231-957A-1AA68773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529B0-E925-44C8-B292-423CA894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2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E3330E-CB21-44DF-99BC-12E3965F4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B30BE-A898-4C42-A1F2-24388A845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9574A-36C5-4DD7-8CD4-EFC232FB7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5DF0-EA4B-4348-9DF4-90094A146342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B26E3-9298-4419-A756-F309D5CB7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76E79-7C88-462A-9124-26BF07A51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295E-1ED0-4547-9C86-CF703E6D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3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8C23EA-56EB-4F78-B583-64F87EAC3F36}"/>
              </a:ext>
            </a:extLst>
          </p:cNvPr>
          <p:cNvSpPr txBox="1"/>
          <p:nvPr/>
        </p:nvSpPr>
        <p:spPr>
          <a:xfrm>
            <a:off x="3562646" y="1859340"/>
            <a:ext cx="50667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Centrifugally driven</a:t>
            </a:r>
          </a:p>
          <a:p>
            <a:pPr algn="ctr"/>
            <a:r>
              <a:rPr lang="en-US" sz="4800" dirty="0"/>
              <a:t>relativistic particles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76529-1FEA-4A2A-8394-3C421CC22983}"/>
              </a:ext>
            </a:extLst>
          </p:cNvPr>
          <p:cNvSpPr txBox="1"/>
          <p:nvPr/>
        </p:nvSpPr>
        <p:spPr>
          <a:xfrm>
            <a:off x="282387" y="6000982"/>
            <a:ext cx="3034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Speaker: Elene Gaprindashvili;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B269A2-D886-4344-BC68-C1B39CAC9508}"/>
              </a:ext>
            </a:extLst>
          </p:cNvPr>
          <p:cNvSpPr/>
          <p:nvPr/>
        </p:nvSpPr>
        <p:spPr>
          <a:xfrm>
            <a:off x="282388" y="5728447"/>
            <a:ext cx="11627224" cy="17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68060-EF9D-40C3-B2C2-19FC4474E0D1}"/>
              </a:ext>
            </a:extLst>
          </p:cNvPr>
          <p:cNvSpPr txBox="1"/>
          <p:nvPr/>
        </p:nvSpPr>
        <p:spPr>
          <a:xfrm>
            <a:off x="282388" y="6370314"/>
            <a:ext cx="322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gaprindashviliellene@gmail.com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97670-613B-43FF-86FB-44A9670D2933}"/>
              </a:ext>
            </a:extLst>
          </p:cNvPr>
          <p:cNvSpPr txBox="1"/>
          <p:nvPr/>
        </p:nvSpPr>
        <p:spPr>
          <a:xfrm>
            <a:off x="3235376" y="6000982"/>
            <a:ext cx="239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 university of Tbilisi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DAF9E-8FFD-4A0C-B008-CF97CBAC3D38}"/>
              </a:ext>
            </a:extLst>
          </p:cNvPr>
          <p:cNvSpPr txBox="1"/>
          <p:nvPr/>
        </p:nvSpPr>
        <p:spPr>
          <a:xfrm>
            <a:off x="6593094" y="6000982"/>
            <a:ext cx="2634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Supervisor: Andria </a:t>
            </a:r>
            <a:r>
              <a:rPr lang="en-US" dirty="0" err="1"/>
              <a:t>Rogava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7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F514C7-EF44-44A9-BDDE-9A7C8FE404EE}"/>
              </a:ext>
            </a:extLst>
          </p:cNvPr>
          <p:cNvSpPr txBox="1"/>
          <p:nvPr/>
        </p:nvSpPr>
        <p:spPr>
          <a:xfrm flipH="1">
            <a:off x="386378" y="268941"/>
            <a:ext cx="314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Introduction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98275B-C31C-467E-960D-658CF99E67D9}"/>
              </a:ext>
            </a:extLst>
          </p:cNvPr>
          <p:cNvSpPr/>
          <p:nvPr/>
        </p:nvSpPr>
        <p:spPr>
          <a:xfrm>
            <a:off x="0" y="1156447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B4D7A0-424A-4078-AD1D-9EE6D221764B}"/>
              </a:ext>
            </a:extLst>
          </p:cNvPr>
          <p:cNvSpPr txBox="1"/>
          <p:nvPr/>
        </p:nvSpPr>
        <p:spPr>
          <a:xfrm>
            <a:off x="386378" y="1918447"/>
            <a:ext cx="5709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Machabeli</a:t>
            </a:r>
            <a:r>
              <a:rPr lang="en-US" sz="2400" dirty="0"/>
              <a:t> G.Z and </a:t>
            </a:r>
            <a:r>
              <a:rPr lang="en-US" sz="2400" dirty="0" err="1"/>
              <a:t>Rogava</a:t>
            </a:r>
            <a:r>
              <a:rPr lang="en-US" sz="2400" dirty="0"/>
              <a:t> A.D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Giorgi </a:t>
            </a:r>
            <a:r>
              <a:rPr lang="en-US" sz="2400" dirty="0" err="1"/>
              <a:t>khomeriki</a:t>
            </a:r>
            <a:r>
              <a:rPr lang="en-US" sz="2400" dirty="0"/>
              <a:t> and Andria </a:t>
            </a:r>
            <a:r>
              <a:rPr lang="en-US" sz="2400" dirty="0" err="1"/>
              <a:t>Rogava</a:t>
            </a:r>
            <a:r>
              <a:rPr lang="en-US" sz="2400" dirty="0"/>
              <a:t> study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F26163-E569-4731-8B0A-5F813C931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9019" y="2898468"/>
            <a:ext cx="5866603" cy="28030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B7B0BC-CBD3-4B3D-B42C-C49B2A09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071" y="3395775"/>
            <a:ext cx="4162789" cy="339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9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07C0744-79AC-469C-9626-A1B8DD1C5FEE}"/>
                  </a:ext>
                </a:extLst>
              </p:cNvPr>
              <p:cNvSpPr/>
              <p:nvPr/>
            </p:nvSpPr>
            <p:spPr>
              <a:xfrm>
                <a:off x="393633" y="1671556"/>
                <a:ext cx="9959787" cy="570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𝑡𝑡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+ 2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𝑑𝑡𝑑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𝜑𝜑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𝑟𝑟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𝜃𝜃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07C0744-79AC-469C-9626-A1B8DD1C5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33" y="1671556"/>
                <a:ext cx="9959787" cy="570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80843AA-5A33-4BAC-B655-31F3C7418206}"/>
              </a:ext>
            </a:extLst>
          </p:cNvPr>
          <p:cNvSpPr txBox="1"/>
          <p:nvPr/>
        </p:nvSpPr>
        <p:spPr>
          <a:xfrm>
            <a:off x="393633" y="277353"/>
            <a:ext cx="6092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Metric of a rotating massive object: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E102C-D641-48DC-816F-31E2BEBB4CAC}"/>
              </a:ext>
            </a:extLst>
          </p:cNvPr>
          <p:cNvSpPr/>
          <p:nvPr/>
        </p:nvSpPr>
        <p:spPr>
          <a:xfrm>
            <a:off x="0" y="1048871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0C808B-FED8-4B1C-89C9-2E64406B7D26}"/>
              </a:ext>
            </a:extLst>
          </p:cNvPr>
          <p:cNvSpPr txBox="1"/>
          <p:nvPr/>
        </p:nvSpPr>
        <p:spPr>
          <a:xfrm>
            <a:off x="681318" y="3212887"/>
            <a:ext cx="493019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Which might reduce to: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Rotating black hole metric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Non-rotating black hole metric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Minkowski</a:t>
            </a:r>
            <a:r>
              <a:rPr lang="en-US" sz="2800" dirty="0"/>
              <a:t> metric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903C8-A999-4D27-9555-621BAC7A38BD}"/>
              </a:ext>
            </a:extLst>
          </p:cNvPr>
          <p:cNvSpPr txBox="1"/>
          <p:nvPr/>
        </p:nvSpPr>
        <p:spPr>
          <a:xfrm>
            <a:off x="6352906" y="3158557"/>
            <a:ext cx="562295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Let us consider following trajectories: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47F4425-AF3C-490A-AA8B-FC2F60E53F97}"/>
                  </a:ext>
                </a:extLst>
              </p:cNvPr>
              <p:cNvSpPr/>
              <p:nvPr/>
            </p:nvSpPr>
            <p:spPr>
              <a:xfrm>
                <a:off x="6486197" y="3958776"/>
                <a:ext cx="4387991" cy="1783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𝜑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𝜑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+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);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47F4425-AF3C-490A-AA8B-FC2F60E53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197" y="3958776"/>
                <a:ext cx="4387991" cy="17831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39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B33FE4C-C827-4654-99CF-CE8CDB2F3A90}"/>
                  </a:ext>
                </a:extLst>
              </p:cNvPr>
              <p:cNvSpPr/>
              <p:nvPr/>
            </p:nvSpPr>
            <p:spPr>
              <a:xfrm>
                <a:off x="461916" y="346000"/>
                <a:ext cx="4387991" cy="1783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θ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𝜑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𝜑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 +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);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B33FE4C-C827-4654-99CF-CE8CDB2F3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16" y="346000"/>
                <a:ext cx="4387991" cy="17831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C211042-6A9C-4B5A-88F4-89A7690E1250}"/>
              </a:ext>
            </a:extLst>
          </p:cNvPr>
          <p:cNvSpPr txBox="1"/>
          <p:nvPr/>
        </p:nvSpPr>
        <p:spPr>
          <a:xfrm>
            <a:off x="255728" y="2590799"/>
            <a:ext cx="6911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From which we get the following metric: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88A361-6439-4676-A440-AA4603BA2B4A}"/>
              </a:ext>
            </a:extLst>
          </p:cNvPr>
          <p:cNvSpPr/>
          <p:nvPr/>
        </p:nvSpPr>
        <p:spPr>
          <a:xfrm>
            <a:off x="0" y="2194142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D74E41C-EB37-491D-9697-8DFBF7858611}"/>
                  </a:ext>
                </a:extLst>
              </p:cNvPr>
              <p:cNvSpPr/>
              <p:nvPr/>
            </p:nvSpPr>
            <p:spPr>
              <a:xfrm>
                <a:off x="255728" y="3464654"/>
                <a:ext cx="62188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𝑡𝑡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+ 2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𝑡𝑟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𝑑𝑟𝑑𝑡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𝑟𝑟</m:t>
                          </m:r>
                        </m:sub>
                      </m:sSub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D74E41C-EB37-491D-9697-8DFBF78586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28" y="3464654"/>
                <a:ext cx="62188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1FF9EB3-0408-4B20-AC27-5F93ABEEBF64}"/>
              </a:ext>
            </a:extLst>
          </p:cNvPr>
          <p:cNvSpPr txBox="1"/>
          <p:nvPr/>
        </p:nvSpPr>
        <p:spPr>
          <a:xfrm>
            <a:off x="461916" y="4410636"/>
            <a:ext cx="126515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Where: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1217542-86BF-4CE2-8ED6-A10C6992B251}"/>
                  </a:ext>
                </a:extLst>
              </p:cNvPr>
              <p:cNvSpPr/>
              <p:nvPr/>
            </p:nvSpPr>
            <p:spPr>
              <a:xfrm>
                <a:off x="1981201" y="4410636"/>
                <a:ext cx="7306234" cy="22823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𝑡𝑡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𝑡𝑡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𝜑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𝜑𝜑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Ω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𝑡𝑟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𝜑𝜑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́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acc>
                            <m:accPr>
                              <m:chr m:val="́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Ω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Ω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𝜕𝜃</m:t>
                              </m:r>
                            </m:den>
                          </m:f>
                          <m:acc>
                            <m:accPr>
                              <m:chr m:val="́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𝑟𝑟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𝜑𝜑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́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</m:e>
                            </m:acc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acc>
                              <m:accPr>
                                <m:chr m:val="́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Ω</m:t>
                                </m:r>
                              </m:e>
                            </m:acc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Ω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𝜕𝜃</m:t>
                                </m:r>
                              </m:den>
                            </m:f>
                            <m:acc>
                              <m:accPr>
                                <m:chr m:val="́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</m:e>
                            </m:acc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𝑟𝑟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𝜃𝜃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acc>
                          <m:accPr>
                            <m:chr m:val="́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</m:acc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1217542-86BF-4CE2-8ED6-A10C6992B2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4410636"/>
                <a:ext cx="7306234" cy="2282356"/>
              </a:xfrm>
              <a:prstGeom prst="rect">
                <a:avLst/>
              </a:prstGeom>
              <a:blipFill>
                <a:blip r:embed="rId4"/>
                <a:stretch>
                  <a:fillRect b="-1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C8396EFC-F1BC-4D3A-A8E3-2E8AFFB82A13}"/>
              </a:ext>
            </a:extLst>
          </p:cNvPr>
          <p:cNvSpPr/>
          <p:nvPr/>
        </p:nvSpPr>
        <p:spPr>
          <a:xfrm>
            <a:off x="0" y="4169377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7AD2733-5987-4E46-ADB4-49810F0E57FB}"/>
                  </a:ext>
                </a:extLst>
              </p:cNvPr>
              <p:cNvSpPr txBox="1"/>
              <p:nvPr/>
            </p:nvSpPr>
            <p:spPr>
              <a:xfrm>
                <a:off x="602646" y="878542"/>
                <a:ext cx="8434681" cy="5494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particle’s energy is non-conserved!</a:t>
                </a:r>
              </a:p>
              <a:p>
                <a:endParaRPr lang="en-US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But, if we consider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en-US" sz="2800" dirty="0"/>
                  <a:t> is not dependent on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800" dirty="0"/>
                  <a:t> and r:</a:t>
                </a:r>
              </a:p>
              <a:p>
                <a:endParaRPr lang="en-US" sz="2800" dirty="0"/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𝑡𝑡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+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𝑡𝑟</m:t>
                        </m:r>
                      </m:sub>
                    </m:sSub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= 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800" dirty="0"/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𝑡𝑡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𝑡𝑟</m:t>
                              </m:r>
                            </m:sub>
                          </m:sSub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𝑑𝑟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𝑑𝑟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7AD2733-5987-4E46-ADB4-49810F0E5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46" y="878542"/>
                <a:ext cx="8434681" cy="5494453"/>
              </a:xfrm>
              <a:prstGeom prst="rect">
                <a:avLst/>
              </a:prstGeom>
              <a:blipFill>
                <a:blip r:embed="rId2"/>
                <a:stretch>
                  <a:fillRect l="-1301" t="-999" r="-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F2514BA-B1F0-4C25-819C-BBF61722D4A1}"/>
              </a:ext>
            </a:extLst>
          </p:cNvPr>
          <p:cNvSpPr txBox="1"/>
          <p:nvPr/>
        </p:nvSpPr>
        <p:spPr>
          <a:xfrm>
            <a:off x="602646" y="5011271"/>
            <a:ext cx="9041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From which we can get the quadratic equation for velocity</a:t>
            </a:r>
            <a:r>
              <a:rPr lang="ka-GE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65CA7F7-14B4-413C-8009-77994512EF73}"/>
                  </a:ext>
                </a:extLst>
              </p:cNvPr>
              <p:cNvSpPr/>
              <p:nvPr/>
            </p:nvSpPr>
            <p:spPr>
              <a:xfrm>
                <a:off x="-190874" y="5451428"/>
                <a:ext cx="9841237" cy="1843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𝑟𝑟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𝑡𝑟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𝑑𝑟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𝑡𝑟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𝑡𝑡</m:t>
                              </m:r>
                            </m:sub>
                          </m:sSub>
                        </m:e>
                      </m:d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𝑡𝑡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𝑡𝑡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a-GE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65CA7F7-14B4-413C-8009-77994512EF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0874" y="5451428"/>
                <a:ext cx="9841237" cy="18431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618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7D4F2E-D53B-4FE2-9FB6-C450AA64C0F1}"/>
              </a:ext>
            </a:extLst>
          </p:cNvPr>
          <p:cNvSpPr txBox="1"/>
          <p:nvPr/>
        </p:nvSpPr>
        <p:spPr>
          <a:xfrm>
            <a:off x="259976" y="251010"/>
            <a:ext cx="4115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Special-relativistic case: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BF0137-A882-40CB-AB53-1567B0B9D721}"/>
              </a:ext>
            </a:extLst>
          </p:cNvPr>
          <p:cNvSpPr/>
          <p:nvPr/>
        </p:nvSpPr>
        <p:spPr>
          <a:xfrm>
            <a:off x="0" y="1048871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826435-D55D-4426-9CF7-31CFF5B69908}"/>
                  </a:ext>
                </a:extLst>
              </p:cNvPr>
              <p:cNvSpPr txBox="1"/>
              <p:nvPr/>
            </p:nvSpPr>
            <p:spPr>
              <a:xfrm>
                <a:off x="259976" y="1627452"/>
                <a:ext cx="7547131" cy="809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 = 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 =−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𝑑𝑧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826435-D55D-4426-9CF7-31CFF5B69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76" y="1627452"/>
                <a:ext cx="7547131" cy="8099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F1A819-AAE9-4049-8F38-732D4E6F398E}"/>
                  </a:ext>
                </a:extLst>
              </p:cNvPr>
              <p:cNvSpPr txBox="1"/>
              <p:nvPr/>
            </p:nvSpPr>
            <p:spPr>
              <a:xfrm>
                <a:off x="112215" y="3670347"/>
                <a:ext cx="2997039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7F1A819-AAE9-4049-8F38-732D4E6F3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15" y="3670347"/>
                <a:ext cx="2997039" cy="800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5338242-C2CF-486E-B132-F47338F2A6FA}"/>
              </a:ext>
            </a:extLst>
          </p:cNvPr>
          <p:cNvSpPr txBox="1"/>
          <p:nvPr/>
        </p:nvSpPr>
        <p:spPr>
          <a:xfrm>
            <a:off x="345579" y="3040560"/>
            <a:ext cx="1265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Where: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93D429-5D8D-48B6-93AA-980B2DEC9C1F}"/>
              </a:ext>
            </a:extLst>
          </p:cNvPr>
          <p:cNvSpPr/>
          <p:nvPr/>
        </p:nvSpPr>
        <p:spPr>
          <a:xfrm>
            <a:off x="0" y="2604017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A388AB9-F712-40DF-A7B4-94A02DF52A06}"/>
                  </a:ext>
                </a:extLst>
              </p:cNvPr>
              <p:cNvSpPr/>
              <p:nvPr/>
            </p:nvSpPr>
            <p:spPr>
              <a:xfrm>
                <a:off x="345579" y="4208956"/>
                <a:ext cx="16642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𝑧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2800" i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A388AB9-F712-40DF-A7B4-94A02DF52A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79" y="4208956"/>
                <a:ext cx="166423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C5CAF414-F9F0-4216-BEBC-F10050FE05E4}"/>
              </a:ext>
            </a:extLst>
          </p:cNvPr>
          <p:cNvSpPr/>
          <p:nvPr/>
        </p:nvSpPr>
        <p:spPr>
          <a:xfrm>
            <a:off x="0" y="5009175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E5C6042-DC66-4469-BCB7-5C4A4C3C4D3D}"/>
                  </a:ext>
                </a:extLst>
              </p:cNvPr>
              <p:cNvSpPr/>
              <p:nvPr/>
            </p:nvSpPr>
            <p:spPr>
              <a:xfrm>
                <a:off x="-425667" y="5655361"/>
                <a:ext cx="1194098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𝑑𝑠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=(1+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́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acc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́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́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𝑑𝑟𝑑𝑡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−1)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E5C6042-DC66-4469-BCB7-5C4A4C3C4D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25667" y="5655361"/>
                <a:ext cx="1194098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5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4F43B6-A3AD-489A-A618-4834E040D2DD}"/>
              </a:ext>
            </a:extLst>
          </p:cNvPr>
          <p:cNvSpPr txBox="1"/>
          <p:nvPr/>
        </p:nvSpPr>
        <p:spPr>
          <a:xfrm>
            <a:off x="161365" y="259977"/>
            <a:ext cx="2698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Radial velocity: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812EA6-B762-4E56-8FA4-E1E92EF46CC7}"/>
              </a:ext>
            </a:extLst>
          </p:cNvPr>
          <p:cNvSpPr/>
          <p:nvPr/>
        </p:nvSpPr>
        <p:spPr>
          <a:xfrm>
            <a:off x="0" y="1048871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E5CBD6-4D75-4D00-B044-CB970B8BBAD8}"/>
                  </a:ext>
                </a:extLst>
              </p:cNvPr>
              <p:cNvSpPr/>
              <p:nvPr/>
            </p:nvSpPr>
            <p:spPr>
              <a:xfrm>
                <a:off x="0" y="2122229"/>
                <a:ext cx="10945906" cy="1145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́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́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𝑑𝑟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́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CE5CBD6-4D75-4D00-B044-CB970B8BB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22229"/>
                <a:ext cx="10945906" cy="11455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F940E2-DF31-4A4B-BBFF-53E8E081C96C}"/>
              </a:ext>
            </a:extLst>
          </p:cNvPr>
          <p:cNvSpPr txBox="1"/>
          <p:nvPr/>
        </p:nvSpPr>
        <p:spPr>
          <a:xfrm>
            <a:off x="161365" y="1524000"/>
            <a:ext cx="2148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Lagrangian</a:t>
            </a:r>
            <a:r>
              <a:rPr lang="en-US" sz="2800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25D2D6-4904-4E0B-8429-1372B07DCED9}"/>
              </a:ext>
            </a:extLst>
          </p:cNvPr>
          <p:cNvSpPr txBox="1"/>
          <p:nvPr/>
        </p:nvSpPr>
        <p:spPr>
          <a:xfrm>
            <a:off x="161365" y="3433361"/>
            <a:ext cx="1090247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 can calculate the energy and get the quadratic equation for velocity: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EDEE1D8-3C4C-4341-AB61-9FB3BE5B722B}"/>
                  </a:ext>
                </a:extLst>
              </p:cNvPr>
              <p:cNvSpPr/>
              <p:nvPr/>
            </p:nvSpPr>
            <p:spPr>
              <a:xfrm>
                <a:off x="161365" y="4233580"/>
                <a:ext cx="6493829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́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EDEE1D8-3C4C-4341-AB61-9FB3BE5B72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65" y="4233580"/>
                <a:ext cx="6493829" cy="910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05A5772-BD8B-4777-A16F-C722AC06066A}"/>
                  </a:ext>
                </a:extLst>
              </p:cNvPr>
              <p:cNvSpPr/>
              <p:nvPr/>
            </p:nvSpPr>
            <p:spPr>
              <a:xfrm>
                <a:off x="98611" y="5335168"/>
                <a:ext cx="11672048" cy="10831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en-US" sz="200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acc>
                                        <m:accPr>
                                          <m:chr m:val="́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́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́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𝑑𝑟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acc>
                                <m:accPr>
                                  <m:chr m:val="́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p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𝜔</m:t>
                          </m:r>
                          <m:acc>
                            <m:accPr>
                              <m:chr m:val="́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acc>
                        </m:e>
                      </m:d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acc>
                                    <m:accPr>
                                      <m:chr m:val="́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0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05A5772-BD8B-4777-A16F-C722AC0606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1" y="5335168"/>
                <a:ext cx="11672048" cy="10831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359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44CBCA-A16B-4911-87BA-3E8E30D5C17F}"/>
              </a:ext>
            </a:extLst>
          </p:cNvPr>
          <p:cNvSpPr txBox="1"/>
          <p:nvPr/>
        </p:nvSpPr>
        <p:spPr>
          <a:xfrm>
            <a:off x="510989" y="430306"/>
            <a:ext cx="9138784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Refereneces</a:t>
            </a:r>
            <a:r>
              <a:rPr lang="en-US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Machabeli</a:t>
            </a:r>
            <a:r>
              <a:rPr lang="en-US" sz="2000" dirty="0"/>
              <a:t>, G.Z., </a:t>
            </a:r>
            <a:r>
              <a:rPr lang="en-US" sz="2000" dirty="0" err="1"/>
              <a:t>Rogava</a:t>
            </a:r>
            <a:r>
              <a:rPr lang="en-US" sz="2000" dirty="0"/>
              <a:t>, A.D.: Phys. Rev. A 50, 98 (1994)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Rogava</a:t>
            </a:r>
            <a:r>
              <a:rPr lang="en-US" sz="2000" dirty="0"/>
              <a:t>, A.D., </a:t>
            </a:r>
            <a:r>
              <a:rPr lang="en-US" sz="2000" dirty="0" err="1"/>
              <a:t>Dalakishvili</a:t>
            </a:r>
            <a:r>
              <a:rPr lang="en-US" sz="2000" dirty="0"/>
              <a:t>, G., </a:t>
            </a:r>
            <a:r>
              <a:rPr lang="en-US" sz="2000" dirty="0" err="1"/>
              <a:t>Osmanov</a:t>
            </a:r>
            <a:r>
              <a:rPr lang="en-US" sz="2000" dirty="0"/>
              <a:t>, Z.N.: Gen. </a:t>
            </a:r>
            <a:r>
              <a:rPr lang="en-US" sz="2000" dirty="0" err="1"/>
              <a:t>Relativ</a:t>
            </a:r>
            <a:r>
              <a:rPr lang="en-US" sz="2000" dirty="0"/>
              <a:t>. </a:t>
            </a:r>
            <a:r>
              <a:rPr lang="en-US" sz="2000" dirty="0" err="1"/>
              <a:t>Gravit</a:t>
            </a:r>
            <a:r>
              <a:rPr lang="en-US" sz="2000" dirty="0"/>
              <a:t> 35, 1133 (2003)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Gudavadze</a:t>
            </a:r>
            <a:r>
              <a:rPr lang="en-US" sz="2000" dirty="0"/>
              <a:t>, I., </a:t>
            </a:r>
            <a:r>
              <a:rPr lang="en-US" sz="2000" dirty="0" err="1"/>
              <a:t>Osmanov</a:t>
            </a:r>
            <a:r>
              <a:rPr lang="en-US" sz="2000" dirty="0"/>
              <a:t>, Z.N., </a:t>
            </a:r>
            <a:r>
              <a:rPr lang="en-US" sz="2000" dirty="0" err="1"/>
              <a:t>Rogava</a:t>
            </a:r>
            <a:r>
              <a:rPr lang="en-US" sz="2000" dirty="0"/>
              <a:t>, A.D.: Int. J. Mod. Phys. D 24, 1550042 (2015)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Andria Rogava - Centrifugal Acceleration in Relativistic Astrophysics (2023)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Giorgi </a:t>
            </a:r>
            <a:r>
              <a:rPr lang="en-US" sz="2000" dirty="0" err="1"/>
              <a:t>Khomeriki</a:t>
            </a:r>
            <a:r>
              <a:rPr lang="en-US" sz="2000" dirty="0"/>
              <a:t>, Andria </a:t>
            </a:r>
            <a:r>
              <a:rPr lang="en-US" sz="2000" dirty="0" err="1"/>
              <a:t>Rogava</a:t>
            </a:r>
            <a:r>
              <a:rPr lang="en-US" sz="2000" dirty="0"/>
              <a:t>: Centrifugally driven relativistic particles (2020)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1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0D42D7-D723-4715-83EF-674727F837D9}"/>
              </a:ext>
            </a:extLst>
          </p:cNvPr>
          <p:cNvSpPr txBox="1"/>
          <p:nvPr/>
        </p:nvSpPr>
        <p:spPr>
          <a:xfrm>
            <a:off x="4266525" y="2921168"/>
            <a:ext cx="3658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Thank you!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17881B-FB1D-4801-A9A9-D3C0B9FFFF33}"/>
              </a:ext>
            </a:extLst>
          </p:cNvPr>
          <p:cNvSpPr/>
          <p:nvPr/>
        </p:nvSpPr>
        <p:spPr>
          <a:xfrm>
            <a:off x="0" y="1156447"/>
            <a:ext cx="12192000" cy="107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6D7E0-EAD5-420F-B807-2939FC62D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93975"/>
            <a:ext cx="12192000" cy="1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466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Sylfaen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Elene Gaprindashvili</dc:creator>
  <cp:lastModifiedBy>Elene Gaprindashvili</cp:lastModifiedBy>
  <cp:revision>5</cp:revision>
  <dcterms:created xsi:type="dcterms:W3CDTF">2024-08-07T09:08:31Z</dcterms:created>
  <dcterms:modified xsi:type="dcterms:W3CDTF">2024-08-08T22:20:24Z</dcterms:modified>
</cp:coreProperties>
</file>