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6" r:id="rId3"/>
    <p:sldId id="276" r:id="rId4"/>
    <p:sldId id="257" r:id="rId5"/>
    <p:sldId id="277" r:id="rId6"/>
    <p:sldId id="259" r:id="rId7"/>
    <p:sldId id="269" r:id="rId8"/>
    <p:sldId id="270" r:id="rId9"/>
    <p:sldId id="263" r:id="rId10"/>
    <p:sldId id="275" r:id="rId11"/>
    <p:sldId id="264" r:id="rId12"/>
    <p:sldId id="265" r:id="rId13"/>
    <p:sldId id="272" r:id="rId14"/>
    <p:sldId id="266" r:id="rId15"/>
    <p:sldId id="267" r:id="rId16"/>
    <p:sldId id="273" r:id="rId17"/>
    <p:sldId id="268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067" userDrawn="1">
          <p15:clr>
            <a:srgbClr val="A4A3A4"/>
          </p15:clr>
        </p15:guide>
        <p15:guide id="4" orient="horz" pos="3725" userDrawn="1">
          <p15:clr>
            <a:srgbClr val="A4A3A4"/>
          </p15:clr>
        </p15:guide>
        <p15:guide id="5" pos="24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787"/>
    <a:srgbClr val="9730CB"/>
    <a:srgbClr val="349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13" autoAdjust="0"/>
  </p:normalViewPr>
  <p:slideViewPr>
    <p:cSldViewPr snapToGrid="0">
      <p:cViewPr>
        <p:scale>
          <a:sx n="73" d="100"/>
          <a:sy n="73" d="100"/>
        </p:scale>
        <p:origin x="413" y="62"/>
      </p:cViewPr>
      <p:guideLst>
        <p:guide orient="horz" pos="2432"/>
        <p:guide pos="3840"/>
        <p:guide orient="horz" pos="3067"/>
        <p:guide orient="horz" pos="3725"/>
        <p:guide pos="24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F5F16B-D053-4B5E-A8DA-80C6464A3AD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A27EA9-A016-468F-99E0-C46315A0E042}">
      <dgm:prSet/>
      <dgm:spPr/>
      <dgm:t>
        <a:bodyPr/>
        <a:lstStyle/>
        <a:p>
          <a:endParaRPr lang="en-US" dirty="0"/>
        </a:p>
      </dgm:t>
    </dgm:pt>
    <dgm:pt modelId="{80F78E0E-73AA-4556-81A7-BE984F035CA4}" type="parTrans" cxnId="{7A78F1F8-DE61-4938-9999-BC31C14C32B5}">
      <dgm:prSet/>
      <dgm:spPr/>
      <dgm:t>
        <a:bodyPr/>
        <a:lstStyle/>
        <a:p>
          <a:endParaRPr lang="en-US"/>
        </a:p>
      </dgm:t>
    </dgm:pt>
    <dgm:pt modelId="{9918942E-1E1B-4609-BB4D-4568D82DA376}" type="sibTrans" cxnId="{7A78F1F8-DE61-4938-9999-BC31C14C32B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en-US"/>
        </a:p>
      </dgm:t>
    </dgm:pt>
    <dgm:pt modelId="{FF189A76-C4A3-4147-B897-803BB54A4C53}" type="pres">
      <dgm:prSet presAssocID="{BDF5F16B-D053-4B5E-A8DA-80C6464A3AD6}" presName="Name0" presStyleCnt="0">
        <dgm:presLayoutVars>
          <dgm:chMax val="7"/>
          <dgm:chPref val="7"/>
          <dgm:dir/>
        </dgm:presLayoutVars>
      </dgm:prSet>
      <dgm:spPr/>
    </dgm:pt>
    <dgm:pt modelId="{D20E59EA-5056-41DE-A56C-011946093395}" type="pres">
      <dgm:prSet presAssocID="{BDF5F16B-D053-4B5E-A8DA-80C6464A3AD6}" presName="Name1" presStyleCnt="0"/>
      <dgm:spPr/>
    </dgm:pt>
    <dgm:pt modelId="{DD7F8CDB-5DE0-4AD4-8CBF-F4DC387C19CA}" type="pres">
      <dgm:prSet presAssocID="{9918942E-1E1B-4609-BB4D-4568D82DA376}" presName="picture_1" presStyleCnt="0"/>
      <dgm:spPr/>
    </dgm:pt>
    <dgm:pt modelId="{2475BC66-AF49-4D61-B206-807C673C9DB6}" type="pres">
      <dgm:prSet presAssocID="{9918942E-1E1B-4609-BB4D-4568D82DA376}" presName="pictureRepeatNode" presStyleLbl="alignImgPlace1" presStyleIdx="0" presStyleCnt="1"/>
      <dgm:spPr/>
    </dgm:pt>
    <dgm:pt modelId="{D9C5ECA7-6A1B-419D-B479-3CE0D535B9FA}" type="pres">
      <dgm:prSet presAssocID="{5CA27EA9-A016-468F-99E0-C46315A0E042}" presName="text_1" presStyleLbl="node1" presStyleIdx="0" presStyleCnt="0">
        <dgm:presLayoutVars>
          <dgm:bulletEnabled val="1"/>
        </dgm:presLayoutVars>
      </dgm:prSet>
      <dgm:spPr/>
    </dgm:pt>
  </dgm:ptLst>
  <dgm:cxnLst>
    <dgm:cxn modelId="{84D85630-F2A1-433D-B9F9-CF221DEDE485}" type="presOf" srcId="{BDF5F16B-D053-4B5E-A8DA-80C6464A3AD6}" destId="{FF189A76-C4A3-4147-B897-803BB54A4C53}" srcOrd="0" destOrd="0" presId="urn:microsoft.com/office/officeart/2008/layout/CircularPictureCallout"/>
    <dgm:cxn modelId="{34200D36-6EF2-419A-AFB1-F0572EE2E39D}" type="presOf" srcId="{5CA27EA9-A016-468F-99E0-C46315A0E042}" destId="{D9C5ECA7-6A1B-419D-B479-3CE0D535B9FA}" srcOrd="0" destOrd="0" presId="urn:microsoft.com/office/officeart/2008/layout/CircularPictureCallout"/>
    <dgm:cxn modelId="{6ACAA486-27A2-4DAF-B618-6F9A4DD76650}" type="presOf" srcId="{9918942E-1E1B-4609-BB4D-4568D82DA376}" destId="{2475BC66-AF49-4D61-B206-807C673C9DB6}" srcOrd="0" destOrd="0" presId="urn:microsoft.com/office/officeart/2008/layout/CircularPictureCallout"/>
    <dgm:cxn modelId="{7A78F1F8-DE61-4938-9999-BC31C14C32B5}" srcId="{BDF5F16B-D053-4B5E-A8DA-80C6464A3AD6}" destId="{5CA27EA9-A016-468F-99E0-C46315A0E042}" srcOrd="0" destOrd="0" parTransId="{80F78E0E-73AA-4556-81A7-BE984F035CA4}" sibTransId="{9918942E-1E1B-4609-BB4D-4568D82DA376}"/>
    <dgm:cxn modelId="{693FDD3C-CDC9-443D-AA90-761776490473}" type="presParOf" srcId="{FF189A76-C4A3-4147-B897-803BB54A4C53}" destId="{D20E59EA-5056-41DE-A56C-011946093395}" srcOrd="0" destOrd="0" presId="urn:microsoft.com/office/officeart/2008/layout/CircularPictureCallout"/>
    <dgm:cxn modelId="{9B0CE50D-D66F-4DF9-A808-14F5D5F1C75B}" type="presParOf" srcId="{D20E59EA-5056-41DE-A56C-011946093395}" destId="{DD7F8CDB-5DE0-4AD4-8CBF-F4DC387C19CA}" srcOrd="0" destOrd="0" presId="urn:microsoft.com/office/officeart/2008/layout/CircularPictureCallout"/>
    <dgm:cxn modelId="{A8F39BDB-AC5A-4ED5-92EC-B5AD10440AEE}" type="presParOf" srcId="{DD7F8CDB-5DE0-4AD4-8CBF-F4DC387C19CA}" destId="{2475BC66-AF49-4D61-B206-807C673C9DB6}" srcOrd="0" destOrd="0" presId="urn:microsoft.com/office/officeart/2008/layout/CircularPictureCallout"/>
    <dgm:cxn modelId="{C11E75AC-2E26-429F-BB56-12EE3BC0B8B5}" type="presParOf" srcId="{D20E59EA-5056-41DE-A56C-011946093395}" destId="{D9C5ECA7-6A1B-419D-B479-3CE0D535B9F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5BC66-AF49-4D61-B206-807C673C9DB6}">
      <dsp:nvSpPr>
        <dsp:cNvPr id="0" name=""/>
        <dsp:cNvSpPr/>
      </dsp:nvSpPr>
      <dsp:spPr>
        <a:xfrm>
          <a:off x="1358422" y="1167333"/>
          <a:ext cx="2716844" cy="271684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5ECA7-6A1B-419D-B479-3CE0D535B9FA}">
      <dsp:nvSpPr>
        <dsp:cNvPr id="0" name=""/>
        <dsp:cNvSpPr/>
      </dsp:nvSpPr>
      <dsp:spPr>
        <a:xfrm>
          <a:off x="1847454" y="2609978"/>
          <a:ext cx="1738780" cy="89655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1847454" y="2609978"/>
        <a:ext cx="1738780" cy="896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F4055-1880-4254-9CFA-4B3EA42D3F3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A7445-8BD3-4EE1-B1ED-6810822D71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61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2967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024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924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FEA2F7-DB48-4B3B-9236-1A34961B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E30165-D42C-44DF-8613-B6CF75AB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0D3505-1D04-459E-8597-63C051AC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D3E0A3-2596-41BB-B47D-ACE5B527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2A36-D524-4BA9-AA75-616B06130932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21604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A54EE-29DF-44D4-B53E-602308C59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18F5874-2394-47F8-BADA-63472841A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1EED6E-621D-43C0-8354-055186C6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5FC853-F326-44C6-A9F4-AE6581B1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F85354-B76C-47BC-9A16-2CBB1A9AD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B84DAB6-C0D2-4C19-B47E-14216225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3834" cy="1294727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9E8DE91E-1176-4D95-8545-08768FC2A6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122" y="4112"/>
            <a:ext cx="5054878" cy="129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2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F1BEB-D487-4594-AEFC-421DE9B89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0152C7-2288-4209-A82E-73545E537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7F717E-17FE-4892-9FBD-DA48C1B66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2DF111-F57F-428A-B698-CAB3337EA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E32399-D967-47B0-8C25-8E4FE056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7543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385C3-77A3-4211-A5D2-64A63D746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464BCF-B82C-4B1C-A49E-A572D829C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E5BE7F-4063-4E27-A9B4-F71566EF7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F1BD0A-016D-420D-B7D3-AD06E7B70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50DF1F-61F1-4CDA-BD6D-56E1B355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0097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E8B9B-B2C9-40FA-91F3-7B523926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5A2017-D334-4CE1-B118-2E029AE9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392668-3DC7-4559-B434-8910983E0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6AA274-B2FE-4ED4-B491-4685A05EB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CC2B772-B1F0-4A6C-A45D-79749965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B72EB0-22FA-4120-AC73-31CF48DC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6506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FD1F37-16E0-474C-BAEE-1BB30C51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33FE57-7535-4B2C-99A0-2443B716B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604D1B-D0E9-48B5-982A-3F1DFF16E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133FB5-D845-4A97-BB08-F2837D0C3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28227B8-6723-48C6-99CB-46287DFB0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643F8DC-EAD4-4BD6-B8AF-54C258FE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CDB7DF1-BFAC-44C0-8808-DACFFDE3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40FCB6D-16FD-4811-A884-119537F1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6766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568E7-49D9-4C07-9184-C3F9BF6C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808CDE-88C8-438C-9B5D-4E623FC9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571738-E82A-401F-83A5-B78C12B3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2EC59E-5F69-40FD-899B-FC3A90396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13109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3982BE1-CA83-4008-BEBA-6C49C7399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7C49682-3E08-4272-8056-F851791D9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628C4B-77A3-4431-8209-AD38D6390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00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9777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8AEC8-5110-48FA-8939-EAFC8F63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AC1AFE-C9CB-4D80-8C02-FC86DA40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D78767-D25B-4D20-A579-C294E01D5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4219F7-E805-420A-A65A-1CCC3E86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671271-9B32-4AF9-874C-AD1178974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AB9721-845E-4C54-8764-8F2BA6C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3260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27028-1458-46CD-8907-1C63F8DF5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5D12DBC-5CAB-4ACC-9F30-C55FD625C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4764A6-2EAE-43A1-A8FF-44604DF2E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14CE406-23F3-4E9C-8D36-2956EC45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D59632-8E68-407F-8A0E-44C769B7E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41C8C5-1CB8-4F89-BEC8-F8F96CB5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1344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647DD-9F86-4EBF-8FCF-C4319024C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340E1BE-1CDD-46EE-8FE2-7A10476A4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6E0E96-7180-46A1-81ED-FC30E4D5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DF66A4-F8D1-483D-8163-2B5A505F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567D4C-9040-4C7C-A009-0E93F36F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3349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280C764-671F-4BFE-B309-4A4921C0B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8282A93-DE51-4C83-8E7F-498890A77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0C2F35-C3CB-4BE1-9FAD-C0CD93EFA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95C292-9BC7-4433-A796-469A9DEF2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726104-61E8-4366-9D99-4B1FFCC6F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66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23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596871"/>
            <a:ext cx="10515598" cy="104936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045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584169"/>
            <a:ext cx="10514010" cy="9952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6938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972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50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325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046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95409"/>
            <a:ext cx="10515600" cy="9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52356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98E12-9B0D-437A-818F-0CB3AE99DDAC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6FD7B6A-532A-4866-9BFC-E05C8068D291}"/>
              </a:ext>
            </a:extLst>
          </p:cNvPr>
          <p:cNvSpPr/>
          <p:nvPr/>
        </p:nvSpPr>
        <p:spPr>
          <a:xfrm>
            <a:off x="0" y="6410222"/>
            <a:ext cx="12192000" cy="25739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6293004-4CF5-4B52-98DC-95C4EF9DC174}"/>
              </a:ext>
            </a:extLst>
          </p:cNvPr>
          <p:cNvSpPr/>
          <p:nvPr/>
        </p:nvSpPr>
        <p:spPr>
          <a:xfrm>
            <a:off x="4" y="417479"/>
            <a:ext cx="12191996" cy="12406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F85D53-0151-4A36-983B-625CF307A3A9}"/>
              </a:ext>
            </a:extLst>
          </p:cNvPr>
          <p:cNvSpPr/>
          <p:nvPr/>
        </p:nvSpPr>
        <p:spPr>
          <a:xfrm>
            <a:off x="0" y="1637544"/>
            <a:ext cx="12192000" cy="45719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139197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A756870-6C79-48D0-B403-0F6E34B8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C5BA65-A62C-454B-9A8F-B1817135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3BD608-B8E2-4486-9195-FE509F434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DA2FDB-4A48-4466-AB5F-A619B98E2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54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BF616F-308E-4656-96AA-96F980B78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CD8DC-B37B-47A1-BACC-9317FBA574BE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A8292FE-852A-4396-ABAD-098D264D16DD}"/>
              </a:ext>
            </a:extLst>
          </p:cNvPr>
          <p:cNvSpPr/>
          <p:nvPr/>
        </p:nvSpPr>
        <p:spPr>
          <a:xfrm>
            <a:off x="0" y="6410222"/>
            <a:ext cx="12192000" cy="25739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6299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2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1.xml"/><Relationship Id="rId5" Type="http://schemas.openxmlformats.org/officeDocument/2006/relationships/image" Target="../media/image24.png"/><Relationship Id="rId10" Type="http://schemas.microsoft.com/office/2007/relationships/diagramDrawing" Target="../diagrams/drawing1.xml"/><Relationship Id="rId4" Type="http://schemas.openxmlformats.org/officeDocument/2006/relationships/image" Target="../media/image23.svg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BF79F-6B3B-94E0-7759-ACBB88BE2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793" y="1744719"/>
            <a:ext cx="11850413" cy="256452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effects of Solar Activity cycles on the asteroseismic parameters 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 25 years of observations with GOLF and VIRGO 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 the ESA SOHO space telescope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61A6625-B6BF-2C98-0A22-436F3ACB5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31443"/>
            <a:ext cx="9144000" cy="1655762"/>
          </a:xfrm>
        </p:spPr>
        <p:txBody>
          <a:bodyPr/>
          <a:lstStyle/>
          <a:p>
            <a:r>
              <a:rPr lang="en-US" dirty="0"/>
              <a:t>Sabrina Michlmayer</a:t>
            </a:r>
          </a:p>
          <a:p>
            <a:r>
              <a:rPr lang="en-US" dirty="0"/>
              <a:t>Talk at ICPS 2024 in Tbilisi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5AC11F-E964-D5B6-8927-B246CF8E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024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9B6C6-49B4-4124-1B6E-4883952D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of lines during cycle</a:t>
            </a:r>
          </a:p>
        </p:txBody>
      </p:sp>
      <p:pic>
        <p:nvPicPr>
          <p:cNvPr id="8" name="Inhaltsplatzhalter 7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EBFEE46F-BAC6-7FED-2FF4-FB64EC146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" y="1520686"/>
            <a:ext cx="12001500" cy="48006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FB8B03-3D7A-CB0D-50AE-636EE1912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8B9626-27C5-378C-4F4F-EC529C8A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0689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64F60-04F1-715C-9CF3-13DF2474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the time series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F3AB36-AF4F-0992-A954-EB5F8CFB3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388B7-7582-D34F-F92D-AD3498048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11</a:t>
            </a:fld>
            <a:endParaRPr lang="de-AT"/>
          </a:p>
        </p:txBody>
      </p:sp>
      <p:pic>
        <p:nvPicPr>
          <p:cNvPr id="7" name="Inhaltsplatzhalter 7" descr="Ein Bild, das Farbigkeit, Screenshot, Kinderkunst, Kunst enthält.&#10;&#10;Automatisch generierte Beschreibung">
            <a:extLst>
              <a:ext uri="{FF2B5EF4-FFF2-40B4-BE49-F238E27FC236}">
                <a16:creationId xmlns:a16="http://schemas.microsoft.com/office/drawing/2014/main" id="{4161CECD-17C4-9DA4-AF7A-9868B9770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2" t="15920" r="65801" b="47070"/>
          <a:stretch/>
        </p:blipFill>
        <p:spPr>
          <a:xfrm>
            <a:off x="3687738" y="1807779"/>
            <a:ext cx="763663" cy="1926031"/>
          </a:xfrm>
          <a:prstGeom prst="rect">
            <a:avLst/>
          </a:prstGeom>
        </p:spPr>
      </p:pic>
      <p:pic>
        <p:nvPicPr>
          <p:cNvPr id="8" name="Inhaltsplatzhalter 7" descr="Ein Bild, das Farbigkeit, Screenshot, Kinderkunst, Kunst enthält.&#10;&#10;Automatisch generierte Beschreibung">
            <a:extLst>
              <a:ext uri="{FF2B5EF4-FFF2-40B4-BE49-F238E27FC236}">
                <a16:creationId xmlns:a16="http://schemas.microsoft.com/office/drawing/2014/main" id="{F9E8A90A-0479-0D67-23B8-8B939540D2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5920" r="73219" b="47070"/>
          <a:stretch/>
        </p:blipFill>
        <p:spPr>
          <a:xfrm>
            <a:off x="2915702" y="1807781"/>
            <a:ext cx="763668" cy="1926030"/>
          </a:xfrm>
          <a:prstGeom prst="rect">
            <a:avLst/>
          </a:prstGeom>
        </p:spPr>
      </p:pic>
      <p:pic>
        <p:nvPicPr>
          <p:cNvPr id="9" name="Inhaltsplatzhalter 7" descr="Ein Bild, das Farbigkeit, Screenshot, Kinderkunst, Kunst enthält.&#10;&#10;Automatisch generierte Beschreibung">
            <a:extLst>
              <a:ext uri="{FF2B5EF4-FFF2-40B4-BE49-F238E27FC236}">
                <a16:creationId xmlns:a16="http://schemas.microsoft.com/office/drawing/2014/main" id="{47F4A59A-1903-24C2-91AA-EE9334A8B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4" r="80619" b="47070"/>
          <a:stretch/>
        </p:blipFill>
        <p:spPr>
          <a:xfrm>
            <a:off x="898498" y="1807781"/>
            <a:ext cx="2017204" cy="1922721"/>
          </a:xfrm>
          <a:prstGeom prst="rect">
            <a:avLst/>
          </a:prstGeom>
        </p:spPr>
      </p:pic>
      <p:pic>
        <p:nvPicPr>
          <p:cNvPr id="3" name="Inhaltsplatzhalter 7" descr="Ein Bild, das Farbigkeit, Screenshot, Kinderkunst, Kunst enthält.&#10;&#10;Automatisch generierte Beschreibung">
            <a:extLst>
              <a:ext uri="{FF2B5EF4-FFF2-40B4-BE49-F238E27FC236}">
                <a16:creationId xmlns:a16="http://schemas.microsoft.com/office/drawing/2014/main" id="{0C5E7832-E3F2-C5BD-FC81-E5FF1CF44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6" t="15918" b="47070"/>
          <a:stretch/>
        </p:blipFill>
        <p:spPr>
          <a:xfrm>
            <a:off x="5206711" y="1803451"/>
            <a:ext cx="6093417" cy="1926199"/>
          </a:xfrm>
          <a:prstGeom prst="rect">
            <a:avLst/>
          </a:prstGeom>
        </p:spPr>
      </p:pic>
      <p:pic>
        <p:nvPicPr>
          <p:cNvPr id="14" name="Inhaltsplatzhalter 7" descr="Ein Bild, das Farbigkeit, Screenshot, Kinderkunst, Kunst enthält.&#10;&#10;Automatisch generierte Beschreibung">
            <a:extLst>
              <a:ext uri="{FF2B5EF4-FFF2-40B4-BE49-F238E27FC236}">
                <a16:creationId xmlns:a16="http://schemas.microsoft.com/office/drawing/2014/main" id="{D996B823-8E9B-1DEF-9BA5-826240C71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6" t="15917" r="58577" b="47070"/>
          <a:stretch/>
        </p:blipFill>
        <p:spPr>
          <a:xfrm>
            <a:off x="4443046" y="1807778"/>
            <a:ext cx="763665" cy="1926199"/>
          </a:xfrm>
          <a:prstGeom prst="rect">
            <a:avLst/>
          </a:prstGeom>
        </p:spPr>
      </p:pic>
      <p:pic>
        <p:nvPicPr>
          <p:cNvPr id="15" name="Inhaltsplatzhalter 7" descr="Ein Bild, das Farbigkeit, Screenshot, Kinderkunst, Kunst enthält.&#10;&#10;Automatisch generierte Beschreibung">
            <a:extLst>
              <a:ext uri="{FF2B5EF4-FFF2-40B4-BE49-F238E27FC236}">
                <a16:creationId xmlns:a16="http://schemas.microsoft.com/office/drawing/2014/main" id="{8678AF57-7F2B-797C-D5C9-84428673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4" r="36217" b="87145"/>
          <a:stretch/>
        </p:blipFill>
        <p:spPr>
          <a:xfrm>
            <a:off x="5602014" y="980385"/>
            <a:ext cx="1923393" cy="669001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441342B-B7F4-8BDE-06B7-333535859DF6}"/>
              </a:ext>
            </a:extLst>
          </p:cNvPr>
          <p:cNvGrpSpPr/>
          <p:nvPr/>
        </p:nvGrpSpPr>
        <p:grpSpPr>
          <a:xfrm>
            <a:off x="1029568" y="3847592"/>
            <a:ext cx="876627" cy="1151174"/>
            <a:chOff x="913958" y="3847592"/>
            <a:chExt cx="967834" cy="1270946"/>
          </a:xfrm>
        </p:grpSpPr>
        <p:sp>
          <p:nvSpPr>
            <p:cNvPr id="17" name="Pfeil: Chevron 16">
              <a:extLst>
                <a:ext uri="{FF2B5EF4-FFF2-40B4-BE49-F238E27FC236}">
                  <a16:creationId xmlns:a16="http://schemas.microsoft.com/office/drawing/2014/main" id="{B38CDA73-EA49-5AFD-35C3-DA154902DA56}"/>
                </a:ext>
              </a:extLst>
            </p:cNvPr>
            <p:cNvSpPr/>
            <p:nvPr/>
          </p:nvSpPr>
          <p:spPr>
            <a:xfrm rot="5400000">
              <a:off x="1051034" y="3804669"/>
              <a:ext cx="693683" cy="779529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95DB3647-B964-5027-60E6-A5C79805C197}"/>
                </a:ext>
              </a:extLst>
            </p:cNvPr>
            <p:cNvSpPr txBox="1"/>
            <p:nvPr/>
          </p:nvSpPr>
          <p:spPr>
            <a:xfrm>
              <a:off x="913958" y="4595318"/>
              <a:ext cx="967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FFT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99641C24-2A8E-24E3-18C5-978EBAC4E98C}"/>
              </a:ext>
            </a:extLst>
          </p:cNvPr>
          <p:cNvSpPr txBox="1"/>
          <p:nvPr/>
        </p:nvSpPr>
        <p:spPr>
          <a:xfrm>
            <a:off x="6563710" y="4161748"/>
            <a:ext cx="609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…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47DA640-A6DB-A706-E3D0-744AB0D130AC}"/>
              </a:ext>
            </a:extLst>
          </p:cNvPr>
          <p:cNvGrpSpPr/>
          <p:nvPr/>
        </p:nvGrpSpPr>
        <p:grpSpPr>
          <a:xfrm>
            <a:off x="2252747" y="3851584"/>
            <a:ext cx="876627" cy="1151174"/>
            <a:chOff x="913958" y="3847592"/>
            <a:chExt cx="967834" cy="1270946"/>
          </a:xfrm>
        </p:grpSpPr>
        <p:sp>
          <p:nvSpPr>
            <p:cNvPr id="31" name="Pfeil: Chevron 30">
              <a:extLst>
                <a:ext uri="{FF2B5EF4-FFF2-40B4-BE49-F238E27FC236}">
                  <a16:creationId xmlns:a16="http://schemas.microsoft.com/office/drawing/2014/main" id="{70AFDAE4-5978-6090-839C-22317DCC55D7}"/>
                </a:ext>
              </a:extLst>
            </p:cNvPr>
            <p:cNvSpPr/>
            <p:nvPr/>
          </p:nvSpPr>
          <p:spPr>
            <a:xfrm rot="5400000">
              <a:off x="1051034" y="3804669"/>
              <a:ext cx="693683" cy="779529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003607E-AE38-4494-1E5E-5E91B677EBFA}"/>
                </a:ext>
              </a:extLst>
            </p:cNvPr>
            <p:cNvSpPr txBox="1"/>
            <p:nvPr/>
          </p:nvSpPr>
          <p:spPr>
            <a:xfrm>
              <a:off x="913958" y="4595318"/>
              <a:ext cx="967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FFT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B5FAFFB9-B1DF-F01C-E0C7-CF5E127D7E19}"/>
              </a:ext>
            </a:extLst>
          </p:cNvPr>
          <p:cNvGrpSpPr/>
          <p:nvPr/>
        </p:nvGrpSpPr>
        <p:grpSpPr>
          <a:xfrm>
            <a:off x="3639523" y="3847592"/>
            <a:ext cx="876627" cy="1151174"/>
            <a:chOff x="913958" y="3847592"/>
            <a:chExt cx="967834" cy="1270946"/>
          </a:xfrm>
        </p:grpSpPr>
        <p:sp>
          <p:nvSpPr>
            <p:cNvPr id="34" name="Pfeil: Chevron 33">
              <a:extLst>
                <a:ext uri="{FF2B5EF4-FFF2-40B4-BE49-F238E27FC236}">
                  <a16:creationId xmlns:a16="http://schemas.microsoft.com/office/drawing/2014/main" id="{9E053B06-AF48-754C-9976-B110BCDBD69A}"/>
                </a:ext>
              </a:extLst>
            </p:cNvPr>
            <p:cNvSpPr/>
            <p:nvPr/>
          </p:nvSpPr>
          <p:spPr>
            <a:xfrm rot="5400000">
              <a:off x="1051034" y="3804669"/>
              <a:ext cx="693683" cy="779529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0208C559-1B6F-51E5-C1E1-139DC64DDBA4}"/>
                </a:ext>
              </a:extLst>
            </p:cNvPr>
            <p:cNvSpPr txBox="1"/>
            <p:nvPr/>
          </p:nvSpPr>
          <p:spPr>
            <a:xfrm>
              <a:off x="913958" y="4595318"/>
              <a:ext cx="967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FFT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6E10378D-DB26-206C-EF15-86CE3D782294}"/>
              </a:ext>
            </a:extLst>
          </p:cNvPr>
          <p:cNvGrpSpPr/>
          <p:nvPr/>
        </p:nvGrpSpPr>
        <p:grpSpPr>
          <a:xfrm>
            <a:off x="4874411" y="3851064"/>
            <a:ext cx="876627" cy="1151174"/>
            <a:chOff x="913958" y="3847592"/>
            <a:chExt cx="967834" cy="1270946"/>
          </a:xfrm>
        </p:grpSpPr>
        <p:sp>
          <p:nvSpPr>
            <p:cNvPr id="37" name="Pfeil: Chevron 36">
              <a:extLst>
                <a:ext uri="{FF2B5EF4-FFF2-40B4-BE49-F238E27FC236}">
                  <a16:creationId xmlns:a16="http://schemas.microsoft.com/office/drawing/2014/main" id="{E849A1D6-8A2F-BC1F-75F6-D73BC5F6E74A}"/>
                </a:ext>
              </a:extLst>
            </p:cNvPr>
            <p:cNvSpPr/>
            <p:nvPr/>
          </p:nvSpPr>
          <p:spPr>
            <a:xfrm rot="5400000">
              <a:off x="1051034" y="3804669"/>
              <a:ext cx="693683" cy="779529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26E09396-84B5-64CB-1721-5E4004236C3F}"/>
                </a:ext>
              </a:extLst>
            </p:cNvPr>
            <p:cNvSpPr txBox="1"/>
            <p:nvPr/>
          </p:nvSpPr>
          <p:spPr>
            <a:xfrm>
              <a:off x="913958" y="4595318"/>
              <a:ext cx="967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56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08763 0.0013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04804 0.00092 " pathEditMode="fixed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0405 0.00069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08321 0.00139 " pathEditMode="fixed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9B6C6-49B4-4124-1B6E-4883952D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of lines during cycle</a:t>
            </a:r>
          </a:p>
        </p:txBody>
      </p:sp>
      <p:pic>
        <p:nvPicPr>
          <p:cNvPr id="8" name="Inhaltsplatzhalter 7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EBFEE46F-BAC6-7FED-2FF4-FB64EC146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" y="1520686"/>
            <a:ext cx="12001500" cy="48006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FB8B03-3D7A-CB0D-50AE-636EE1912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8B9626-27C5-378C-4F4F-EC529C8A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732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2EB16-EF4C-9E75-309B-49D7084E5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Dependent shift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F5B1DB-5604-43EC-F229-E44569DFF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340694-F212-D21F-7205-DB3E0179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13</a:t>
            </a:fld>
            <a:endParaRPr lang="de-AT"/>
          </a:p>
        </p:txBody>
      </p:sp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B10444B5-ABC1-9B73-3C40-DC2D6CFFB5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/>
          <a:stretch/>
        </p:blipFill>
        <p:spPr>
          <a:xfrm>
            <a:off x="6262786" y="3005955"/>
            <a:ext cx="5896386" cy="3289738"/>
          </a:xfrm>
        </p:spPr>
      </p:pic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3D98575A-F48D-AD49-BBE5-36654A1A2F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1" y="2354315"/>
            <a:ext cx="5850529" cy="3921620"/>
          </a:xfr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21944C1-E74D-2A22-ACBD-A6D06508D082}"/>
              </a:ext>
            </a:extLst>
          </p:cNvPr>
          <p:cNvSpPr txBox="1"/>
          <p:nvPr/>
        </p:nvSpPr>
        <p:spPr>
          <a:xfrm>
            <a:off x="5980393" y="3223934"/>
            <a:ext cx="400110" cy="23431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dirty="0"/>
              <a:t>Mean Frequency Shift (µHz)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C942CD4C-8EC7-E50A-0A4C-B166E759B4E3}"/>
                  </a:ext>
                </a:extLst>
              </p:cNvPr>
              <p:cNvSpPr txBox="1"/>
              <p:nvPr/>
            </p:nvSpPr>
            <p:spPr>
              <a:xfrm>
                <a:off x="6262786" y="557043"/>
                <a:ext cx="556813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Different degrees:</a:t>
                </a:r>
              </a:p>
              <a:p>
                <a:r>
                  <a:rPr lang="en-US" sz="2400" dirty="0">
                    <a:solidFill>
                      <a:srgbClr val="9730CB"/>
                    </a:solidFill>
                  </a:rPr>
                  <a:t>	• </a:t>
                </a:r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…</a:t>
                </a:r>
                <a:r>
                  <a:rPr lang="en-US" sz="2400" dirty="0">
                    <a:solidFill>
                      <a:srgbClr val="9730CB"/>
                    </a:solidFill>
                  </a:rPr>
                  <a:t> </a:t>
                </a:r>
                <a:r>
                  <a:rPr lang="en-US" sz="2400" i="1" dirty="0">
                    <a:solidFill>
                      <a:srgbClr val="9730CB"/>
                    </a:solidFill>
                  </a:rPr>
                  <a:t>l </a:t>
                </a:r>
                <a:r>
                  <a:rPr lang="en-US" sz="2400" dirty="0">
                    <a:solidFill>
                      <a:srgbClr val="9730CB"/>
                    </a:solidFill>
                  </a:rPr>
                  <a:t>= 0</a:t>
                </a:r>
              </a:p>
              <a:p>
                <a:r>
                  <a:rPr lang="en-US" sz="2400" dirty="0">
                    <a:solidFill>
                      <a:srgbClr val="008787"/>
                    </a:solidFill>
                  </a:rPr>
                  <a:t>	▲ </a:t>
                </a:r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…</a:t>
                </a:r>
                <a:r>
                  <a:rPr lang="en-US" sz="2400" dirty="0">
                    <a:solidFill>
                      <a:srgbClr val="008787"/>
                    </a:solidFill>
                  </a:rPr>
                  <a:t> </a:t>
                </a:r>
                <a:r>
                  <a:rPr lang="en-US" sz="2400" i="1" dirty="0">
                    <a:solidFill>
                      <a:srgbClr val="008787"/>
                    </a:solidFill>
                  </a:rPr>
                  <a:t>l </a:t>
                </a:r>
                <a:r>
                  <a:rPr lang="en-US" sz="2400" dirty="0">
                    <a:solidFill>
                      <a:srgbClr val="008787"/>
                    </a:solidFill>
                  </a:rPr>
                  <a:t>= 1</a:t>
                </a:r>
              </a:p>
              <a:p>
                <a:endParaRPr lang="en-US" sz="2400" dirty="0">
                  <a:solidFill>
                    <a:srgbClr val="008787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2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AT" sz="24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𝑣𝑒𝑙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activity proxy comparable to S index</a:t>
                </a:r>
                <a:endParaRPr lang="en-US" sz="2400" dirty="0">
                  <a:solidFill>
                    <a:srgbClr val="008787"/>
                  </a:solidFill>
                </a:endParaRPr>
              </a:p>
            </p:txBody>
          </p:sp>
        </mc:Choice>
        <mc:Fallback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C942CD4C-8EC7-E50A-0A4C-B166E759B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786" y="557043"/>
                <a:ext cx="5568136" cy="1938992"/>
              </a:xfrm>
              <a:prstGeom prst="rect">
                <a:avLst/>
              </a:prstGeom>
              <a:blipFill>
                <a:blip r:embed="rId4"/>
                <a:stretch>
                  <a:fillRect l="-1641" t="-251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119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nhaltsplatzhalter 16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977862DF-C03C-598E-ABE4-2EA9731A43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859" y="136522"/>
            <a:ext cx="5156200" cy="3606597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18DF21-41BE-7921-616B-F2EDC465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Cycle observations on stars</a:t>
            </a:r>
          </a:p>
        </p:txBody>
      </p:sp>
      <p:pic>
        <p:nvPicPr>
          <p:cNvPr id="12" name="Inhaltsplatzhalter 11" descr="Ein Bild, das Text, Schrift, Diagramm, Reihe enthält.&#10;&#10;Automatisch generierte Beschreibung">
            <a:extLst>
              <a:ext uri="{FF2B5EF4-FFF2-40B4-BE49-F238E27FC236}">
                <a16:creationId xmlns:a16="http://schemas.microsoft.com/office/drawing/2014/main" id="{47AA1800-6153-BFB5-71C0-931B726882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" y="3361112"/>
            <a:ext cx="7923920" cy="2995241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5F7033-A931-84C1-2CFF-E16A30520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D833DF-BE00-261F-E120-78F4DDCE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14</a:t>
            </a:fld>
            <a:endParaRPr lang="de-A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0C878B5-63A5-BB9C-85BB-3E45C736ACDD}"/>
                  </a:ext>
                </a:extLst>
              </p:cNvPr>
              <p:cNvSpPr txBox="1"/>
              <p:nvPr/>
            </p:nvSpPr>
            <p:spPr>
              <a:xfrm>
                <a:off x="7987861" y="3743119"/>
                <a:ext cx="414019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/>
                  <a:t>García 2010, Science [7]▲</a:t>
                </a:r>
              </a:p>
              <a:p>
                <a:pPr algn="r"/>
                <a:r>
                  <a:rPr lang="en-US" dirty="0"/>
                  <a:t>Star: HD49933</a:t>
                </a:r>
              </a:p>
              <a:p>
                <a:pPr algn="r"/>
                <a:r>
                  <a:rPr lang="en-US" dirty="0"/>
                  <a:t>Amplitude, frequency shift  and </a:t>
                </a:r>
                <a:r>
                  <a:rPr lang="en-US" dirty="0" err="1"/>
                  <a:t>starspot</a:t>
                </a:r>
                <a:r>
                  <a:rPr lang="en-US" dirty="0"/>
                  <a:t> proxy over one stellar activity cycle</a:t>
                </a:r>
              </a:p>
              <a:p>
                <a:pPr algn="r"/>
                <a:r>
                  <a:rPr lang="en-US" dirty="0"/>
                  <a:t>Activity cycle: </a:t>
                </a:r>
                <a14:m>
                  <m:oMath xmlns:m="http://schemas.openxmlformats.org/officeDocument/2006/math">
                    <m:r>
                      <a:rPr lang="de-A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≈120</m:t>
                    </m:r>
                  </m:oMath>
                </a14:m>
                <a:r>
                  <a:rPr lang="en-US" dirty="0"/>
                  <a:t> days</a:t>
                </a:r>
              </a:p>
              <a:p>
                <a:pPr algn="r"/>
                <a:r>
                  <a:rPr lang="en-US" dirty="0"/>
                  <a:t>Observed with </a:t>
                </a:r>
                <a:r>
                  <a:rPr lang="en-US" dirty="0" err="1"/>
                  <a:t>CoRoT</a:t>
                </a:r>
                <a:endParaRPr lang="en-US" dirty="0"/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0C878B5-63A5-BB9C-85BB-3E45C736A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7861" y="3743119"/>
                <a:ext cx="4140198" cy="1754326"/>
              </a:xfrm>
              <a:prstGeom prst="rect">
                <a:avLst/>
              </a:prstGeom>
              <a:blipFill>
                <a:blip r:embed="rId4"/>
                <a:stretch>
                  <a:fillRect t="-2083" r="-117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4F94BCC-9EC1-2E1F-A416-D14718D2CF77}"/>
                  </a:ext>
                </a:extLst>
              </p:cNvPr>
              <p:cNvSpPr txBox="1"/>
              <p:nvPr/>
            </p:nvSpPr>
            <p:spPr>
              <a:xfrm>
                <a:off x="472959" y="1832764"/>
                <a:ext cx="5623034" cy="1498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Stars: KIC3241581 (a) and KIC10644253 (b)</a:t>
                </a:r>
              </a:p>
              <a:p>
                <a:r>
                  <a:rPr lang="en-US" dirty="0" err="1"/>
                  <a:t>Starspot</a:t>
                </a:r>
                <a:r>
                  <a:rPr lang="en-US" dirty="0"/>
                  <a:t> activity proxy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AT" b="0" i="1" smtClean="0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de-A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, comparable to solar S index</a:t>
                </a:r>
              </a:p>
              <a:p>
                <a:r>
                  <a:rPr lang="en-US" dirty="0"/>
                  <a:t>Activity cycle: a: </a:t>
                </a:r>
                <a14:m>
                  <m:oMath xmlns:m="http://schemas.openxmlformats.org/officeDocument/2006/math">
                    <m:r>
                      <a:rPr lang="de-A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AT" b="0" i="1" smtClean="0">
                        <a:latin typeface="Cambria Math" panose="02040503050406030204" pitchFamily="18" charset="0"/>
                      </a:rPr>
                      <m:t>=395 </m:t>
                    </m:r>
                  </m:oMath>
                </a14:m>
                <a:r>
                  <a:rPr lang="en-US" dirty="0"/>
                  <a:t>days, b: </a:t>
                </a:r>
                <a14:m>
                  <m:oMath xmlns:m="http://schemas.openxmlformats.org/officeDocument/2006/math">
                    <m:r>
                      <a:rPr lang="de-AT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AT" b="0" i="1" smtClean="0">
                        <a:latin typeface="Cambria Math" panose="02040503050406030204" pitchFamily="18" charset="0"/>
                      </a:rPr>
                      <m:t>=582</m:t>
                    </m:r>
                  </m:oMath>
                </a14:m>
                <a:r>
                  <a:rPr lang="en-US" dirty="0"/>
                  <a:t> days </a:t>
                </a:r>
              </a:p>
              <a:p>
                <a:r>
                  <a:rPr lang="en-US" dirty="0"/>
                  <a:t>Observed with Kepler </a:t>
                </a:r>
              </a:p>
              <a:p>
                <a:r>
                  <a:rPr lang="en-US" b="1" dirty="0"/>
                  <a:t>▼ [6] </a:t>
                </a:r>
                <a:r>
                  <a:rPr lang="en-US" b="1" dirty="0" err="1"/>
                  <a:t>Salabert</a:t>
                </a:r>
                <a:r>
                  <a:rPr lang="en-US" b="1" dirty="0"/>
                  <a:t> 2016, A&amp;A</a:t>
                </a:r>
              </a:p>
            </p:txBody>
          </p:sp>
        </mc:Choice>
        <mc:Fallback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4F94BCC-9EC1-2E1F-A416-D14718D2C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59" y="1832764"/>
                <a:ext cx="5623034" cy="1498744"/>
              </a:xfrm>
              <a:prstGeom prst="rect">
                <a:avLst/>
              </a:prstGeom>
              <a:blipFill>
                <a:blip r:embed="rId5"/>
                <a:stretch>
                  <a:fillRect l="-976" t="-2439"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47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7F1D2-2B8A-D571-6D36-52CFCEE8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 Points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10B9AE-FA44-9664-347B-EA62E1435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062"/>
            <a:ext cx="10515600" cy="4589901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Sun is the star we know best.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With Asteroseismology we can observe the Sun and stars in similar ways.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P-mode frequencies vary with the solar cycle.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During cycle ascent positive shift, during cycle descent opposite.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Extent of shift depends on frequency and degree </a:t>
            </a:r>
            <a:r>
              <a:rPr lang="en-US" i="1" dirty="0"/>
              <a:t>l.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Higher frequencies shift more.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 </a:t>
            </a:r>
            <a:r>
              <a:rPr lang="en-US" i="1" dirty="0"/>
              <a:t>l</a:t>
            </a:r>
            <a:r>
              <a:rPr lang="en-US" dirty="0"/>
              <a:t>=0 and </a:t>
            </a:r>
            <a:r>
              <a:rPr lang="en-US" i="1" dirty="0"/>
              <a:t>l</a:t>
            </a:r>
            <a:r>
              <a:rPr lang="en-US" dirty="0"/>
              <a:t>=1 modes shift slightly differently.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Other solar like stars show similar behavior as the Sun.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It’s possible to observe activity cycles with asteroseismic measurements.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Current and upcoming exoplanet surveys are perfect conditions for Asteroseismology of distant stars.</a:t>
            </a:r>
          </a:p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FDF1BF-7445-7CC7-374C-BBCCFD63E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17568B-A124-50FC-AD2F-AD606DD5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0451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Logo, Symbol, Grafiken, Schrift enthält.&#10;&#10;Automatisch generierte Beschreibung">
            <a:extLst>
              <a:ext uri="{FF2B5EF4-FFF2-40B4-BE49-F238E27FC236}">
                <a16:creationId xmlns:a16="http://schemas.microsoft.com/office/drawing/2014/main" id="{6F14F2D0-B864-0636-2101-480DB4F1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26" y="4405919"/>
            <a:ext cx="883847" cy="883847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12CF44C-1BCB-977F-00E7-8756AF00E576}"/>
              </a:ext>
            </a:extLst>
          </p:cNvPr>
          <p:cNvCxnSpPr>
            <a:cxnSpLocks/>
          </p:cNvCxnSpPr>
          <p:nvPr/>
        </p:nvCxnSpPr>
        <p:spPr>
          <a:xfrm>
            <a:off x="2112585" y="5890666"/>
            <a:ext cx="1790808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BB5671D-252B-B1EE-ADE1-8AB23FC7464C}"/>
              </a:ext>
            </a:extLst>
          </p:cNvPr>
          <p:cNvCxnSpPr>
            <a:cxnSpLocks/>
          </p:cNvCxnSpPr>
          <p:nvPr/>
        </p:nvCxnSpPr>
        <p:spPr>
          <a:xfrm>
            <a:off x="2594856" y="4868863"/>
            <a:ext cx="1790808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CC80A2C-A366-C533-922E-4C343EB17AC3}"/>
              </a:ext>
            </a:extLst>
          </p:cNvPr>
          <p:cNvCxnSpPr>
            <a:cxnSpLocks/>
          </p:cNvCxnSpPr>
          <p:nvPr/>
        </p:nvCxnSpPr>
        <p:spPr>
          <a:xfrm>
            <a:off x="2112590" y="3860800"/>
            <a:ext cx="1790808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6">
            <a:extLst>
              <a:ext uri="{FF2B5EF4-FFF2-40B4-BE49-F238E27FC236}">
                <a16:creationId xmlns:a16="http://schemas.microsoft.com/office/drawing/2014/main" id="{9BFD1B2E-BBA4-529D-F1A5-DAA3BB7D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64112"/>
            <a:ext cx="10515600" cy="239781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482F3A-F26E-E980-538F-B3BFEF45F5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FFD315-9687-2B74-28F2-A7E69B30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/>
          <a:p>
            <a:fld id="{F32CD8DC-B37B-47A1-BACC-9317FBA574BE}" type="slidenum">
              <a:rPr lang="de-AT" smtClean="0"/>
              <a:pPr/>
              <a:t>16</a:t>
            </a:fld>
            <a:endParaRPr lang="de-AT"/>
          </a:p>
        </p:txBody>
      </p:sp>
      <p:sp>
        <p:nvSpPr>
          <p:cNvPr id="8" name="Rechteck: abgerundete Ecken 7" descr="Umschlag Silhouette">
            <a:extLst>
              <a:ext uri="{FF2B5EF4-FFF2-40B4-BE49-F238E27FC236}">
                <a16:creationId xmlns:a16="http://schemas.microsoft.com/office/drawing/2014/main" id="{D12C3BDD-DA0D-7C2C-1387-39401C126683}"/>
              </a:ext>
            </a:extLst>
          </p:cNvPr>
          <p:cNvSpPr/>
          <p:nvPr/>
        </p:nvSpPr>
        <p:spPr>
          <a:xfrm>
            <a:off x="3925718" y="3582933"/>
            <a:ext cx="584530" cy="584530"/>
          </a:xfrm>
          <a:prstGeom prst="round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 dpi="0" rotWithShape="1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B6BC439-9D6D-2F6B-F122-CCF6C32AFCA7}"/>
              </a:ext>
            </a:extLst>
          </p:cNvPr>
          <p:cNvSpPr txBox="1"/>
          <p:nvPr/>
        </p:nvSpPr>
        <p:spPr>
          <a:xfrm>
            <a:off x="4541782" y="3678621"/>
            <a:ext cx="3340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michlmayer.studium@gmail.com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A51BD33-1F12-E19B-2C63-6B25716BCED0}"/>
              </a:ext>
            </a:extLst>
          </p:cNvPr>
          <p:cNvSpPr txBox="1"/>
          <p:nvPr/>
        </p:nvSpPr>
        <p:spPr>
          <a:xfrm>
            <a:off x="4917642" y="4663177"/>
            <a:ext cx="2183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Sabrina Michlmayer</a:t>
            </a:r>
          </a:p>
        </p:txBody>
      </p:sp>
      <p:pic>
        <p:nvPicPr>
          <p:cNvPr id="17" name="Grafik 1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A5D5A9C-86E3-C70D-E8EC-3E910FC86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08" y="5626733"/>
            <a:ext cx="675904" cy="57341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93429A9-E7A7-40AF-D097-26425334EF38}"/>
              </a:ext>
            </a:extLst>
          </p:cNvPr>
          <p:cNvSpPr txBox="1"/>
          <p:nvPr/>
        </p:nvSpPr>
        <p:spPr>
          <a:xfrm>
            <a:off x="4576009" y="5706000"/>
            <a:ext cx="188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Graz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D5EBE3E-2704-E9D2-8771-A9B7AD1AD4A3}"/>
              </a:ext>
            </a:extLst>
          </p:cNvPr>
          <p:cNvSpPr txBox="1"/>
          <p:nvPr/>
        </p:nvSpPr>
        <p:spPr>
          <a:xfrm>
            <a:off x="7672552" y="420414"/>
            <a:ext cx="41944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Sources</a:t>
            </a:r>
            <a:r>
              <a:rPr lang="en-US" dirty="0"/>
              <a:t>: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NASA SDO: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https://sdo.gsfc.nasa.gov/assets/img/browse/2010/08/19/20100819_003221_4096_0304.jpg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NASA, Hubble Space Telescope: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https://science.nasa.gov/mission/hubble/multimedia/hubble-images/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García 2019: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DOI: 10.1007/s41116-019-0020-1 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NOAA Website: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www.noaa.gov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SOHO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Websmaster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soho.nascom.nasa.gov/gallery/Spacecraft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Salabert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2016: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DOI: 10.1051/0004-6361/201628583 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García 2010: 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DOI: 10.1126/science.1191064 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0F6E19C5-A8F5-A2EF-4F7D-5F26D4CE2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F1D4C810-4134-55B7-C328-A6398EF8DE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836512"/>
              </p:ext>
            </p:extLst>
          </p:nvPr>
        </p:nvGraphicFramePr>
        <p:xfrm>
          <a:off x="-1035585" y="2283147"/>
          <a:ext cx="5433689" cy="505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63899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02DAD86-DC58-3200-9331-6AFFECD4C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Addition: activity indices </a:t>
            </a:r>
          </a:p>
        </p:txBody>
      </p:sp>
      <p:pic>
        <p:nvPicPr>
          <p:cNvPr id="9" name="Inhaltsplatzhalter 8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F6372B40-599A-929E-5653-1EFA4CA49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94" y="1271260"/>
            <a:ext cx="9285811" cy="5179079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CD052D-DA0C-BBCA-B0B2-66137AC42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10C784-06DC-E37B-0466-1AF458AF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2575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BF79F-6B3B-94E0-7759-ACBB88BE2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793" y="1968065"/>
            <a:ext cx="11850413" cy="184719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the Sun can serve as a blueprint 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magnetic cycle observations 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solar-like stars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61A6625-B6BF-2C98-0A22-436F3ACB5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31443"/>
            <a:ext cx="9144000" cy="1655762"/>
          </a:xfrm>
        </p:spPr>
        <p:txBody>
          <a:bodyPr/>
          <a:lstStyle/>
          <a:p>
            <a:r>
              <a:rPr lang="en-US" dirty="0"/>
              <a:t>Sabrina Michlmayer</a:t>
            </a:r>
          </a:p>
          <a:p>
            <a:r>
              <a:rPr lang="en-US" dirty="0"/>
              <a:t>Talk at ICPS 2024 in Tbilisi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C6DE66-A33F-B3D2-2A6E-FE3C64060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8509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99660DB-1290-4505-1366-024E3579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Sun</a:t>
            </a:r>
          </a:p>
        </p:txBody>
      </p:sp>
      <p:pic>
        <p:nvPicPr>
          <p:cNvPr id="18" name="Inhaltsplatzhalter 17" descr="Ein Bild, das Astronomisches Objekt, Bernstein, Universum, Sonne enthält.&#10;&#10;Automatisch generierte Beschreibung">
            <a:extLst>
              <a:ext uri="{FF2B5EF4-FFF2-40B4-BE49-F238E27FC236}">
                <a16:creationId xmlns:a16="http://schemas.microsoft.com/office/drawing/2014/main" id="{AA8E3E6C-50E0-7760-9F90-B6A3FA38D0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0562"/>
            <a:ext cx="4668311" cy="4455905"/>
          </a:xfrm>
        </p:spPr>
      </p:pic>
      <p:pic>
        <p:nvPicPr>
          <p:cNvPr id="20" name="Inhaltsplatzhalter 19" descr="Ein Bild, das Raum, Universum, Astronomisches Objekt, Konstellation enthält.&#10;&#10;Automatisch generierte Beschreibung">
            <a:extLst>
              <a:ext uri="{FF2B5EF4-FFF2-40B4-BE49-F238E27FC236}">
                <a16:creationId xmlns:a16="http://schemas.microsoft.com/office/drawing/2014/main" id="{023A3D7E-2660-39A0-BFAB-9AC4A681E5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0"/>
          <a:stretch/>
        </p:blipFill>
        <p:spPr>
          <a:xfrm>
            <a:off x="6683374" y="1470562"/>
            <a:ext cx="4668311" cy="4459671"/>
          </a:xfr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BD42F63E-57A9-D233-170B-87C7B37F4552}"/>
              </a:ext>
            </a:extLst>
          </p:cNvPr>
          <p:cNvSpPr txBox="1">
            <a:spLocks/>
          </p:cNvSpPr>
          <p:nvPr/>
        </p:nvSpPr>
        <p:spPr>
          <a:xfrm>
            <a:off x="7269806" y="365128"/>
            <a:ext cx="40818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All other Stars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D3E7C82F-03C9-BB55-D103-078E1910F604}"/>
              </a:ext>
            </a:extLst>
          </p:cNvPr>
          <p:cNvSpPr txBox="1">
            <a:spLocks/>
          </p:cNvSpPr>
          <p:nvPr/>
        </p:nvSpPr>
        <p:spPr>
          <a:xfrm>
            <a:off x="5414572" y="355600"/>
            <a:ext cx="13628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vs.</a:t>
            </a:r>
          </a:p>
        </p:txBody>
      </p:sp>
      <p:sp>
        <p:nvSpPr>
          <p:cNvPr id="21" name="Rechteck: diagonal liegende Ecken abgerundet 20">
            <a:extLst>
              <a:ext uri="{FF2B5EF4-FFF2-40B4-BE49-F238E27FC236}">
                <a16:creationId xmlns:a16="http://schemas.microsoft.com/office/drawing/2014/main" id="{A5F2267A-644C-7DBF-2F63-9515DCD23847}"/>
              </a:ext>
            </a:extLst>
          </p:cNvPr>
          <p:cNvSpPr/>
          <p:nvPr/>
        </p:nvSpPr>
        <p:spPr>
          <a:xfrm>
            <a:off x="3630038" y="2566187"/>
            <a:ext cx="4929809" cy="2484783"/>
          </a:xfrm>
          <a:prstGeom prst="round2Diag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can we observe both </a:t>
            </a:r>
            <a:b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 similar methods?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6D39CCD-2115-BD3E-C258-E21710321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3</a:t>
            </a:fld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CB492D-FA02-EC76-616A-10D3A496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C471F9-0F7C-DD66-7CA9-8E3E7A6B39CA}"/>
              </a:ext>
            </a:extLst>
          </p:cNvPr>
          <p:cNvSpPr txBox="1"/>
          <p:nvPr/>
        </p:nvSpPr>
        <p:spPr>
          <a:xfrm>
            <a:off x="838200" y="5926467"/>
            <a:ext cx="466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▲</a:t>
            </a:r>
            <a:r>
              <a:rPr lang="en-US" b="1" dirty="0"/>
              <a:t>[1] NASA SDO</a:t>
            </a:r>
            <a:r>
              <a:rPr lang="en-US" dirty="0"/>
              <a:t>, ASA instrument at 304 Å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BB3B40C-3949-D311-DBEB-473B410C34B5}"/>
              </a:ext>
            </a:extLst>
          </p:cNvPr>
          <p:cNvSpPr txBox="1"/>
          <p:nvPr/>
        </p:nvSpPr>
        <p:spPr>
          <a:xfrm>
            <a:off x="6683374" y="5926335"/>
            <a:ext cx="466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NASA, Hubble Space Telescope [2]▲</a:t>
            </a:r>
          </a:p>
        </p:txBody>
      </p:sp>
    </p:spTree>
    <p:extLst>
      <p:ext uri="{BB962C8B-B14F-4D97-AF65-F5344CB8AC3E}">
        <p14:creationId xmlns:p14="http://schemas.microsoft.com/office/powerpoint/2010/main" val="29156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7E1A0-D566-9B00-4260-CFF1C36B9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Helio- / Asteroseismology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2ABDD16-824D-E382-88FF-F8157003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64" y="1359075"/>
            <a:ext cx="7851226" cy="4997278"/>
          </a:xfr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BE4C2E7-5942-18DC-3863-68950C37C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0D9AC3-9E50-B2CB-EE6D-ED3FBE78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4</a:t>
            </a:fld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5C51A0B-8EF4-E45D-7701-3C7B34D9F19E}"/>
              </a:ext>
            </a:extLst>
          </p:cNvPr>
          <p:cNvSpPr txBox="1"/>
          <p:nvPr/>
        </p:nvSpPr>
        <p:spPr>
          <a:xfrm>
            <a:off x="8655270" y="5728140"/>
            <a:ext cx="3337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◄ [3] García 2019, Living Reviews in Solar Physics</a:t>
            </a:r>
          </a:p>
        </p:txBody>
      </p:sp>
    </p:spTree>
    <p:extLst>
      <p:ext uri="{BB962C8B-B14F-4D97-AF65-F5344CB8AC3E}">
        <p14:creationId xmlns:p14="http://schemas.microsoft.com/office/powerpoint/2010/main" val="115152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5FAEF-9DD0-CB38-9498-5F2F20DBA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SOHO: VIRGO and GOLF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6496E9-1643-50BB-DF5B-DCF0A5BA4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D8CC7A-6FEB-C686-BCA6-24CC52F9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5</a:t>
            </a:fld>
            <a:endParaRPr lang="de-AT"/>
          </a:p>
        </p:txBody>
      </p:sp>
      <p:pic>
        <p:nvPicPr>
          <p:cNvPr id="10" name="Grafik 9" descr="Ein Bild, das Maschine, Bautechnik, Im Haus, Ausstellung enthält.&#10;&#10;Automatisch generierte Beschreibung">
            <a:extLst>
              <a:ext uri="{FF2B5EF4-FFF2-40B4-BE49-F238E27FC236}">
                <a16:creationId xmlns:a16="http://schemas.microsoft.com/office/drawing/2014/main" id="{77A77F15-55D5-2682-B4CB-D59D2458A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0"/>
          <a:stretch/>
        </p:blipFill>
        <p:spPr>
          <a:xfrm>
            <a:off x="6867943" y="0"/>
            <a:ext cx="5267740" cy="6381751"/>
          </a:xfrm>
          <a:prstGeom prst="rect">
            <a:avLst/>
          </a:prstGeom>
        </p:spPr>
      </p:pic>
      <p:pic>
        <p:nvPicPr>
          <p:cNvPr id="16" name="Grafik 15" descr="Ein Bild, das Kreis, Raum, Screenshot, Astronomisches Objekt enthält.&#10;&#10;Automatisch generierte Beschreibung">
            <a:extLst>
              <a:ext uri="{FF2B5EF4-FFF2-40B4-BE49-F238E27FC236}">
                <a16:creationId xmlns:a16="http://schemas.microsoft.com/office/drawing/2014/main" id="{1D0D6E8F-4E13-3DCE-B299-A19DD656D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0" y="1313008"/>
            <a:ext cx="5813362" cy="44926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9BA4F8F-0CF6-28E6-DE02-125971D02885}"/>
              </a:ext>
            </a:extLst>
          </p:cNvPr>
          <p:cNvSpPr txBox="1"/>
          <p:nvPr/>
        </p:nvSpPr>
        <p:spPr>
          <a:xfrm>
            <a:off x="934278" y="5806884"/>
            <a:ext cx="296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▲ </a:t>
            </a:r>
            <a:r>
              <a:rPr lang="en-US" b="1" dirty="0"/>
              <a:t>[4] NOAA, Website</a:t>
            </a:r>
            <a:br>
              <a:rPr lang="en-US" b="1" dirty="0"/>
            </a:br>
            <a:r>
              <a:rPr lang="en-US" dirty="0"/>
              <a:t>position of SOHO in space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9FF0958-145F-6337-3060-CD115E40B6DA}"/>
              </a:ext>
            </a:extLst>
          </p:cNvPr>
          <p:cNvSpPr txBox="1"/>
          <p:nvPr/>
        </p:nvSpPr>
        <p:spPr>
          <a:xfrm>
            <a:off x="4256690" y="5812141"/>
            <a:ext cx="2601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SOHO Webmaster [5]►</a:t>
            </a:r>
            <a:br>
              <a:rPr lang="en-US" b="1" dirty="0"/>
            </a:br>
            <a:r>
              <a:rPr lang="en-US" dirty="0"/>
              <a:t>spacecraft before launch</a:t>
            </a:r>
          </a:p>
        </p:txBody>
      </p:sp>
    </p:spTree>
    <p:extLst>
      <p:ext uri="{BB962C8B-B14F-4D97-AF65-F5344CB8AC3E}">
        <p14:creationId xmlns:p14="http://schemas.microsoft.com/office/powerpoint/2010/main" val="382302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1FD44-79B0-C30F-D6C4-4610398B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557"/>
            <a:ext cx="10515600" cy="1325563"/>
          </a:xfrm>
        </p:spPr>
        <p:txBody>
          <a:bodyPr/>
          <a:lstStyle/>
          <a:p>
            <a:r>
              <a:rPr lang="en-US" dirty="0"/>
              <a:t>Time series</a:t>
            </a:r>
          </a:p>
        </p:txBody>
      </p:sp>
      <p:pic>
        <p:nvPicPr>
          <p:cNvPr id="8" name="Inhaltsplatzhalter 7" descr="Ein Bild, das Farbigkeit, Screenshot, Kinderkunst, Kunst enthält.&#10;&#10;Automatisch generierte Beschreibung">
            <a:extLst>
              <a:ext uri="{FF2B5EF4-FFF2-40B4-BE49-F238E27FC236}">
                <a16:creationId xmlns:a16="http://schemas.microsoft.com/office/drawing/2014/main" id="{AB163D27-C1AC-437F-0697-42FEB9C86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4340"/>
            <a:ext cx="10864026" cy="5432013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00A1E9-5763-92AA-5BE4-6BAFB791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682EE8-1504-039D-9107-9823FF62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6591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iagramm, Entwurf, Reihe enthält.&#10;&#10;Automatisch generierte Beschreibung">
            <a:extLst>
              <a:ext uri="{FF2B5EF4-FFF2-40B4-BE49-F238E27FC236}">
                <a16:creationId xmlns:a16="http://schemas.microsoft.com/office/drawing/2014/main" id="{82B02E81-EE50-81DF-587E-26F559D2B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2" y="1493519"/>
            <a:ext cx="8060146" cy="48527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F41FD44-79B0-C30F-D6C4-4610398B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047"/>
            <a:ext cx="2860040" cy="1325563"/>
          </a:xfrm>
        </p:spPr>
        <p:txBody>
          <a:bodyPr/>
          <a:lstStyle/>
          <a:p>
            <a:r>
              <a:rPr lang="en-US" dirty="0"/>
              <a:t>Time series</a:t>
            </a:r>
          </a:p>
        </p:txBody>
      </p:sp>
      <p:pic>
        <p:nvPicPr>
          <p:cNvPr id="8" name="Inhaltsplatzhalter 7" descr="Ein Bild, das Farbigkeit, Screenshot, Kinderkunst, Kunst enthält.&#10;&#10;Automatisch generierte Beschreibung">
            <a:extLst>
              <a:ext uri="{FF2B5EF4-FFF2-40B4-BE49-F238E27FC236}">
                <a16:creationId xmlns:a16="http://schemas.microsoft.com/office/drawing/2014/main" id="{AB163D27-C1AC-437F-0697-42FEB9C86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4340"/>
            <a:ext cx="10864026" cy="5432013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00A1E9-5763-92AA-5BE4-6BAFB791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682EE8-1504-039D-9107-9823FF62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7</a:t>
            </a:fld>
            <a:endParaRPr lang="de-AT"/>
          </a:p>
        </p:txBody>
      </p:sp>
      <p:sp>
        <p:nvSpPr>
          <p:cNvPr id="10" name="Pfeil: gebogen 9">
            <a:extLst>
              <a:ext uri="{FF2B5EF4-FFF2-40B4-BE49-F238E27FC236}">
                <a16:creationId xmlns:a16="http://schemas.microsoft.com/office/drawing/2014/main" id="{95847D93-7C8D-E0EB-F727-096D46BD82DC}"/>
              </a:ext>
            </a:extLst>
          </p:cNvPr>
          <p:cNvSpPr/>
          <p:nvPr/>
        </p:nvSpPr>
        <p:spPr>
          <a:xfrm rot="10800000">
            <a:off x="8545860" y="3296920"/>
            <a:ext cx="1454702" cy="1524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3306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548ADA9-7947-26D7-9F81-F533A4EFB807}"/>
              </a:ext>
            </a:extLst>
          </p:cNvPr>
          <p:cNvSpPr txBox="1">
            <a:spLocks/>
          </p:cNvSpPr>
          <p:nvPr/>
        </p:nvSpPr>
        <p:spPr>
          <a:xfrm>
            <a:off x="3497320" y="360047"/>
            <a:ext cx="3703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ym typeface="Wingdings" panose="05000000000000000000" pitchFamily="2" charset="2"/>
              </a:rPr>
              <a:t> Frequency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01 -0.02639 L 0.26498 -0.3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-14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B8A94-23E3-F9A6-7F0C-82EA7B26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Frequency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322DF0-40AB-556B-86D6-6CF7A58E2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D2C2FF-FD49-8FA1-BE6F-F6DB94A11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8</a:t>
            </a:fld>
            <a:endParaRPr lang="de-AT"/>
          </a:p>
        </p:txBody>
      </p:sp>
      <p:pic>
        <p:nvPicPr>
          <p:cNvPr id="7" name="Grafik 6" descr="Ein Bild, das Diagramm, Entwurf, Reihe enthält.&#10;&#10;Automatisch generierte Beschreibung">
            <a:extLst>
              <a:ext uri="{FF2B5EF4-FFF2-40B4-BE49-F238E27FC236}">
                <a16:creationId xmlns:a16="http://schemas.microsoft.com/office/drawing/2014/main" id="{C335C09A-E1B1-5690-4AB8-C4225FE58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2" y="1493519"/>
            <a:ext cx="8060146" cy="4852707"/>
          </a:xfrm>
          <a:prstGeom prst="rect">
            <a:avLst/>
          </a:prstGeom>
        </p:spPr>
      </p:pic>
      <p:pic>
        <p:nvPicPr>
          <p:cNvPr id="8" name="Inhaltsplatzhalter 7" descr="Ein Bild, das Farbigkeit, Screenshot, Kinderkunst, Kunst enthält.&#10;&#10;Automatisch generierte Beschreibung">
            <a:extLst>
              <a:ext uri="{FF2B5EF4-FFF2-40B4-BE49-F238E27FC236}">
                <a16:creationId xmlns:a16="http://schemas.microsoft.com/office/drawing/2014/main" id="{38822FB8-5C3D-EF62-3A20-876EE589A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126999"/>
            <a:ext cx="5445760" cy="2722880"/>
          </a:xfrm>
        </p:spPr>
      </p:pic>
      <p:sp>
        <p:nvSpPr>
          <p:cNvPr id="9" name="Pfeil: gebogen 8">
            <a:extLst>
              <a:ext uri="{FF2B5EF4-FFF2-40B4-BE49-F238E27FC236}">
                <a16:creationId xmlns:a16="http://schemas.microsoft.com/office/drawing/2014/main" id="{8DBA00B2-FB5F-25D7-7193-BF430F7D48D1}"/>
              </a:ext>
            </a:extLst>
          </p:cNvPr>
          <p:cNvSpPr/>
          <p:nvPr/>
        </p:nvSpPr>
        <p:spPr>
          <a:xfrm rot="10800000">
            <a:off x="8545860" y="3296920"/>
            <a:ext cx="1454702" cy="1524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3306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98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10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A4E01ED4-D7E7-2E39-D724-DD16AFA80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51665"/>
            <a:ext cx="5156200" cy="217023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9C284CD-05C0-FBCD-D139-0550C98252DB}"/>
              </a:ext>
            </a:extLst>
          </p:cNvPr>
          <p:cNvSpPr/>
          <p:nvPr/>
        </p:nvSpPr>
        <p:spPr>
          <a:xfrm>
            <a:off x="3350985" y="4332266"/>
            <a:ext cx="1191197" cy="16940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B19A59-1DB6-2C70-0FD5-D314919BA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domain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D51FDB-C150-5324-0EF1-FA1342F6B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7.8.2024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52CD7C4-97C9-ABD9-4948-006455EE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D8DC-B37B-47A1-BACC-9317FBA574BE}" type="slidenum">
              <a:rPr lang="de-AT" smtClean="0"/>
              <a:t>9</a:t>
            </a:fld>
            <a:endParaRPr lang="de-AT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882739-9ADA-C298-CD83-98D01B4B31E2}"/>
              </a:ext>
            </a:extLst>
          </p:cNvPr>
          <p:cNvGrpSpPr/>
          <p:nvPr/>
        </p:nvGrpSpPr>
        <p:grpSpPr>
          <a:xfrm>
            <a:off x="6123742" y="1208894"/>
            <a:ext cx="6005611" cy="5521740"/>
            <a:chOff x="6123742" y="431130"/>
            <a:chExt cx="6005611" cy="5521740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67C2E1D-0EBA-5918-08C9-E190E8507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742" y="431130"/>
              <a:ext cx="6005611" cy="42039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FA509EE4-A812-1E1F-E5EF-EB07A59C99C6}"/>
                    </a:ext>
                  </a:extLst>
                </p:cNvPr>
                <p:cNvSpPr txBox="1"/>
                <p:nvPr/>
              </p:nvSpPr>
              <p:spPr>
                <a:xfrm>
                  <a:off x="7089290" y="4776394"/>
                  <a:ext cx="4725894" cy="11764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de-AT" sz="1800" kern="100" smtClean="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Δν</m:t>
                      </m:r>
                    </m:oMath>
                  </a14:m>
                  <a:r>
                    <a:rPr lang="de-AT" sz="18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…large </a:t>
                  </a:r>
                  <a:r>
                    <a:rPr lang="de-AT" sz="1800" kern="100" dirty="0" err="1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separation</a:t>
                  </a:r>
                  <a:endParaRPr lang="de-AT" sz="18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de-AT" sz="1800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ν</m:t>
                      </m:r>
                    </m:oMath>
                  </a14:m>
                  <a:r>
                    <a:rPr lang="de-AT" sz="18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…</a:t>
                  </a:r>
                  <a:r>
                    <a:rPr lang="de-AT" sz="1800" kern="100" dirty="0" err="1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small</a:t>
                  </a:r>
                  <a:r>
                    <a:rPr lang="de-AT" sz="18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AT" sz="1800" kern="100" dirty="0" err="1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separation</a:t>
                  </a:r>
                  <a:endParaRPr lang="de-AT" sz="18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endParaRPr lang="de-AT" sz="18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FA509EE4-A812-1E1F-E5EF-EB07A59C99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9290" y="4776394"/>
                  <a:ext cx="4725894" cy="1176476"/>
                </a:xfrm>
                <a:prstGeom prst="rect">
                  <a:avLst/>
                </a:prstGeom>
                <a:blipFill>
                  <a:blip r:embed="rId4"/>
                  <a:stretch>
                    <a:fillRect t="-15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Grafik 8" descr="Ein Bild, das Diagramm, Entwurf, Reihe enthält.&#10;&#10;Automatisch generierte Beschreibung">
            <a:extLst>
              <a:ext uri="{FF2B5EF4-FFF2-40B4-BE49-F238E27FC236}">
                <a16:creationId xmlns:a16="http://schemas.microsoft.com/office/drawing/2014/main" id="{94B41271-06CF-EF28-3204-903FAF198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3" y="1374819"/>
            <a:ext cx="4778321" cy="287684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9BFA754-6B4B-B637-5E2A-344606228192}"/>
              </a:ext>
            </a:extLst>
          </p:cNvPr>
          <p:cNvSpPr/>
          <p:nvPr/>
        </p:nvSpPr>
        <p:spPr>
          <a:xfrm>
            <a:off x="4344733" y="1923817"/>
            <a:ext cx="483806" cy="16076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CCDF93CA-5F21-A261-A535-D290048113FF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586636" y="3531425"/>
            <a:ext cx="371245" cy="80084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7572EFE6-486E-EBB8-E9E9-813605C95983}"/>
              </a:ext>
            </a:extLst>
          </p:cNvPr>
          <p:cNvCxnSpPr>
            <a:cxnSpLocks/>
          </p:cNvCxnSpPr>
          <p:nvPr/>
        </p:nvCxnSpPr>
        <p:spPr>
          <a:xfrm flipV="1">
            <a:off x="4542182" y="4682533"/>
            <a:ext cx="2547108" cy="355368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93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theme/theme1.xml><?xml version="1.0" encoding="utf-8"?>
<a:theme xmlns:a="http://schemas.openxmlformats.org/drawingml/2006/main" name="KF Physik">
  <a:themeElements>
    <a:clrScheme name="Blaugrü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F Physik" id="{EF280A35-F3A6-4AEB-961F-2DCCC9599A1B}" vid="{53145F54-F883-4412-AB28-3CD2F7307826}"/>
    </a:ext>
  </a:extLst>
</a:theme>
</file>

<file path=ppt/theme/theme2.xml><?xml version="1.0" encoding="utf-8"?>
<a:theme xmlns:a="http://schemas.openxmlformats.org/drawingml/2006/main" name="Benutzerdefiniertes Design">
  <a:themeElements>
    <a:clrScheme name="Blaugrü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KF Physik</Template>
  <TotalTime>0</TotalTime>
  <Words>549</Words>
  <Application>Microsoft Office PowerPoint</Application>
  <PresentationFormat>Breitbild</PresentationFormat>
  <Paragraphs>106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Cambria Math</vt:lpstr>
      <vt:lpstr>Wingdings</vt:lpstr>
      <vt:lpstr>KF Physik</vt:lpstr>
      <vt:lpstr>Benutzerdefiniertes Design</vt:lpstr>
      <vt:lpstr>The effects of Solar Activity cycles on the asteroseismic parameters  from 25 years of observations with GOLF and VIRGO  on the ESA SOHO space telescope</vt:lpstr>
      <vt:lpstr>How the Sun can serve as a blueprint  for magnetic cycle observations  in solar-like stars</vt:lpstr>
      <vt:lpstr>The Sun</vt:lpstr>
      <vt:lpstr>Helio- / Asteroseismology</vt:lpstr>
      <vt:lpstr>SOHO: VIRGO and GOLF</vt:lpstr>
      <vt:lpstr>Time series</vt:lpstr>
      <vt:lpstr>Time series</vt:lpstr>
      <vt:lpstr>Time series  Frequency</vt:lpstr>
      <vt:lpstr>Frequency domain</vt:lpstr>
      <vt:lpstr>Shift of lines during cycle</vt:lpstr>
      <vt:lpstr>Splitting the time series</vt:lpstr>
      <vt:lpstr>Shift of lines during cycle</vt:lpstr>
      <vt:lpstr>Dependent shift</vt:lpstr>
      <vt:lpstr>Cycle observations on stars</vt:lpstr>
      <vt:lpstr>Take Away Points</vt:lpstr>
      <vt:lpstr>Thank you!</vt:lpstr>
      <vt:lpstr>Addition: activity indices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Michlmayer, Sabrina</dc:creator>
  <cp:lastModifiedBy>Michlmayer, Sabrina</cp:lastModifiedBy>
  <cp:revision>17</cp:revision>
  <dcterms:created xsi:type="dcterms:W3CDTF">2024-07-30T12:44:31Z</dcterms:created>
  <dcterms:modified xsi:type="dcterms:W3CDTF">2024-08-06T06:59:37Z</dcterms:modified>
</cp:coreProperties>
</file>