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17"/>
  </p:notes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3" r:id="rId12"/>
    <p:sldId id="272" r:id="rId13"/>
    <p:sldId id="275" r:id="rId14"/>
    <p:sldId id="274" r:id="rId15"/>
    <p:sldId id="277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5B02"/>
    <a:srgbClr val="142D4A"/>
    <a:srgbClr val="464383"/>
    <a:srgbClr val="0D0887"/>
    <a:srgbClr val="FBA363"/>
    <a:srgbClr val="7AD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54"/>
    <p:restoredTop sz="94603"/>
  </p:normalViewPr>
  <p:slideViewPr>
    <p:cSldViewPr snapToGrid="0">
      <p:cViewPr varScale="1">
        <p:scale>
          <a:sx n="68" d="100"/>
          <a:sy n="68" d="100"/>
        </p:scale>
        <p:origin x="9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FA40F1-A301-AA44-88F9-77791E3DBE8B}" type="doc">
      <dgm:prSet loTypeId="urn:microsoft.com/office/officeart/2008/layout/CaptionedPictures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S"/>
        </a:p>
      </dgm:t>
    </dgm:pt>
    <dgm:pt modelId="{C8FBAD8C-16B6-6C49-8036-6A65BA3AB7CF}">
      <dgm:prSet phldrT="[Texto]" custT="1"/>
      <dgm:spPr/>
      <dgm:t>
        <a:bodyPr/>
        <a:lstStyle/>
        <a:p>
          <a:r>
            <a:rPr lang="en-US" sz="1400" b="1" noProof="0" dirty="0"/>
            <a:t>Polaritons</a:t>
          </a:r>
        </a:p>
      </dgm:t>
    </dgm:pt>
    <dgm:pt modelId="{03C454FE-FD17-9045-BA67-4088FDC0D158}" type="parTrans" cxnId="{AA5AE6D9-1099-F445-85D0-7EB78EDA1CD7}">
      <dgm:prSet/>
      <dgm:spPr/>
      <dgm:t>
        <a:bodyPr/>
        <a:lstStyle/>
        <a:p>
          <a:endParaRPr lang="en-US" sz="1800" noProof="0" dirty="0"/>
        </a:p>
      </dgm:t>
    </dgm:pt>
    <dgm:pt modelId="{10E34BC3-1273-C34C-BC74-A1F08872748C}" type="sibTrans" cxnId="{AA5AE6D9-1099-F445-85D0-7EB78EDA1CD7}">
      <dgm:prSet/>
      <dgm:spPr/>
      <dgm:t>
        <a:bodyPr/>
        <a:lstStyle/>
        <a:p>
          <a:endParaRPr lang="en-US" sz="1800" noProof="0" dirty="0"/>
        </a:p>
      </dgm:t>
    </dgm:pt>
    <dgm:pt modelId="{212ACFE4-32FD-B240-A072-DD4BB7D617F3}">
      <dgm:prSet phldrT="[Texto]" custT="1"/>
      <dgm:spPr/>
      <dgm:t>
        <a:bodyPr/>
        <a:lstStyle/>
        <a:p>
          <a:r>
            <a:rPr lang="en-US" sz="1400" b="1" noProof="0" dirty="0"/>
            <a:t>Nanoscale phenomena</a:t>
          </a:r>
        </a:p>
      </dgm:t>
    </dgm:pt>
    <dgm:pt modelId="{C0A3B3B7-D9EC-B844-9969-1FC803924C29}" type="parTrans" cxnId="{23EDF844-66C1-BC46-B273-2AC6FAA78F5A}">
      <dgm:prSet/>
      <dgm:spPr/>
      <dgm:t>
        <a:bodyPr/>
        <a:lstStyle/>
        <a:p>
          <a:endParaRPr lang="en-US" sz="1800" noProof="0" dirty="0"/>
        </a:p>
      </dgm:t>
    </dgm:pt>
    <dgm:pt modelId="{8C948E1E-2CB6-2C4E-8490-792D2214602F}" type="sibTrans" cxnId="{23EDF844-66C1-BC46-B273-2AC6FAA78F5A}">
      <dgm:prSet/>
      <dgm:spPr/>
      <dgm:t>
        <a:bodyPr/>
        <a:lstStyle/>
        <a:p>
          <a:endParaRPr lang="en-US" sz="1800" noProof="0" dirty="0"/>
        </a:p>
      </dgm:t>
    </dgm:pt>
    <dgm:pt modelId="{274731ED-EDFF-6147-A501-B6D39D1A42E9}">
      <dgm:prSet phldrT="[Texto]" custT="1"/>
      <dgm:spPr/>
      <dgm:t>
        <a:bodyPr/>
        <a:lstStyle/>
        <a:p>
          <a:r>
            <a:rPr lang="en-US" sz="1100" noProof="0" dirty="0">
              <a:latin typeface="Constantia" panose="02030602050306030303" pitchFamily="18" charset="0"/>
            </a:rPr>
            <a:t> Hyperbolic propagation</a:t>
          </a:r>
        </a:p>
      </dgm:t>
    </dgm:pt>
    <dgm:pt modelId="{3F49CA7A-A049-9845-BAE4-3D5E112C116C}" type="parTrans" cxnId="{1024A51B-EB97-154E-90BC-DC9C3CD90E41}">
      <dgm:prSet/>
      <dgm:spPr/>
      <dgm:t>
        <a:bodyPr/>
        <a:lstStyle/>
        <a:p>
          <a:endParaRPr lang="en-US" sz="1800" noProof="0" dirty="0"/>
        </a:p>
      </dgm:t>
    </dgm:pt>
    <dgm:pt modelId="{C7643284-CECC-8343-ABC6-FE10E7EB0A40}" type="sibTrans" cxnId="{1024A51B-EB97-154E-90BC-DC9C3CD90E41}">
      <dgm:prSet/>
      <dgm:spPr/>
      <dgm:t>
        <a:bodyPr/>
        <a:lstStyle/>
        <a:p>
          <a:endParaRPr lang="en-US" sz="1800" noProof="0" dirty="0"/>
        </a:p>
      </dgm:t>
    </dgm:pt>
    <dgm:pt modelId="{2397F997-E4BE-3D41-802C-FDE96AEB5917}">
      <dgm:prSet phldrT="[Texto]" custT="1"/>
      <dgm:spPr/>
      <dgm:t>
        <a:bodyPr/>
        <a:lstStyle/>
        <a:p>
          <a:r>
            <a:rPr lang="en-US" sz="1100" noProof="0" dirty="0">
              <a:latin typeface="Constantia" panose="02030602050306030303" pitchFamily="18" charset="0"/>
            </a:rPr>
            <a:t> Light canalization</a:t>
          </a:r>
        </a:p>
      </dgm:t>
    </dgm:pt>
    <dgm:pt modelId="{954B8AE3-43AD-A242-9DF9-ABA5607C7620}" type="parTrans" cxnId="{CC4844A2-7A25-B24A-9091-07C80E3D03BE}">
      <dgm:prSet/>
      <dgm:spPr/>
      <dgm:t>
        <a:bodyPr/>
        <a:lstStyle/>
        <a:p>
          <a:endParaRPr lang="en-US" sz="1800" noProof="0" dirty="0"/>
        </a:p>
      </dgm:t>
    </dgm:pt>
    <dgm:pt modelId="{BF5BC9FB-0412-2240-B37D-719BCA219B58}" type="sibTrans" cxnId="{CC4844A2-7A25-B24A-9091-07C80E3D03BE}">
      <dgm:prSet/>
      <dgm:spPr/>
      <dgm:t>
        <a:bodyPr/>
        <a:lstStyle/>
        <a:p>
          <a:endParaRPr lang="en-US" sz="1800" noProof="0" dirty="0"/>
        </a:p>
      </dgm:t>
    </dgm:pt>
    <dgm:pt modelId="{7A2D3BCF-6132-114A-888F-B6EA49BDE15A}">
      <dgm:prSet phldrT="[Texto]" custT="1"/>
      <dgm:spPr/>
      <dgm:t>
        <a:bodyPr/>
        <a:lstStyle/>
        <a:p>
          <a:r>
            <a:rPr lang="en-US" sz="1100" noProof="0" dirty="0">
              <a:latin typeface="Constantia" panose="02030602050306030303" pitchFamily="18" charset="0"/>
            </a:rPr>
            <a:t> Back reflection</a:t>
          </a:r>
        </a:p>
      </dgm:t>
    </dgm:pt>
    <dgm:pt modelId="{F37D2658-DF68-ED4D-9EEB-9757182B6CB9}" type="parTrans" cxnId="{CEDD6FE7-3C04-7B41-A5D5-DF0FB5C2E377}">
      <dgm:prSet/>
      <dgm:spPr/>
      <dgm:t>
        <a:bodyPr/>
        <a:lstStyle/>
        <a:p>
          <a:endParaRPr lang="en-US" sz="1800" noProof="0" dirty="0"/>
        </a:p>
      </dgm:t>
    </dgm:pt>
    <dgm:pt modelId="{DB9D5F00-A2E2-B64F-97BD-23BFDDDEECB4}" type="sibTrans" cxnId="{CEDD6FE7-3C04-7B41-A5D5-DF0FB5C2E377}">
      <dgm:prSet/>
      <dgm:spPr/>
      <dgm:t>
        <a:bodyPr/>
        <a:lstStyle/>
        <a:p>
          <a:endParaRPr lang="en-US" sz="1800" noProof="0" dirty="0"/>
        </a:p>
      </dgm:t>
    </dgm:pt>
    <dgm:pt modelId="{E1230AB3-CE14-2148-935A-F52539FE12C5}">
      <dgm:prSet custT="1"/>
      <dgm:spPr/>
      <dgm:t>
        <a:bodyPr/>
        <a:lstStyle/>
        <a:p>
          <a:r>
            <a:rPr lang="en-US" sz="1400" b="1" noProof="0" dirty="0"/>
            <a:t>Applications</a:t>
          </a:r>
        </a:p>
      </dgm:t>
    </dgm:pt>
    <dgm:pt modelId="{3688A668-1BB7-AC4B-ABAC-4863AA7EA13A}" type="parTrans" cxnId="{6C31C734-E9BB-7940-A7CB-F4BB91FDB703}">
      <dgm:prSet/>
      <dgm:spPr/>
      <dgm:t>
        <a:bodyPr/>
        <a:lstStyle/>
        <a:p>
          <a:endParaRPr lang="en-US" sz="1800" noProof="0" dirty="0"/>
        </a:p>
      </dgm:t>
    </dgm:pt>
    <dgm:pt modelId="{FCFB53F0-3104-A74A-B15B-71C4D2771B83}" type="sibTrans" cxnId="{6C31C734-E9BB-7940-A7CB-F4BB91FDB703}">
      <dgm:prSet/>
      <dgm:spPr/>
      <dgm:t>
        <a:bodyPr/>
        <a:lstStyle/>
        <a:p>
          <a:endParaRPr lang="en-US" sz="1800" noProof="0" dirty="0"/>
        </a:p>
      </dgm:t>
    </dgm:pt>
    <dgm:pt modelId="{7A43A280-DE75-B742-8987-D6856C38C5D7}">
      <dgm:prSet custT="1"/>
      <dgm:spPr/>
      <dgm:t>
        <a:bodyPr/>
        <a:lstStyle/>
        <a:p>
          <a:r>
            <a:rPr lang="en-US" sz="1400" noProof="0" dirty="0">
              <a:latin typeface="Constantia" panose="02030602050306030303" pitchFamily="18" charset="0"/>
            </a:rPr>
            <a:t>Phonon polaritons</a:t>
          </a:r>
        </a:p>
      </dgm:t>
    </dgm:pt>
    <dgm:pt modelId="{92A92452-9DA7-684E-AA8B-293495D08109}" type="parTrans" cxnId="{EDF88D19-1206-A345-B2BB-8388250089CD}">
      <dgm:prSet/>
      <dgm:spPr/>
      <dgm:t>
        <a:bodyPr/>
        <a:lstStyle/>
        <a:p>
          <a:endParaRPr lang="en-US" sz="1800" noProof="0" dirty="0"/>
        </a:p>
      </dgm:t>
    </dgm:pt>
    <dgm:pt modelId="{28CC840A-A680-9E45-805D-59AA010C8055}" type="sibTrans" cxnId="{EDF88D19-1206-A345-B2BB-8388250089CD}">
      <dgm:prSet/>
      <dgm:spPr/>
      <dgm:t>
        <a:bodyPr/>
        <a:lstStyle/>
        <a:p>
          <a:endParaRPr lang="en-US" sz="1800" noProof="0" dirty="0"/>
        </a:p>
      </dgm:t>
    </dgm:pt>
    <dgm:pt modelId="{67F84603-3F16-7945-92F7-701469A29740}">
      <dgm:prSet custT="1"/>
      <dgm:spPr/>
      <dgm:t>
        <a:bodyPr/>
        <a:lstStyle/>
        <a:p>
          <a:r>
            <a:rPr lang="en-US" sz="1400" noProof="0" dirty="0">
              <a:latin typeface="Constantia" panose="02030602050306030303" pitchFamily="18" charset="0"/>
            </a:rPr>
            <a:t>2D materials</a:t>
          </a:r>
        </a:p>
      </dgm:t>
    </dgm:pt>
    <dgm:pt modelId="{AE7CE3CB-696B-DF48-82C5-92514CC557D3}" type="parTrans" cxnId="{B7F6B5A8-B7BB-F642-B60B-07BEEE6DFFD4}">
      <dgm:prSet/>
      <dgm:spPr/>
      <dgm:t>
        <a:bodyPr/>
        <a:lstStyle/>
        <a:p>
          <a:endParaRPr lang="en-US" sz="1800" noProof="0" dirty="0"/>
        </a:p>
      </dgm:t>
    </dgm:pt>
    <dgm:pt modelId="{70457D80-36DC-EE41-943F-ECB741299AE9}" type="sibTrans" cxnId="{B7F6B5A8-B7BB-F642-B60B-07BEEE6DFFD4}">
      <dgm:prSet/>
      <dgm:spPr/>
      <dgm:t>
        <a:bodyPr/>
        <a:lstStyle/>
        <a:p>
          <a:endParaRPr lang="en-US" sz="1800" noProof="0" dirty="0"/>
        </a:p>
      </dgm:t>
    </dgm:pt>
    <dgm:pt modelId="{355E6F20-42F0-0941-8FA9-D7D3A6341A1F}">
      <dgm:prSet custT="1"/>
      <dgm:spPr/>
      <dgm:t>
        <a:bodyPr/>
        <a:lstStyle/>
        <a:p>
          <a:r>
            <a:rPr lang="en-US" sz="1400" noProof="0" dirty="0" err="1">
              <a:latin typeface="Constantia" panose="02030602050306030303" pitchFamily="18" charset="0"/>
            </a:rPr>
            <a:t>Nanochemistry</a:t>
          </a:r>
          <a:endParaRPr lang="en-US" sz="1400" noProof="0" dirty="0">
            <a:latin typeface="Constantia" panose="02030602050306030303" pitchFamily="18" charset="0"/>
          </a:endParaRPr>
        </a:p>
      </dgm:t>
    </dgm:pt>
    <dgm:pt modelId="{0FD2E341-297E-3E43-8EBC-8454A5029574}" type="parTrans" cxnId="{20074964-C53C-3448-BADE-6F5CDC478740}">
      <dgm:prSet/>
      <dgm:spPr/>
      <dgm:t>
        <a:bodyPr/>
        <a:lstStyle/>
        <a:p>
          <a:endParaRPr lang="en-US" sz="1800" noProof="0" dirty="0"/>
        </a:p>
      </dgm:t>
    </dgm:pt>
    <dgm:pt modelId="{425B20E3-693B-8542-801D-80A98FF63103}" type="sibTrans" cxnId="{20074964-C53C-3448-BADE-6F5CDC478740}">
      <dgm:prSet/>
      <dgm:spPr/>
      <dgm:t>
        <a:bodyPr/>
        <a:lstStyle/>
        <a:p>
          <a:endParaRPr lang="en-US" sz="1800" noProof="0" dirty="0"/>
        </a:p>
      </dgm:t>
    </dgm:pt>
    <dgm:pt modelId="{FA29B2E4-F6B2-E741-B083-96BF200B12FC}">
      <dgm:prSet custT="1"/>
      <dgm:spPr/>
      <dgm:t>
        <a:bodyPr/>
        <a:lstStyle/>
        <a:p>
          <a:r>
            <a:rPr lang="en-US" sz="1400" noProof="0" dirty="0">
              <a:latin typeface="Constantia" panose="02030602050306030303" pitchFamily="18" charset="0"/>
            </a:rPr>
            <a:t>Quantum computing</a:t>
          </a:r>
        </a:p>
      </dgm:t>
    </dgm:pt>
    <dgm:pt modelId="{629CCE2F-0E03-0847-AA2B-95C3332DABDF}" type="parTrans" cxnId="{19F8D9DC-5F8E-F14A-8CD9-0E3656E1E688}">
      <dgm:prSet/>
      <dgm:spPr/>
      <dgm:t>
        <a:bodyPr/>
        <a:lstStyle/>
        <a:p>
          <a:endParaRPr lang="en-US" sz="1800" noProof="0" dirty="0"/>
        </a:p>
      </dgm:t>
    </dgm:pt>
    <dgm:pt modelId="{93F6DB75-C31C-8743-96BD-391D2B2E356C}" type="sibTrans" cxnId="{19F8D9DC-5F8E-F14A-8CD9-0E3656E1E688}">
      <dgm:prSet/>
      <dgm:spPr/>
      <dgm:t>
        <a:bodyPr/>
        <a:lstStyle/>
        <a:p>
          <a:endParaRPr lang="en-US" sz="1800" noProof="0" dirty="0"/>
        </a:p>
      </dgm:t>
    </dgm:pt>
    <dgm:pt modelId="{D857E80B-96FF-6046-8810-570B2368D002}" type="pres">
      <dgm:prSet presAssocID="{93FA40F1-A301-AA44-88F9-77791E3DBE8B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42DC7E82-EE8F-9449-BFC0-073734532F08}" type="pres">
      <dgm:prSet presAssocID="{C8FBAD8C-16B6-6C49-8036-6A65BA3AB7CF}" presName="composite" presStyleCnt="0">
        <dgm:presLayoutVars>
          <dgm:chMax val="1"/>
          <dgm:chPref val="1"/>
        </dgm:presLayoutVars>
      </dgm:prSet>
      <dgm:spPr/>
    </dgm:pt>
    <dgm:pt modelId="{F91F453D-5FB7-BE4E-B7EA-698DDCE4ABAA}" type="pres">
      <dgm:prSet presAssocID="{C8FBAD8C-16B6-6C49-8036-6A65BA3AB7CF}" presName="Accent" presStyleLbl="trAlignAcc1" presStyleIdx="0" presStyleCnt="3">
        <dgm:presLayoutVars>
          <dgm:chMax val="0"/>
          <dgm:chPref val="0"/>
        </dgm:presLayoutVars>
      </dgm:prSet>
      <dgm:spPr/>
    </dgm:pt>
    <dgm:pt modelId="{4B15DB28-DAB9-F148-BBC2-BA5261C3364E}" type="pres">
      <dgm:prSet presAssocID="{C8FBAD8C-16B6-6C49-8036-6A65BA3AB7CF}" presName="Image" presStyleLbl="alignImgPlace1" presStyleIdx="0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 l="-3000" r="-3000"/>
          </a:stretch>
        </a:blipFill>
      </dgm:spPr>
    </dgm:pt>
    <dgm:pt modelId="{B8269050-B4BB-E148-9C1A-ECE0C4A52AFA}" type="pres">
      <dgm:prSet presAssocID="{C8FBAD8C-16B6-6C49-8036-6A65BA3AB7CF}" presName="ChildComposite" presStyleCnt="0"/>
      <dgm:spPr/>
    </dgm:pt>
    <dgm:pt modelId="{6E8DAEF3-8B32-9F45-ABCD-C87B04542EA3}" type="pres">
      <dgm:prSet presAssocID="{C8FBAD8C-16B6-6C49-8036-6A65BA3AB7CF}" presName="Child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54E544-7CBE-A240-9017-DF27E9063A4B}" type="pres">
      <dgm:prSet presAssocID="{C8FBAD8C-16B6-6C49-8036-6A65BA3AB7CF}" presName="Parent" presStyleLbl="revTx" presStyleIdx="0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17D6F0-7320-CE44-88C8-0D94B58032EE}" type="pres">
      <dgm:prSet presAssocID="{10E34BC3-1273-C34C-BC74-A1F08872748C}" presName="sibTrans" presStyleCnt="0"/>
      <dgm:spPr/>
    </dgm:pt>
    <dgm:pt modelId="{C66B0F00-029E-B848-85A0-3AE0C9E8D4A7}" type="pres">
      <dgm:prSet presAssocID="{212ACFE4-32FD-B240-A072-DD4BB7D617F3}" presName="composite" presStyleCnt="0">
        <dgm:presLayoutVars>
          <dgm:chMax val="1"/>
          <dgm:chPref val="1"/>
        </dgm:presLayoutVars>
      </dgm:prSet>
      <dgm:spPr/>
    </dgm:pt>
    <dgm:pt modelId="{621C74D2-42AC-B342-8849-23F313FA8E54}" type="pres">
      <dgm:prSet presAssocID="{212ACFE4-32FD-B240-A072-DD4BB7D617F3}" presName="Accent" presStyleLbl="trAlignAcc1" presStyleIdx="1" presStyleCnt="3">
        <dgm:presLayoutVars>
          <dgm:chMax val="0"/>
          <dgm:chPref val="0"/>
        </dgm:presLayoutVars>
      </dgm:prSet>
      <dgm:spPr/>
    </dgm:pt>
    <dgm:pt modelId="{4831AF1E-FA9B-F647-B9A0-68C30F06D8EA}" type="pres">
      <dgm:prSet presAssocID="{212ACFE4-32FD-B240-A072-DD4BB7D617F3}" presName="Image" presStyleLbl="alignImgPlace1" presStyleIdx="1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929EEE8A-2359-3341-80A4-EBF675B6EA4D}" type="pres">
      <dgm:prSet presAssocID="{212ACFE4-32FD-B240-A072-DD4BB7D617F3}" presName="ChildComposite" presStyleCnt="0"/>
      <dgm:spPr/>
    </dgm:pt>
    <dgm:pt modelId="{5DFEA688-53CF-114E-AFED-ADFD9E70DF32}" type="pres">
      <dgm:prSet presAssocID="{212ACFE4-32FD-B240-A072-DD4BB7D617F3}" presName="Child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43E97C-47D3-E84E-B03E-0032CF25B979}" type="pres">
      <dgm:prSet presAssocID="{212ACFE4-32FD-B240-A072-DD4BB7D617F3}" presName="Parent" presStyleLbl="revTx" presStyleIdx="1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E921F9B-BCCB-C641-A27E-163F355CC8C4}" type="pres">
      <dgm:prSet presAssocID="{8C948E1E-2CB6-2C4E-8490-792D2214602F}" presName="sibTrans" presStyleCnt="0"/>
      <dgm:spPr/>
    </dgm:pt>
    <dgm:pt modelId="{4EC9A078-357E-CD40-AE77-FEA975370167}" type="pres">
      <dgm:prSet presAssocID="{E1230AB3-CE14-2148-935A-F52539FE12C5}" presName="composite" presStyleCnt="0">
        <dgm:presLayoutVars>
          <dgm:chMax val="1"/>
          <dgm:chPref val="1"/>
        </dgm:presLayoutVars>
      </dgm:prSet>
      <dgm:spPr/>
    </dgm:pt>
    <dgm:pt modelId="{352C393C-41C4-9C4E-A937-BC3D9C7FFEA5}" type="pres">
      <dgm:prSet presAssocID="{E1230AB3-CE14-2148-935A-F52539FE12C5}" presName="Accent" presStyleLbl="trAlignAcc1" presStyleIdx="2" presStyleCnt="3">
        <dgm:presLayoutVars>
          <dgm:chMax val="0"/>
          <dgm:chPref val="0"/>
        </dgm:presLayoutVars>
      </dgm:prSet>
      <dgm:spPr/>
    </dgm:pt>
    <dgm:pt modelId="{E27B8567-3E75-D840-85B1-08B20C441380}" type="pres">
      <dgm:prSet presAssocID="{E1230AB3-CE14-2148-935A-F52539FE12C5}" presName="Image" presStyleLbl="alignImgPlace1" presStyleIdx="2" presStyleCnt="3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</dgm:spPr>
    </dgm:pt>
    <dgm:pt modelId="{B98C2E7D-F2A9-A64D-930D-2058E11C5F90}" type="pres">
      <dgm:prSet presAssocID="{E1230AB3-CE14-2148-935A-F52539FE12C5}" presName="ChildComposite" presStyleCnt="0"/>
      <dgm:spPr/>
    </dgm:pt>
    <dgm:pt modelId="{38E485D1-3A7B-A74B-8A22-03E48E278702}" type="pres">
      <dgm:prSet presAssocID="{E1230AB3-CE14-2148-935A-F52539FE12C5}" presName="Child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C36FEDB-2861-AA4F-AEE9-BB8B70C39D49}" type="pres">
      <dgm:prSet presAssocID="{E1230AB3-CE14-2148-935A-F52539FE12C5}" presName="Parent" presStyleLbl="revTx" presStyleIdx="2" presStyleCnt="3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DF88D19-1206-A345-B2BB-8388250089CD}" srcId="{C8FBAD8C-16B6-6C49-8036-6A65BA3AB7CF}" destId="{7A43A280-DE75-B742-8987-D6856C38C5D7}" srcOrd="0" destOrd="0" parTransId="{92A92452-9DA7-684E-AA8B-293495D08109}" sibTransId="{28CC840A-A680-9E45-805D-59AA010C8055}"/>
    <dgm:cxn modelId="{AA5AE6D9-1099-F445-85D0-7EB78EDA1CD7}" srcId="{93FA40F1-A301-AA44-88F9-77791E3DBE8B}" destId="{C8FBAD8C-16B6-6C49-8036-6A65BA3AB7CF}" srcOrd="0" destOrd="0" parTransId="{03C454FE-FD17-9045-BA67-4088FDC0D158}" sibTransId="{10E34BC3-1273-C34C-BC74-A1F08872748C}"/>
    <dgm:cxn modelId="{2216F626-94B8-854B-AAA1-A5DC7CFFECCB}" type="presOf" srcId="{274731ED-EDFF-6147-A501-B6D39D1A42E9}" destId="{5DFEA688-53CF-114E-AFED-ADFD9E70DF32}" srcOrd="0" destOrd="0" presId="urn:microsoft.com/office/officeart/2008/layout/CaptionedPictures"/>
    <dgm:cxn modelId="{2CC6BCCB-CC48-6C46-984F-9F2C74ECCB8B}" type="presOf" srcId="{FA29B2E4-F6B2-E741-B083-96BF200B12FC}" destId="{38E485D1-3A7B-A74B-8A22-03E48E278702}" srcOrd="0" destOrd="1" presId="urn:microsoft.com/office/officeart/2008/layout/CaptionedPictures"/>
    <dgm:cxn modelId="{8CEDD22B-D0F1-5343-B9DF-194ED117B8A8}" type="presOf" srcId="{355E6F20-42F0-0941-8FA9-D7D3A6341A1F}" destId="{38E485D1-3A7B-A74B-8A22-03E48E278702}" srcOrd="0" destOrd="0" presId="urn:microsoft.com/office/officeart/2008/layout/CaptionedPictures"/>
    <dgm:cxn modelId="{C5FB1D7D-A017-A047-92D9-83215C03BD68}" type="presOf" srcId="{2397F997-E4BE-3D41-802C-FDE96AEB5917}" destId="{5DFEA688-53CF-114E-AFED-ADFD9E70DF32}" srcOrd="0" destOrd="1" presId="urn:microsoft.com/office/officeart/2008/layout/CaptionedPictures"/>
    <dgm:cxn modelId="{1024A51B-EB97-154E-90BC-DC9C3CD90E41}" srcId="{212ACFE4-32FD-B240-A072-DD4BB7D617F3}" destId="{274731ED-EDFF-6147-A501-B6D39D1A42E9}" srcOrd="0" destOrd="0" parTransId="{3F49CA7A-A049-9845-BAE4-3D5E112C116C}" sibTransId="{C7643284-CECC-8343-ABC6-FE10E7EB0A40}"/>
    <dgm:cxn modelId="{B7F6B5A8-B7BB-F642-B60B-07BEEE6DFFD4}" srcId="{C8FBAD8C-16B6-6C49-8036-6A65BA3AB7CF}" destId="{67F84603-3F16-7945-92F7-701469A29740}" srcOrd="1" destOrd="0" parTransId="{AE7CE3CB-696B-DF48-82C5-92514CC557D3}" sibTransId="{70457D80-36DC-EE41-943F-ECB741299AE9}"/>
    <dgm:cxn modelId="{CC4844A2-7A25-B24A-9091-07C80E3D03BE}" srcId="{212ACFE4-32FD-B240-A072-DD4BB7D617F3}" destId="{2397F997-E4BE-3D41-802C-FDE96AEB5917}" srcOrd="1" destOrd="0" parTransId="{954B8AE3-43AD-A242-9DF9-ABA5607C7620}" sibTransId="{BF5BC9FB-0412-2240-B37D-719BCA219B58}"/>
    <dgm:cxn modelId="{469EE6BE-FAAB-114F-BCEE-C9AC08E7C595}" type="presOf" srcId="{C8FBAD8C-16B6-6C49-8036-6A65BA3AB7CF}" destId="{1D54E544-7CBE-A240-9017-DF27E9063A4B}" srcOrd="0" destOrd="0" presId="urn:microsoft.com/office/officeart/2008/layout/CaptionedPictures"/>
    <dgm:cxn modelId="{6C31C734-E9BB-7940-A7CB-F4BB91FDB703}" srcId="{93FA40F1-A301-AA44-88F9-77791E3DBE8B}" destId="{E1230AB3-CE14-2148-935A-F52539FE12C5}" srcOrd="2" destOrd="0" parTransId="{3688A668-1BB7-AC4B-ABAC-4863AA7EA13A}" sibTransId="{FCFB53F0-3104-A74A-B15B-71C4D2771B83}"/>
    <dgm:cxn modelId="{19F8D9DC-5F8E-F14A-8CD9-0E3656E1E688}" srcId="{E1230AB3-CE14-2148-935A-F52539FE12C5}" destId="{FA29B2E4-F6B2-E741-B083-96BF200B12FC}" srcOrd="1" destOrd="0" parTransId="{629CCE2F-0E03-0847-AA2B-95C3332DABDF}" sibTransId="{93F6DB75-C31C-8743-96BD-391D2B2E356C}"/>
    <dgm:cxn modelId="{CEDD6FE7-3C04-7B41-A5D5-DF0FB5C2E377}" srcId="{212ACFE4-32FD-B240-A072-DD4BB7D617F3}" destId="{7A2D3BCF-6132-114A-888F-B6EA49BDE15A}" srcOrd="2" destOrd="0" parTransId="{F37D2658-DF68-ED4D-9EEB-9757182B6CB9}" sibTransId="{DB9D5F00-A2E2-B64F-97BD-23BFDDDEECB4}"/>
    <dgm:cxn modelId="{238E3539-4440-5E42-8780-F5CCAECE9115}" type="presOf" srcId="{93FA40F1-A301-AA44-88F9-77791E3DBE8B}" destId="{D857E80B-96FF-6046-8810-570B2368D002}" srcOrd="0" destOrd="0" presId="urn:microsoft.com/office/officeart/2008/layout/CaptionedPictures"/>
    <dgm:cxn modelId="{23EDF844-66C1-BC46-B273-2AC6FAA78F5A}" srcId="{93FA40F1-A301-AA44-88F9-77791E3DBE8B}" destId="{212ACFE4-32FD-B240-A072-DD4BB7D617F3}" srcOrd="1" destOrd="0" parTransId="{C0A3B3B7-D9EC-B844-9969-1FC803924C29}" sibTransId="{8C948E1E-2CB6-2C4E-8490-792D2214602F}"/>
    <dgm:cxn modelId="{20074964-C53C-3448-BADE-6F5CDC478740}" srcId="{E1230AB3-CE14-2148-935A-F52539FE12C5}" destId="{355E6F20-42F0-0941-8FA9-D7D3A6341A1F}" srcOrd="0" destOrd="0" parTransId="{0FD2E341-297E-3E43-8EBC-8454A5029574}" sibTransId="{425B20E3-693B-8542-801D-80A98FF63103}"/>
    <dgm:cxn modelId="{23FF2838-909D-1640-A97B-50983CF25041}" type="presOf" srcId="{7A2D3BCF-6132-114A-888F-B6EA49BDE15A}" destId="{5DFEA688-53CF-114E-AFED-ADFD9E70DF32}" srcOrd="0" destOrd="2" presId="urn:microsoft.com/office/officeart/2008/layout/CaptionedPictures"/>
    <dgm:cxn modelId="{C65C8280-0112-6C47-89DB-C387E0E21C34}" type="presOf" srcId="{67F84603-3F16-7945-92F7-701469A29740}" destId="{6E8DAEF3-8B32-9F45-ABCD-C87B04542EA3}" srcOrd="0" destOrd="1" presId="urn:microsoft.com/office/officeart/2008/layout/CaptionedPictures"/>
    <dgm:cxn modelId="{02F5D4B3-8F89-244A-97F3-0AAF9FD24D22}" type="presOf" srcId="{E1230AB3-CE14-2148-935A-F52539FE12C5}" destId="{8C36FEDB-2861-AA4F-AEE9-BB8B70C39D49}" srcOrd="0" destOrd="0" presId="urn:microsoft.com/office/officeart/2008/layout/CaptionedPictures"/>
    <dgm:cxn modelId="{49A1566E-5F43-744D-A9E0-19DD857F8393}" type="presOf" srcId="{212ACFE4-32FD-B240-A072-DD4BB7D617F3}" destId="{6A43E97C-47D3-E84E-B03E-0032CF25B979}" srcOrd="0" destOrd="0" presId="urn:microsoft.com/office/officeart/2008/layout/CaptionedPictures"/>
    <dgm:cxn modelId="{5727897D-F8A3-B84A-8827-549FBF2BB9F7}" type="presOf" srcId="{7A43A280-DE75-B742-8987-D6856C38C5D7}" destId="{6E8DAEF3-8B32-9F45-ABCD-C87B04542EA3}" srcOrd="0" destOrd="0" presId="urn:microsoft.com/office/officeart/2008/layout/CaptionedPictures"/>
    <dgm:cxn modelId="{D41C7F23-0A55-804D-B6BA-0387BEB23AB3}" type="presParOf" srcId="{D857E80B-96FF-6046-8810-570B2368D002}" destId="{42DC7E82-EE8F-9449-BFC0-073734532F08}" srcOrd="0" destOrd="0" presId="urn:microsoft.com/office/officeart/2008/layout/CaptionedPictures"/>
    <dgm:cxn modelId="{1B58C6C7-C19C-C043-848D-0A4BBE6A60D0}" type="presParOf" srcId="{42DC7E82-EE8F-9449-BFC0-073734532F08}" destId="{F91F453D-5FB7-BE4E-B7EA-698DDCE4ABAA}" srcOrd="0" destOrd="0" presId="urn:microsoft.com/office/officeart/2008/layout/CaptionedPictures"/>
    <dgm:cxn modelId="{8A04FDED-EF13-694B-A803-B08A4B0764CE}" type="presParOf" srcId="{42DC7E82-EE8F-9449-BFC0-073734532F08}" destId="{4B15DB28-DAB9-F148-BBC2-BA5261C3364E}" srcOrd="1" destOrd="0" presId="urn:microsoft.com/office/officeart/2008/layout/CaptionedPictures"/>
    <dgm:cxn modelId="{2F943CCF-A52F-5A43-8185-E43DE6F0486D}" type="presParOf" srcId="{42DC7E82-EE8F-9449-BFC0-073734532F08}" destId="{B8269050-B4BB-E148-9C1A-ECE0C4A52AFA}" srcOrd="2" destOrd="0" presId="urn:microsoft.com/office/officeart/2008/layout/CaptionedPictures"/>
    <dgm:cxn modelId="{95028266-8FD2-6C4F-937B-C1B31E481641}" type="presParOf" srcId="{B8269050-B4BB-E148-9C1A-ECE0C4A52AFA}" destId="{6E8DAEF3-8B32-9F45-ABCD-C87B04542EA3}" srcOrd="0" destOrd="0" presId="urn:microsoft.com/office/officeart/2008/layout/CaptionedPictures"/>
    <dgm:cxn modelId="{F363B19C-B185-E747-8F8D-01FF6BB8C4DA}" type="presParOf" srcId="{B8269050-B4BB-E148-9C1A-ECE0C4A52AFA}" destId="{1D54E544-7CBE-A240-9017-DF27E9063A4B}" srcOrd="1" destOrd="0" presId="urn:microsoft.com/office/officeart/2008/layout/CaptionedPictures"/>
    <dgm:cxn modelId="{BA39A921-2166-BD4A-9AA8-8DB1F077A110}" type="presParOf" srcId="{D857E80B-96FF-6046-8810-570B2368D002}" destId="{BB17D6F0-7320-CE44-88C8-0D94B58032EE}" srcOrd="1" destOrd="0" presId="urn:microsoft.com/office/officeart/2008/layout/CaptionedPictures"/>
    <dgm:cxn modelId="{5110E2BD-9B7A-C644-B309-4015ABE3079E}" type="presParOf" srcId="{D857E80B-96FF-6046-8810-570B2368D002}" destId="{C66B0F00-029E-B848-85A0-3AE0C9E8D4A7}" srcOrd="2" destOrd="0" presId="urn:microsoft.com/office/officeart/2008/layout/CaptionedPictures"/>
    <dgm:cxn modelId="{06434F65-2569-E44E-B28A-36A66E624862}" type="presParOf" srcId="{C66B0F00-029E-B848-85A0-3AE0C9E8D4A7}" destId="{621C74D2-42AC-B342-8849-23F313FA8E54}" srcOrd="0" destOrd="0" presId="urn:microsoft.com/office/officeart/2008/layout/CaptionedPictures"/>
    <dgm:cxn modelId="{987E3C59-B6A8-C445-8F0A-9010BB8CFCDF}" type="presParOf" srcId="{C66B0F00-029E-B848-85A0-3AE0C9E8D4A7}" destId="{4831AF1E-FA9B-F647-B9A0-68C30F06D8EA}" srcOrd="1" destOrd="0" presId="urn:microsoft.com/office/officeart/2008/layout/CaptionedPictures"/>
    <dgm:cxn modelId="{A1FE0F57-4781-CE4E-BEC0-A3AA458503B0}" type="presParOf" srcId="{C66B0F00-029E-B848-85A0-3AE0C9E8D4A7}" destId="{929EEE8A-2359-3341-80A4-EBF675B6EA4D}" srcOrd="2" destOrd="0" presId="urn:microsoft.com/office/officeart/2008/layout/CaptionedPictures"/>
    <dgm:cxn modelId="{7F4DFBD7-BEDE-3943-8F07-23319CD7773F}" type="presParOf" srcId="{929EEE8A-2359-3341-80A4-EBF675B6EA4D}" destId="{5DFEA688-53CF-114E-AFED-ADFD9E70DF32}" srcOrd="0" destOrd="0" presId="urn:microsoft.com/office/officeart/2008/layout/CaptionedPictures"/>
    <dgm:cxn modelId="{4F4558C6-3877-2C4F-9F23-0BA807CBBC59}" type="presParOf" srcId="{929EEE8A-2359-3341-80A4-EBF675B6EA4D}" destId="{6A43E97C-47D3-E84E-B03E-0032CF25B979}" srcOrd="1" destOrd="0" presId="urn:microsoft.com/office/officeart/2008/layout/CaptionedPictures"/>
    <dgm:cxn modelId="{16467CE8-2EEE-BB43-9E5A-6988135DEDD1}" type="presParOf" srcId="{D857E80B-96FF-6046-8810-570B2368D002}" destId="{AE921F9B-BCCB-C641-A27E-163F355CC8C4}" srcOrd="3" destOrd="0" presId="urn:microsoft.com/office/officeart/2008/layout/CaptionedPictures"/>
    <dgm:cxn modelId="{38572AE4-FD18-E748-8EB1-90EED5873710}" type="presParOf" srcId="{D857E80B-96FF-6046-8810-570B2368D002}" destId="{4EC9A078-357E-CD40-AE77-FEA975370167}" srcOrd="4" destOrd="0" presId="urn:microsoft.com/office/officeart/2008/layout/CaptionedPictures"/>
    <dgm:cxn modelId="{66F1B382-7AE8-064F-9A2B-6253023EED2F}" type="presParOf" srcId="{4EC9A078-357E-CD40-AE77-FEA975370167}" destId="{352C393C-41C4-9C4E-A937-BC3D9C7FFEA5}" srcOrd="0" destOrd="0" presId="urn:microsoft.com/office/officeart/2008/layout/CaptionedPictures"/>
    <dgm:cxn modelId="{4A6D6AB0-A4ED-4143-9778-13A9F9AD7AEE}" type="presParOf" srcId="{4EC9A078-357E-CD40-AE77-FEA975370167}" destId="{E27B8567-3E75-D840-85B1-08B20C441380}" srcOrd="1" destOrd="0" presId="urn:microsoft.com/office/officeart/2008/layout/CaptionedPictures"/>
    <dgm:cxn modelId="{E9B32384-276F-5A45-BE54-273645C5148A}" type="presParOf" srcId="{4EC9A078-357E-CD40-AE77-FEA975370167}" destId="{B98C2E7D-F2A9-A64D-930D-2058E11C5F90}" srcOrd="2" destOrd="0" presId="urn:microsoft.com/office/officeart/2008/layout/CaptionedPictures"/>
    <dgm:cxn modelId="{08D9BB17-6A7B-5746-B1E2-162011D671E8}" type="presParOf" srcId="{B98C2E7D-F2A9-A64D-930D-2058E11C5F90}" destId="{38E485D1-3A7B-A74B-8A22-03E48E278702}" srcOrd="0" destOrd="0" presId="urn:microsoft.com/office/officeart/2008/layout/CaptionedPictures"/>
    <dgm:cxn modelId="{E4C6CE2F-C69D-F443-BB1C-7B6A0AB76631}" type="presParOf" srcId="{B98C2E7D-F2A9-A64D-930D-2058E11C5F90}" destId="{8C36FEDB-2861-AA4F-AEE9-BB8B70C39D4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F453D-5FB7-BE4E-B7EA-698DDCE4ABAA}">
      <dsp:nvSpPr>
        <dsp:cNvPr id="0" name=""/>
        <dsp:cNvSpPr/>
      </dsp:nvSpPr>
      <dsp:spPr>
        <a:xfrm>
          <a:off x="1671" y="189685"/>
          <a:ext cx="2914832" cy="342921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5DB28-DAB9-F148-BBC2-BA5261C3364E}">
      <dsp:nvSpPr>
        <dsp:cNvPr id="0" name=""/>
        <dsp:cNvSpPr/>
      </dsp:nvSpPr>
      <dsp:spPr>
        <a:xfrm>
          <a:off x="147413" y="326854"/>
          <a:ext cx="2623349" cy="2228989"/>
        </a:xfrm>
        <a:prstGeom prst="rect">
          <a:avLst/>
        </a:prstGeom>
        <a:blipFill rotWithShape="1">
          <a:blip xmlns:r="http://schemas.openxmlformats.org/officeDocument/2006/relationships" r:embed="rId1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 l="-3000" r="-3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DAEF3-8B32-9F45-ABCD-C87B04542EA3}">
      <dsp:nvSpPr>
        <dsp:cNvPr id="0" name=""/>
        <dsp:cNvSpPr/>
      </dsp:nvSpPr>
      <dsp:spPr>
        <a:xfrm>
          <a:off x="147413" y="2898792"/>
          <a:ext cx="2623349" cy="582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latin typeface="Constantia" panose="02030602050306030303" pitchFamily="18" charset="0"/>
            </a:rPr>
            <a:t>Phonon polaritons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latin typeface="Constantia" panose="02030602050306030303" pitchFamily="18" charset="0"/>
            </a:rPr>
            <a:t>2D materials</a:t>
          </a:r>
        </a:p>
      </dsp:txBody>
      <dsp:txXfrm>
        <a:off x="147413" y="2898792"/>
        <a:ext cx="2623349" cy="582939"/>
      </dsp:txXfrm>
    </dsp:sp>
    <dsp:sp modelId="{1D54E544-7CBE-A240-9017-DF27E9063A4B}">
      <dsp:nvSpPr>
        <dsp:cNvPr id="0" name=""/>
        <dsp:cNvSpPr/>
      </dsp:nvSpPr>
      <dsp:spPr>
        <a:xfrm>
          <a:off x="147413" y="2555843"/>
          <a:ext cx="2623349" cy="34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/>
            <a:t>Polaritons</a:t>
          </a:r>
        </a:p>
      </dsp:txBody>
      <dsp:txXfrm>
        <a:off x="147413" y="2555843"/>
        <a:ext cx="2623349" cy="342948"/>
      </dsp:txXfrm>
    </dsp:sp>
    <dsp:sp modelId="{621C74D2-42AC-B342-8849-23F313FA8E54}">
      <dsp:nvSpPr>
        <dsp:cNvPr id="0" name=""/>
        <dsp:cNvSpPr/>
      </dsp:nvSpPr>
      <dsp:spPr>
        <a:xfrm>
          <a:off x="3877141" y="189685"/>
          <a:ext cx="2914832" cy="342921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1AF1E-FA9B-F647-B9A0-68C30F06D8EA}">
      <dsp:nvSpPr>
        <dsp:cNvPr id="0" name=""/>
        <dsp:cNvSpPr/>
      </dsp:nvSpPr>
      <dsp:spPr>
        <a:xfrm>
          <a:off x="4022883" y="326854"/>
          <a:ext cx="2623349" cy="2228989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FEA688-53CF-114E-AFED-ADFD9E70DF32}">
      <dsp:nvSpPr>
        <dsp:cNvPr id="0" name=""/>
        <dsp:cNvSpPr/>
      </dsp:nvSpPr>
      <dsp:spPr>
        <a:xfrm>
          <a:off x="4022883" y="2898792"/>
          <a:ext cx="2623349" cy="582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>
              <a:latin typeface="Constantia" panose="02030602050306030303" pitchFamily="18" charset="0"/>
            </a:rPr>
            <a:t> Hyperbolic propagation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>
              <a:latin typeface="Constantia" panose="02030602050306030303" pitchFamily="18" charset="0"/>
            </a:rPr>
            <a:t> Light canalization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noProof="0" dirty="0">
              <a:latin typeface="Constantia" panose="02030602050306030303" pitchFamily="18" charset="0"/>
            </a:rPr>
            <a:t> Back reflection</a:t>
          </a:r>
        </a:p>
      </dsp:txBody>
      <dsp:txXfrm>
        <a:off x="4022883" y="2898792"/>
        <a:ext cx="2623349" cy="582939"/>
      </dsp:txXfrm>
    </dsp:sp>
    <dsp:sp modelId="{6A43E97C-47D3-E84E-B03E-0032CF25B979}">
      <dsp:nvSpPr>
        <dsp:cNvPr id="0" name=""/>
        <dsp:cNvSpPr/>
      </dsp:nvSpPr>
      <dsp:spPr>
        <a:xfrm>
          <a:off x="4022883" y="2555843"/>
          <a:ext cx="2623349" cy="34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/>
            <a:t>Nanoscale phenomena</a:t>
          </a:r>
        </a:p>
      </dsp:txBody>
      <dsp:txXfrm>
        <a:off x="4022883" y="2555843"/>
        <a:ext cx="2623349" cy="342948"/>
      </dsp:txXfrm>
    </dsp:sp>
    <dsp:sp modelId="{352C393C-41C4-9C4E-A937-BC3D9C7FFEA5}">
      <dsp:nvSpPr>
        <dsp:cNvPr id="0" name=""/>
        <dsp:cNvSpPr/>
      </dsp:nvSpPr>
      <dsp:spPr>
        <a:xfrm>
          <a:off x="7752611" y="189685"/>
          <a:ext cx="2914832" cy="3429215"/>
        </a:xfrm>
        <a:prstGeom prst="rect">
          <a:avLst/>
        </a:prstGeom>
        <a:solidFill>
          <a:schemeClr val="accent2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B8567-3E75-D840-85B1-08B20C441380}">
      <dsp:nvSpPr>
        <dsp:cNvPr id="0" name=""/>
        <dsp:cNvSpPr/>
      </dsp:nvSpPr>
      <dsp:spPr>
        <a:xfrm>
          <a:off x="7898353" y="326854"/>
          <a:ext cx="2623349" cy="2228989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7000" b="-17000"/>
          </a:stretch>
        </a:blip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E485D1-3A7B-A74B-8A22-03E48E278702}">
      <dsp:nvSpPr>
        <dsp:cNvPr id="0" name=""/>
        <dsp:cNvSpPr/>
      </dsp:nvSpPr>
      <dsp:spPr>
        <a:xfrm>
          <a:off x="7898353" y="2898792"/>
          <a:ext cx="2623349" cy="58293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 err="1">
              <a:latin typeface="Constantia" panose="02030602050306030303" pitchFamily="18" charset="0"/>
            </a:rPr>
            <a:t>Nanochemistry</a:t>
          </a:r>
          <a:endParaRPr lang="en-US" sz="1400" kern="1200" noProof="0" dirty="0">
            <a:latin typeface="Constantia" panose="02030602050306030303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noProof="0" dirty="0">
              <a:latin typeface="Constantia" panose="02030602050306030303" pitchFamily="18" charset="0"/>
            </a:rPr>
            <a:t>Quantum computing</a:t>
          </a:r>
        </a:p>
      </dsp:txBody>
      <dsp:txXfrm>
        <a:off x="7898353" y="2898792"/>
        <a:ext cx="2623349" cy="582939"/>
      </dsp:txXfrm>
    </dsp:sp>
    <dsp:sp modelId="{8C36FEDB-2861-AA4F-AEE9-BB8B70C39D49}">
      <dsp:nvSpPr>
        <dsp:cNvPr id="0" name=""/>
        <dsp:cNvSpPr/>
      </dsp:nvSpPr>
      <dsp:spPr>
        <a:xfrm>
          <a:off x="7898353" y="2555843"/>
          <a:ext cx="2623349" cy="3429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/>
            <a:t>Applications</a:t>
          </a:r>
        </a:p>
      </dsp:txBody>
      <dsp:txXfrm>
        <a:off x="7898353" y="2555843"/>
        <a:ext cx="2623349" cy="342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2DEF6-5641-4148-8EA0-E7D5CA946D3C}" type="datetimeFigureOut">
              <a:rPr lang="en-US" smtClean="0"/>
              <a:t>8/5/2024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74FCA7-BA43-7348-8229-397B4CF234F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4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F79670-F432-7D4A-7B23-8812242FE8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19088D-8813-C257-D0C0-DDDEC744B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E8EF37-E971-2BDD-CB67-03A657835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009BBE-965D-192E-FDD9-9B0C04B83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09961D-7160-7C00-9F62-A09847EB0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091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42AA0E-2938-C075-C6F5-E20C5640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1A3714-C92A-2291-0069-A304CEAA0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74EE5C-ACE5-79A7-E88B-0D0CFA634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C223FC-1B56-1F6D-3A0B-0C895DFC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7DCD67-F828-4F33-D43F-0E3CE1B62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8034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8AEB524-5447-13D6-E174-CA0AC6B84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360E126-6294-2480-2B7C-116B40F683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987BE3-38A9-FFE2-2263-20356D3E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A91967-E43C-6B62-B23E-1F313D55E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AFF15E-86E3-B5D1-CA23-54CE863A2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0404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57D01E-4DB3-11A2-694F-95FF5FCD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E0C291-B58C-0404-18F8-8D645FA96D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25A5D20-2BF4-D64A-A88B-77E86949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1730CA-7622-218E-2119-60F6F64C7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D1068-C1D8-8016-076E-3C7DAF5B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0160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76D67-5329-5D7E-1175-6F0B07743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442D8F8-9F9A-1283-5849-57DE7B22A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A1EBA7-7243-00E1-7372-84DF55AD9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D9241F-9E54-6861-C71B-650FD14D1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70CBF24-30DA-4FF9-AD94-7ABEC3A3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7410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F67B5A-1A61-3CF2-BFD6-F87A7397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F4AB8C-904C-D9E5-8C96-9BA8D664E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D6015A8-FAAE-9ACC-568E-4B8CC04E3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9CCDD5-8834-4806-7A33-8A7C7E52F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3AA728-CB6C-278B-8A16-39EED0F98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F2A596-F8B3-4A85-2830-AE5B5ED87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1508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39C27-0BA6-ACC8-71E8-78C5C788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A9BF60-70E2-714D-2E12-098C30696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92416C4-62B3-9207-CACD-BF5076077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7DD1020-A724-69F1-475A-83B17CB775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2E97BA-3664-D729-B49F-7B2CB4776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1B5BFEF-F838-335B-A4E4-56BA87E14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72495C4-00F7-7EA8-17DA-20A1C93F1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1A41D2E-D112-6015-A288-70A1A8D8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2964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6A9DB2-CD56-688F-678C-DA80B2BDE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E420436-6BB6-6ED5-ED02-1352FD5E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F70C3B-7441-18E5-83C8-571906590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53314F4-4A6F-BD53-5C9E-F655DCF7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4239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0777B34-0F09-B28C-56E1-903DF520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9324E38-D109-DDD7-9D4D-6657D9C6F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E7EF4B-957D-51B3-4942-F5AE0D50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21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1BE6FB-7CCF-AA06-312F-926F0BDB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37D253-333F-97A3-7473-18A65AF9D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C81562-9969-C81D-B6D1-4B6B59DDC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D7DBDD0-4505-49FB-5961-87294492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73F7558-F261-5C41-4BE8-F8F914ABE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0DF270B-E1AB-8A13-5015-DBB539562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1544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713767-0BED-4B57-67F0-4A70CA61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1CA99AA-4218-35C5-A708-6320DA7B4E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57F630-7E9C-9A42-2B0E-EE6C16A122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7634FA-7E87-CFE9-264E-A25E24A05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86079F-063C-05B0-3058-051DC353B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9C528F-268C-C3F8-87A0-393424B4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1075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7C325E-A242-5431-6B1C-37F715BB9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8C86F-8F85-55F2-ABC5-B98BB7143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580DF2-88F3-F06B-9BB2-BA9DDB8F62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F7C3A7-D6F6-4D38-A7C3-B72967BB81A6}" type="datetime1">
              <a:rPr lang="en-US" smtClean="0"/>
              <a:t>8/5/2024</a:t>
            </a:fld>
            <a:endParaRPr lang="en-U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0831C0-6C88-B6EE-46B6-D2D4C6EEE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F98E-7835-DE5D-2751-51595CB093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586042B-6341-4E38-A80C-926D3BB8AA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69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4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.com/photo/light-rays-1171596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10" Type="http://schemas.openxmlformats.org/officeDocument/2006/relationships/image" Target="../media/image2.png"/><Relationship Id="rId4" Type="http://schemas.openxmlformats.org/officeDocument/2006/relationships/image" Target="../media/image58.JPG"/><Relationship Id="rId9" Type="http://schemas.openxmlformats.org/officeDocument/2006/relationships/hyperlink" Target="https://www.researchgate.net/figure/SEM-image-of-the-AFM-tip-with-a-radius-of-124-nm_fig2_34791340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6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5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73.png"/><Relationship Id="rId5" Type="http://schemas.openxmlformats.org/officeDocument/2006/relationships/image" Target="../media/image68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de.wikipedia.org/wiki/Alhazen" TargetMode="External"/><Relationship Id="rId13" Type="http://schemas.openxmlformats.org/officeDocument/2006/relationships/image" Target="../media/image10.jpg"/><Relationship Id="rId18" Type="http://schemas.openxmlformats.org/officeDocument/2006/relationships/hyperlink" Target="https://www.schullv.de/physik/basiswissen/quantenphysik/welle_und_teilchen/skript" TargetMode="External"/><Relationship Id="rId3" Type="http://schemas.openxmlformats.org/officeDocument/2006/relationships/image" Target="../media/image5.jpg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hyperlink" Target="https://pl.wikipedia.org/wiki/Christiaan_Huygens" TargetMode="External"/><Relationship Id="rId17" Type="http://schemas.openxmlformats.org/officeDocument/2006/relationships/image" Target="../media/image12.jpg"/><Relationship Id="rId2" Type="http://schemas.openxmlformats.org/officeDocument/2006/relationships/image" Target="../media/image2.png"/><Relationship Id="rId16" Type="http://schemas.openxmlformats.org/officeDocument/2006/relationships/hyperlink" Target="https://keespopinga.blogspot.com/2009/01/james-clerk-maxwell-poeta-per-lultima.html" TargetMode="External"/><Relationship Id="rId20" Type="http://schemas.openxmlformats.org/officeDocument/2006/relationships/hyperlink" Target="https://en.wikipedia.org/wiki/American_Prometheu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ispain.com/2017/05/algunos-inventos-griegos-que-utilizas.html" TargetMode="External"/><Relationship Id="rId11" Type="http://schemas.openxmlformats.org/officeDocument/2006/relationships/image" Target="../media/image9.jpeg"/><Relationship Id="rId5" Type="http://schemas.openxmlformats.org/officeDocument/2006/relationships/image" Target="../media/image6.jpg"/><Relationship Id="rId15" Type="http://schemas.openxmlformats.org/officeDocument/2006/relationships/image" Target="../media/image11.jpg"/><Relationship Id="rId10" Type="http://schemas.openxmlformats.org/officeDocument/2006/relationships/hyperlink" Target="https://en.wikipedia.org/wiki/Johannes_Kepler" TargetMode="External"/><Relationship Id="rId19" Type="http://schemas.openxmlformats.org/officeDocument/2006/relationships/image" Target="../media/image13.jpg"/><Relationship Id="rId4" Type="http://schemas.openxmlformats.org/officeDocument/2006/relationships/hyperlink" Target="https://www.deviantart.com/larryspring96/art/Ra-The-Sun-God-743109755" TargetMode="External"/><Relationship Id="rId9" Type="http://schemas.openxmlformats.org/officeDocument/2006/relationships/image" Target="../media/image8.jpg"/><Relationship Id="rId14" Type="http://schemas.openxmlformats.org/officeDocument/2006/relationships/hyperlink" Target="https://en.wikipedia.org/wiki/Isaac_Newton" TargetMode="External"/><Relationship Id="rId22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8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8.jp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00.png"/><Relationship Id="rId4" Type="http://schemas.openxmlformats.org/officeDocument/2006/relationships/image" Target="../media/image19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2.jpg"/><Relationship Id="rId7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slide" Target="slide9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1.jpg"/><Relationship Id="rId5" Type="http://schemas.openxmlformats.org/officeDocument/2006/relationships/image" Target="../media/image28.jpe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png"/><Relationship Id="rId14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13" Type="http://schemas.microsoft.com/office/2017/06/relationships/model3d" Target="../media/model3d2.glb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video" Target="../media/media1.mp4"/><Relationship Id="rId16" Type="http://schemas.openxmlformats.org/officeDocument/2006/relationships/image" Target="../media/image46.png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22.jp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jpe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67AD2A7-D05D-7B58-626D-CCDA7F7E7D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6585" r="1" b="24184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effectLst/>
        </p:spPr>
      </p:pic>
      <p:sp>
        <p:nvSpPr>
          <p:cNvPr id="49" name="Rectángulo 48">
            <a:extLst>
              <a:ext uri="{FF2B5EF4-FFF2-40B4-BE49-F238E27FC236}">
                <a16:creationId xmlns:a16="http://schemas.microsoft.com/office/drawing/2014/main" id="{21DE7A26-8D6D-0B9D-8116-C190437E0E1A}"/>
              </a:ext>
            </a:extLst>
          </p:cNvPr>
          <p:cNvSpPr/>
          <p:nvPr/>
        </p:nvSpPr>
        <p:spPr>
          <a:xfrm>
            <a:off x="-1" y="0"/>
            <a:ext cx="12188931" cy="685799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ítulo 1">
            <a:extLst>
              <a:ext uri="{FF2B5EF4-FFF2-40B4-BE49-F238E27FC236}">
                <a16:creationId xmlns:a16="http://schemas.microsoft.com/office/drawing/2014/main" id="{E7D2E4F7-01FF-7B29-BD4F-530F01EB9BB2}"/>
              </a:ext>
            </a:extLst>
          </p:cNvPr>
          <p:cNvSpPr txBox="1">
            <a:spLocks/>
          </p:cNvSpPr>
          <p:nvPr/>
        </p:nvSpPr>
        <p:spPr>
          <a:xfrm>
            <a:off x="959194" y="2140261"/>
            <a:ext cx="10262850" cy="176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Trapping light at the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Elephant"/>
                <a:ea typeface="+mj-ea"/>
                <a:cs typeface="+mj-cs"/>
              </a:rPr>
              <a:t>nanoscale with 2D materials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Elephant"/>
              <a:ea typeface="+mj-ea"/>
              <a:cs typeface="+mj-cs"/>
            </a:endParaRPr>
          </a:p>
        </p:txBody>
      </p:sp>
      <p:sp>
        <p:nvSpPr>
          <p:cNvPr id="43" name="Subtítulo 2">
            <a:extLst>
              <a:ext uri="{FF2B5EF4-FFF2-40B4-BE49-F238E27FC236}">
                <a16:creationId xmlns:a16="http://schemas.microsoft.com/office/drawing/2014/main" id="{24721B5D-E061-5350-9961-195A5C260476}"/>
              </a:ext>
            </a:extLst>
          </p:cNvPr>
          <p:cNvSpPr txBox="1">
            <a:spLocks/>
          </p:cNvSpPr>
          <p:nvPr/>
        </p:nvSpPr>
        <p:spPr>
          <a:xfrm>
            <a:off x="1201998" y="3787373"/>
            <a:ext cx="9788004" cy="659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13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3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Condensed"/>
                <a:ea typeface="+mn-ea"/>
                <a:cs typeface="+mn-cs"/>
              </a:rPr>
              <a:t>Andrés Núñez Marcos</a:t>
            </a:r>
          </a:p>
        </p:txBody>
      </p:sp>
      <p:pic>
        <p:nvPicPr>
          <p:cNvPr id="45" name="Imagen 44" descr="Logotipo&#10;&#10;Descripción generada automáticamente">
            <a:extLst>
              <a:ext uri="{FF2B5EF4-FFF2-40B4-BE49-F238E27FC236}">
                <a16:creationId xmlns:a16="http://schemas.microsoft.com/office/drawing/2014/main" id="{0196F341-B6FF-89FB-5F63-2A8CFBAD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8466" y="5657504"/>
            <a:ext cx="1200486" cy="1200486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132CCD50-13C7-E755-54EA-0C04B5EBB676}"/>
              </a:ext>
            </a:extLst>
          </p:cNvPr>
          <p:cNvSpPr txBox="1"/>
          <p:nvPr/>
        </p:nvSpPr>
        <p:spPr>
          <a:xfrm>
            <a:off x="3040690" y="4447293"/>
            <a:ext cx="6099858" cy="397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latin typeface="Univers Condensed"/>
              </a:rPr>
              <a:t>ICPS Georgia 2024</a:t>
            </a:r>
          </a:p>
        </p:txBody>
      </p:sp>
      <p:pic>
        <p:nvPicPr>
          <p:cNvPr id="3" name="Imagen 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EFBD8721-1FD5-3ECF-1757-D3AB00C638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-23" y="5525302"/>
            <a:ext cx="1808945" cy="1332687"/>
          </a:xfrm>
          <a:prstGeom prst="rect">
            <a:avLst/>
          </a:prstGeom>
        </p:spPr>
      </p:pic>
      <p:pic>
        <p:nvPicPr>
          <p:cNvPr id="5" name="Imagen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E5FEE75-56E3-5E2F-55AC-A97EC17FA88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-23" y="-9"/>
            <a:ext cx="3075031" cy="160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665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Applications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413A0ED-9F0D-DBFF-8C05-08F8D04FBB8A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Gráfico, Gráfico radial&#10;&#10;Descripción generada automáticamente">
            <a:extLst>
              <a:ext uri="{FF2B5EF4-FFF2-40B4-BE49-F238E27FC236}">
                <a16:creationId xmlns:a16="http://schemas.microsoft.com/office/drawing/2014/main" id="{38A247CB-76D1-0C6E-0BF7-8DB7B9F83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58"/>
          <a:stretch/>
        </p:blipFill>
        <p:spPr>
          <a:xfrm>
            <a:off x="1281802" y="3055835"/>
            <a:ext cx="3512047" cy="3268952"/>
          </a:xfrm>
          <a:prstGeom prst="rect">
            <a:avLst/>
          </a:prstGeom>
        </p:spPr>
      </p:pic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B550780-94B9-5E4C-2D52-10B346850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253" y="2973354"/>
            <a:ext cx="2923584" cy="334124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3AD647D-85E6-2123-D90B-96CD76E53B1F}"/>
              </a:ext>
            </a:extLst>
          </p:cNvPr>
          <p:cNvSpPr txBox="1"/>
          <p:nvPr/>
        </p:nvSpPr>
        <p:spPr>
          <a:xfrm>
            <a:off x="457508" y="1496026"/>
            <a:ext cx="5220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Reflecting all incident phonon polaritons back to their source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Intensity and, in principle, temperature increasement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Experimental research in progress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9AB90C-E8EB-60B5-A5D7-9024F1614E6A}"/>
              </a:ext>
            </a:extLst>
          </p:cNvPr>
          <p:cNvSpPr txBox="1"/>
          <p:nvPr/>
        </p:nvSpPr>
        <p:spPr>
          <a:xfrm>
            <a:off x="596075" y="6322385"/>
            <a:ext cx="4883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nstantia" panose="02030602050306030303" pitchFamily="18" charset="0"/>
              </a:rPr>
              <a:t>G. Álvarez-Pérez et al., Science Advances 8, 2022 (10.1126/sciadv.abp8486)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7B3C80F-730C-3E6B-C86B-484F3A88A87C}"/>
              </a:ext>
            </a:extLst>
          </p:cNvPr>
          <p:cNvSpPr txBox="1"/>
          <p:nvPr/>
        </p:nvSpPr>
        <p:spPr>
          <a:xfrm>
            <a:off x="7095608" y="6341846"/>
            <a:ext cx="348887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Light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manipulation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concept (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by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courtesy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Quantum Nano-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optics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Lab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at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University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Oviedo)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FF0E9CF-D46E-D8F4-DEE2-73EA1B9FDBBC}"/>
                  </a:ext>
                </a:extLst>
              </p:cNvPr>
              <p:cNvSpPr txBox="1"/>
              <p:nvPr/>
            </p:nvSpPr>
            <p:spPr>
              <a:xfrm>
                <a:off x="398144" y="1075594"/>
                <a:ext cx="527936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Constantia" panose="02030602050306030303" pitchFamily="18" charset="0"/>
                  </a:rPr>
                  <a:t>Nanochemistry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Constantia" panose="02030602050306030303" pitchFamily="18" charset="0"/>
                    <a:sym typeface="Wingdings" pitchFamily="2" charset="2"/>
                  </a:rPr>
                  <a:t> Hyperbolic mirror</a:t>
                </a:r>
                <a:endParaRPr lang="en-US" sz="1600" b="1" dirty="0">
                  <a:solidFill>
                    <a:schemeClr val="tx1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FFF0E9CF-D46E-D8F4-DEE2-73EA1B9F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44" y="1075594"/>
                <a:ext cx="5279365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uadroTexto 11">
            <a:extLst>
              <a:ext uri="{FF2B5EF4-FFF2-40B4-BE49-F238E27FC236}">
                <a16:creationId xmlns:a16="http://schemas.microsoft.com/office/drawing/2014/main" id="{8EB8B83E-CE46-1165-1E25-E6F7627A78ED}"/>
              </a:ext>
            </a:extLst>
          </p:cNvPr>
          <p:cNvSpPr txBox="1"/>
          <p:nvPr/>
        </p:nvSpPr>
        <p:spPr>
          <a:xfrm>
            <a:off x="6514493" y="1494326"/>
            <a:ext cx="5220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Programmed in-plane canalization direction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Demonstrated both analytically and experimentally with systems of three layers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Entanglement of quantum emitters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253D02A-007D-E593-1709-86BA8F8E35A5}"/>
                  </a:ext>
                </a:extLst>
              </p:cNvPr>
              <p:cNvSpPr txBox="1"/>
              <p:nvPr/>
            </p:nvSpPr>
            <p:spPr>
              <a:xfrm>
                <a:off x="6514493" y="1081082"/>
                <a:ext cx="527936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chemeClr val="tx1"/>
                    </a:solidFill>
                    <a:latin typeface="Constantia" panose="02030602050306030303" pitchFamily="18" charset="0"/>
                  </a:rPr>
                  <a:t>Quantum computing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600" b="1" dirty="0">
                    <a:solidFill>
                      <a:schemeClr val="tx1"/>
                    </a:solidFill>
                    <a:latin typeface="Constantia" panose="02030602050306030303" pitchFamily="18" charset="0"/>
                    <a:sym typeface="Wingdings" pitchFamily="2" charset="2"/>
                  </a:rPr>
                  <a:t> Light propagation direction</a:t>
                </a:r>
                <a:endParaRPr lang="en-US" sz="1600" b="1" dirty="0">
                  <a:solidFill>
                    <a:schemeClr val="tx1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5253D02A-007D-E593-1709-86BA8F8E3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493" y="1081082"/>
                <a:ext cx="5279365" cy="338554"/>
              </a:xfrm>
              <a:prstGeom prst="rect">
                <a:avLst/>
              </a:prstGeom>
              <a:blipFill>
                <a:blip r:embed="rId6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12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0" grpId="0"/>
      <p:bldP spid="11" grpId="0" uiExpand="1" build="p"/>
      <p:bldP spid="12" grpId="0" uiExpand="1" build="p"/>
      <p:bldP spid="1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Conclusions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75245F9-E0E4-B42B-9444-ED52BB5F63B8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8C1BE2-93B1-DEA1-E1AB-3EC6FA9E0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2609458"/>
              </p:ext>
            </p:extLst>
          </p:nvPr>
        </p:nvGraphicFramePr>
        <p:xfrm>
          <a:off x="761440" y="794031"/>
          <a:ext cx="10669116" cy="380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Logotipo&#10;&#10;Descripción generada automáticamente">
            <a:extLst>
              <a:ext uri="{FF2B5EF4-FFF2-40B4-BE49-F238E27FC236}">
                <a16:creationId xmlns:a16="http://schemas.microsoft.com/office/drawing/2014/main" id="{F950429F-7EFE-9438-DE7E-15D073D9C4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440" y="4221183"/>
            <a:ext cx="2636817" cy="263681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9F3D35A-9C1E-8640-DE04-C9DD0F47F5D6}"/>
              </a:ext>
            </a:extLst>
          </p:cNvPr>
          <p:cNvSpPr txBox="1"/>
          <p:nvPr/>
        </p:nvSpPr>
        <p:spPr>
          <a:xfrm>
            <a:off x="5710060" y="5737667"/>
            <a:ext cx="1267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Dr. Pablo Alonso González</a:t>
            </a:r>
          </a:p>
        </p:txBody>
      </p:sp>
      <p:pic>
        <p:nvPicPr>
          <p:cNvPr id="8" name="Imagen 7" descr="Hombre con barba y bigote sonriendo&#10;&#10;Descripción generada automáticamente">
            <a:extLst>
              <a:ext uri="{FF2B5EF4-FFF2-40B4-BE49-F238E27FC236}">
                <a16:creationId xmlns:a16="http://schemas.microsoft.com/office/drawing/2014/main" id="{FE4BB982-3268-6EF6-5C3D-917E845A589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810" y="4718619"/>
            <a:ext cx="1942378" cy="1942378"/>
          </a:xfrm>
          <a:prstGeom prst="rect">
            <a:avLst/>
          </a:prstGeom>
        </p:spPr>
      </p:pic>
      <p:pic>
        <p:nvPicPr>
          <p:cNvPr id="9" name="Imagen 8" descr="Una persona sonriendo&#10;&#10;Descripción generada automáticamente">
            <a:extLst>
              <a:ext uri="{FF2B5EF4-FFF2-40B4-BE49-F238E27FC236}">
                <a16:creationId xmlns:a16="http://schemas.microsoft.com/office/drawing/2014/main" id="{BD7FD640-CDAC-C8F3-83CD-EC715C493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8293" y="4718619"/>
            <a:ext cx="1942378" cy="194237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4CA5EEA-4AAD-F0A9-276F-6C781B08B8FB}"/>
              </a:ext>
            </a:extLst>
          </p:cNvPr>
          <p:cNvSpPr txBox="1"/>
          <p:nvPr/>
        </p:nvSpPr>
        <p:spPr>
          <a:xfrm>
            <a:off x="9151625" y="5737667"/>
            <a:ext cx="19423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nstantia" panose="02030602050306030303" pitchFamily="18" charset="0"/>
              </a:rPr>
              <a:t>Post-PhD </a:t>
            </a:r>
            <a:r>
              <a:rPr lang="en-US" dirty="0" err="1">
                <a:latin typeface="Constantia" panose="02030602050306030303" pitchFamily="18" charset="0"/>
              </a:rPr>
              <a:t>Aitana</a:t>
            </a:r>
            <a:r>
              <a:rPr lang="en-US" dirty="0">
                <a:latin typeface="Constantia" panose="02030602050306030303" pitchFamily="18" charset="0"/>
              </a:rPr>
              <a:t> </a:t>
            </a:r>
            <a:r>
              <a:rPr lang="en-US" dirty="0" err="1">
                <a:latin typeface="Constantia" panose="02030602050306030303" pitchFamily="18" charset="0"/>
              </a:rPr>
              <a:t>Tarazaga</a:t>
            </a:r>
            <a:r>
              <a:rPr lang="en-US" dirty="0">
                <a:latin typeface="Constantia" panose="02030602050306030303" pitchFamily="18" charset="0"/>
              </a:rPr>
              <a:t> Martín-</a:t>
            </a:r>
            <a:r>
              <a:rPr lang="en-US" dirty="0" err="1">
                <a:latin typeface="Constantia" panose="02030602050306030303" pitchFamily="18" charset="0"/>
              </a:rPr>
              <a:t>Luengo</a:t>
            </a:r>
            <a:endParaRPr lang="en-US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4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oscuro, computer, iluminado, luz&#10;&#10;Descripción generada automáticamente">
            <a:extLst>
              <a:ext uri="{FF2B5EF4-FFF2-40B4-BE49-F238E27FC236}">
                <a16:creationId xmlns:a16="http://schemas.microsoft.com/office/drawing/2014/main" id="{23ACF9B0-C6B6-9A92-4BDD-218B1472D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b="155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A41CBF0-7404-4586-8826-C6D32A47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Elephant" panose="02020904090505020303" pitchFamily="18" charset="77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9165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Grupo musical sobre un escritorio&#10;&#10;Descripción generada automáticamente con confianza baja">
            <a:extLst>
              <a:ext uri="{FF2B5EF4-FFF2-40B4-BE49-F238E27FC236}">
                <a16:creationId xmlns:a16="http://schemas.microsoft.com/office/drawing/2014/main" id="{6741BDB0-C42C-EFF7-94FA-83E513947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19" t="31087" r="13840"/>
          <a:stretch/>
        </p:blipFill>
        <p:spPr>
          <a:xfrm>
            <a:off x="369730" y="2578071"/>
            <a:ext cx="5669280" cy="3570798"/>
          </a:xfrm>
          <a:prstGeom prst="rect">
            <a:avLst/>
          </a:prstGeom>
        </p:spPr>
      </p:pic>
      <p:pic>
        <p:nvPicPr>
          <p:cNvPr id="5" name="Imagen 4" descr="Equipo de oficina&#10;&#10;Descripción generada automáticamente con confianza media">
            <a:extLst>
              <a:ext uri="{FF2B5EF4-FFF2-40B4-BE49-F238E27FC236}">
                <a16:creationId xmlns:a16="http://schemas.microsoft.com/office/drawing/2014/main" id="{7D3C7A8E-253A-3F77-4430-05F5B992B1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43" t="13178" r="20348" b="4829"/>
          <a:stretch/>
        </p:blipFill>
        <p:spPr>
          <a:xfrm>
            <a:off x="5626190" y="1893538"/>
            <a:ext cx="3434469" cy="3687636"/>
          </a:xfrm>
          <a:prstGeom prst="rect">
            <a:avLst/>
          </a:prstGeom>
        </p:spPr>
      </p:pic>
      <p:pic>
        <p:nvPicPr>
          <p:cNvPr id="6" name="Imagen 5" descr="Control de videojuego en las manos&#10;&#10;Descripción generada automáticamente con confianza baja">
            <a:extLst>
              <a:ext uri="{FF2B5EF4-FFF2-40B4-BE49-F238E27FC236}">
                <a16:creationId xmlns:a16="http://schemas.microsoft.com/office/drawing/2014/main" id="{3B252465-7170-77AA-0CF8-9E2FE687D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1" t="29643"/>
          <a:stretch/>
        </p:blipFill>
        <p:spPr>
          <a:xfrm>
            <a:off x="8884665" y="1888074"/>
            <a:ext cx="2814261" cy="1572032"/>
          </a:xfrm>
          <a:prstGeom prst="rect">
            <a:avLst/>
          </a:prstGeom>
        </p:spPr>
      </p:pic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9B7E64F-4F63-5805-C8BD-E1E9CCE66A91}"/>
              </a:ext>
            </a:extLst>
          </p:cNvPr>
          <p:cNvCxnSpPr>
            <a:cxnSpLocks/>
          </p:cNvCxnSpPr>
          <p:nvPr/>
        </p:nvCxnSpPr>
        <p:spPr>
          <a:xfrm flipH="1" flipV="1">
            <a:off x="1050246" y="4670256"/>
            <a:ext cx="22738" cy="83558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57910A11-B764-6FD6-0EEB-BB77650D8DD1}"/>
              </a:ext>
            </a:extLst>
          </p:cNvPr>
          <p:cNvSpPr txBox="1"/>
          <p:nvPr/>
        </p:nvSpPr>
        <p:spPr>
          <a:xfrm>
            <a:off x="452261" y="5557483"/>
            <a:ext cx="1881209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27325B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600" b="1" dirty="0">
                <a:solidFill>
                  <a:srgbClr val="27325B"/>
                </a:solidFill>
                <a:latin typeface="Helvetica Light" panose="020B0403020202020204" pitchFamily="34" charset="0"/>
              </a:rPr>
              <a:t>MCT </a:t>
            </a:r>
            <a:r>
              <a:rPr lang="es-ES" sz="1600" b="1" dirty="0" err="1">
                <a:solidFill>
                  <a:srgbClr val="27325B"/>
                </a:solidFill>
                <a:latin typeface="Helvetica Light" panose="020B0403020202020204" pitchFamily="34" charset="0"/>
              </a:rPr>
              <a:t>controller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rgbClr val="27325B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60AFD4-3400-71F7-5B56-1D0C8B62A660}"/>
              </a:ext>
            </a:extLst>
          </p:cNvPr>
          <p:cNvSpPr txBox="1"/>
          <p:nvPr/>
        </p:nvSpPr>
        <p:spPr>
          <a:xfrm>
            <a:off x="375892" y="2579789"/>
            <a:ext cx="2740480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27325B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600" b="1" dirty="0">
                <a:solidFill>
                  <a:srgbClr val="27325B"/>
                </a:solidFill>
                <a:latin typeface="Helvetica Light" panose="020B0403020202020204" pitchFamily="34" charset="0"/>
              </a:rPr>
              <a:t>Quantum cascade laser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rgbClr val="27325B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E3475DE0-930A-091B-19DF-7DC82B570F12}"/>
              </a:ext>
            </a:extLst>
          </p:cNvPr>
          <p:cNvCxnSpPr>
            <a:cxnSpLocks/>
          </p:cNvCxnSpPr>
          <p:nvPr/>
        </p:nvCxnSpPr>
        <p:spPr>
          <a:xfrm>
            <a:off x="1689350" y="2948903"/>
            <a:ext cx="219512" cy="336588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8FCE9E40-79DD-6DB3-BD69-A2FCEF7D6C43}"/>
              </a:ext>
            </a:extLst>
          </p:cNvPr>
          <p:cNvSpPr/>
          <p:nvPr/>
        </p:nvSpPr>
        <p:spPr>
          <a:xfrm>
            <a:off x="3028376" y="3097893"/>
            <a:ext cx="2518301" cy="2775669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E36EDA-EA7A-4DE4-9FD4-47ECC77E8776}"/>
              </a:ext>
            </a:extLst>
          </p:cNvPr>
          <p:cNvCxnSpPr>
            <a:cxnSpLocks/>
          </p:cNvCxnSpPr>
          <p:nvPr/>
        </p:nvCxnSpPr>
        <p:spPr>
          <a:xfrm flipV="1">
            <a:off x="3028376" y="1893538"/>
            <a:ext cx="2597814" cy="1204355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5CD0869-1999-75D0-DBA6-5758E23DEF7E}"/>
              </a:ext>
            </a:extLst>
          </p:cNvPr>
          <p:cNvCxnSpPr>
            <a:cxnSpLocks/>
          </p:cNvCxnSpPr>
          <p:nvPr/>
        </p:nvCxnSpPr>
        <p:spPr>
          <a:xfrm flipH="1">
            <a:off x="3028376" y="5581174"/>
            <a:ext cx="2597814" cy="292388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3CD63E6-0A6C-3979-1534-6DECD1F05195}"/>
              </a:ext>
            </a:extLst>
          </p:cNvPr>
          <p:cNvSpPr/>
          <p:nvPr/>
        </p:nvSpPr>
        <p:spPr>
          <a:xfrm>
            <a:off x="6840398" y="3729406"/>
            <a:ext cx="741049" cy="269672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B8FDF591-4C0E-5F51-049E-40455EA77E6D}"/>
              </a:ext>
            </a:extLst>
          </p:cNvPr>
          <p:cNvCxnSpPr>
            <a:cxnSpLocks/>
          </p:cNvCxnSpPr>
          <p:nvPr/>
        </p:nvCxnSpPr>
        <p:spPr>
          <a:xfrm flipV="1">
            <a:off x="6840398" y="1888074"/>
            <a:ext cx="2044267" cy="1841332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BFEA6FC2-7F97-CE38-418F-9E57C4595854}"/>
              </a:ext>
            </a:extLst>
          </p:cNvPr>
          <p:cNvCxnSpPr>
            <a:cxnSpLocks/>
          </p:cNvCxnSpPr>
          <p:nvPr/>
        </p:nvCxnSpPr>
        <p:spPr>
          <a:xfrm flipV="1">
            <a:off x="7581447" y="3460106"/>
            <a:ext cx="1303218" cy="54755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BE410E6C-048A-34FF-E20D-BE087D092855}"/>
              </a:ext>
            </a:extLst>
          </p:cNvPr>
          <p:cNvCxnSpPr>
            <a:cxnSpLocks/>
          </p:cNvCxnSpPr>
          <p:nvPr/>
        </p:nvCxnSpPr>
        <p:spPr>
          <a:xfrm flipV="1">
            <a:off x="2181234" y="4550310"/>
            <a:ext cx="276450" cy="48684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B5AA5ED-E4C0-E21A-4ACF-71B0AED6C618}"/>
              </a:ext>
            </a:extLst>
          </p:cNvPr>
          <p:cNvSpPr txBox="1"/>
          <p:nvPr/>
        </p:nvSpPr>
        <p:spPr>
          <a:xfrm>
            <a:off x="1316273" y="5067710"/>
            <a:ext cx="1703036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27325B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1600" b="1" dirty="0">
                <a:solidFill>
                  <a:srgbClr val="27325B"/>
                </a:solidFill>
                <a:latin typeface="Helvetica Light" panose="020B0403020202020204" pitchFamily="34" charset="0"/>
              </a:rPr>
              <a:t>Photomultiplier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rgbClr val="27325B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23569C4E-6798-DDA2-DC78-BAECAA3C50F8}"/>
              </a:ext>
            </a:extLst>
          </p:cNvPr>
          <p:cNvCxnSpPr>
            <a:cxnSpLocks/>
          </p:cNvCxnSpPr>
          <p:nvPr/>
        </p:nvCxnSpPr>
        <p:spPr>
          <a:xfrm flipH="1" flipV="1">
            <a:off x="7401958" y="3896937"/>
            <a:ext cx="566539" cy="527396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B439882-35C9-4662-D35E-25BA341BB1AD}"/>
              </a:ext>
            </a:extLst>
          </p:cNvPr>
          <p:cNvSpPr txBox="1"/>
          <p:nvPr/>
        </p:nvSpPr>
        <p:spPr>
          <a:xfrm>
            <a:off x="7128125" y="4471896"/>
            <a:ext cx="1843268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27325B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27325B"/>
                </a:solidFill>
                <a:latin typeface="Helvetica Light" panose="020B0403020202020204" pitchFamily="34" charset="0"/>
              </a:rPr>
              <a:t>Parabolic mirror  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rgbClr val="27325B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6F03CADA-29EB-922B-EA5F-276FA11A5E0C}"/>
              </a:ext>
            </a:extLst>
          </p:cNvPr>
          <p:cNvCxnSpPr>
            <a:cxnSpLocks/>
          </p:cNvCxnSpPr>
          <p:nvPr/>
        </p:nvCxnSpPr>
        <p:spPr>
          <a:xfrm flipV="1">
            <a:off x="6565163" y="4107575"/>
            <a:ext cx="606422" cy="68615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27809F3-82DF-B31A-CEAC-32FB130D3F31}"/>
              </a:ext>
            </a:extLst>
          </p:cNvPr>
          <p:cNvSpPr txBox="1"/>
          <p:nvPr/>
        </p:nvSpPr>
        <p:spPr>
          <a:xfrm>
            <a:off x="5696373" y="4858013"/>
            <a:ext cx="1713065" cy="338554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27325B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27325B"/>
                </a:solidFill>
                <a:latin typeface="Helvetica Light" panose="020B0403020202020204" pitchFamily="34" charset="0"/>
              </a:rPr>
              <a:t>Sample holder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rgbClr val="27325B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BB2D229B-3F94-D8B1-28BD-850226D00CAE}"/>
              </a:ext>
            </a:extLst>
          </p:cNvPr>
          <p:cNvCxnSpPr>
            <a:cxnSpLocks/>
          </p:cNvCxnSpPr>
          <p:nvPr/>
        </p:nvCxnSpPr>
        <p:spPr>
          <a:xfrm flipH="1">
            <a:off x="6293668" y="2577403"/>
            <a:ext cx="198852" cy="60816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EE49DB0-7D65-2E04-D5F3-D0364E0A1194}"/>
              </a:ext>
            </a:extLst>
          </p:cNvPr>
          <p:cNvSpPr txBox="1"/>
          <p:nvPr/>
        </p:nvSpPr>
        <p:spPr>
          <a:xfrm>
            <a:off x="5680235" y="1943083"/>
            <a:ext cx="1649686" cy="58477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rgbClr val="27325B"/>
            </a:solidFill>
          </a:ln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>
                <a:solidFill>
                  <a:srgbClr val="27325B"/>
                </a:solidFill>
                <a:latin typeface="Helvetica Light" panose="020B0403020202020204" pitchFamily="34" charset="0"/>
              </a:rPr>
              <a:t>Michelson interferometer</a:t>
            </a:r>
            <a:endParaRPr kumimoji="0" lang="en-US" sz="1600" b="1" u="none" strike="noStrike" kern="1200" cap="none" spc="0" normalizeH="0" baseline="0" dirty="0">
              <a:ln>
                <a:noFill/>
              </a:ln>
              <a:solidFill>
                <a:srgbClr val="27325B"/>
              </a:solidFill>
              <a:effectLst/>
              <a:uLnTx/>
              <a:uFillTx/>
              <a:latin typeface="Helvetica Light" panose="020B0403020202020204" pitchFamily="34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D8654CFB-64C2-67D4-A5DE-D157A3D078C6}"/>
              </a:ext>
            </a:extLst>
          </p:cNvPr>
          <p:cNvSpPr/>
          <p:nvPr/>
        </p:nvSpPr>
        <p:spPr>
          <a:xfrm>
            <a:off x="9860274" y="2264920"/>
            <a:ext cx="216000" cy="216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06451699-02E8-9C92-CF5D-F7CEAB27FA44}"/>
              </a:ext>
            </a:extLst>
          </p:cNvPr>
          <p:cNvCxnSpPr>
            <a:cxnSpLocks/>
          </p:cNvCxnSpPr>
          <p:nvPr/>
        </p:nvCxnSpPr>
        <p:spPr>
          <a:xfrm flipV="1">
            <a:off x="9342431" y="2480920"/>
            <a:ext cx="517843" cy="126347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1FEEBD67-9A1E-D309-3B94-18B62B8F73C4}"/>
              </a:ext>
            </a:extLst>
          </p:cNvPr>
          <p:cNvCxnSpPr>
            <a:cxnSpLocks/>
          </p:cNvCxnSpPr>
          <p:nvPr/>
        </p:nvCxnSpPr>
        <p:spPr>
          <a:xfrm flipH="1" flipV="1">
            <a:off x="10088467" y="2480920"/>
            <a:ext cx="1575052" cy="1263474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96AA136-0482-1F4A-1FD8-43043672B3EF}"/>
              </a:ext>
            </a:extLst>
          </p:cNvPr>
          <p:cNvSpPr/>
          <p:nvPr/>
        </p:nvSpPr>
        <p:spPr>
          <a:xfrm>
            <a:off x="5647070" y="3242082"/>
            <a:ext cx="1132989" cy="1082782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Imagen 28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B40F9913-3B83-0B04-3EE4-71BB7814FC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319097" y="3744394"/>
            <a:ext cx="2379829" cy="1975707"/>
          </a:xfrm>
          <a:prstGeom prst="rect">
            <a:avLst/>
          </a:prstGeom>
        </p:spPr>
      </p:pic>
      <p:sp>
        <p:nvSpPr>
          <p:cNvPr id="30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Elephant" panose="02020904090505020303" pitchFamily="18" charset="77"/>
              </a:rPr>
              <a:t>Appendix</a:t>
            </a:r>
            <a:endParaRPr lang="en-US" dirty="0">
              <a:latin typeface="Elephant" panose="02020904090505020303" pitchFamily="18" charset="77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3456315" y="1077085"/>
            <a:ext cx="5279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nstantia" panose="02030602050306030303" pitchFamily="18" charset="0"/>
              </a:rPr>
              <a:t>sSNOM</a:t>
            </a:r>
            <a:r>
              <a:rPr lang="en-US" sz="1600" b="1" dirty="0" smtClean="0">
                <a:latin typeface="Constantia" panose="02030602050306030303" pitchFamily="18" charset="0"/>
              </a:rPr>
              <a:t>: t</a:t>
            </a:r>
            <a:r>
              <a:rPr lang="en-US" sz="16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he nanometer viewer</a:t>
            </a:r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F75245F9-E0E4-B42B-9444-ED52BB5F63B8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Imagen 32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3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18" grpId="0" animBg="1"/>
      <p:bldP spid="20" grpId="0" animBg="1"/>
      <p:bldP spid="22" grpId="0" animBg="1"/>
      <p:bldP spid="24" grpId="0" animBg="1"/>
      <p:bldP spid="25" grpId="0" animBg="1"/>
      <p:bldP spid="28" grpId="0" animBg="1"/>
      <p:bldP spid="3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Elephant" panose="02020904090505020303" pitchFamily="18" charset="77"/>
              </a:rPr>
              <a:t>Appendix</a:t>
            </a:r>
            <a:endParaRPr lang="en-US" dirty="0">
              <a:latin typeface="Elephant" panose="02020904090505020303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1EB0EBF-ECBB-546E-43C0-5B2B5C44DB04}"/>
                  </a:ext>
                </a:extLst>
              </p:cNvPr>
              <p:cNvSpPr txBox="1"/>
              <p:nvPr/>
            </p:nvSpPr>
            <p:spPr>
              <a:xfrm>
                <a:off x="6531063" y="3082334"/>
                <a:ext cx="4480996" cy="693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es-ES" b="0" i="1" smtClean="0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s-ES" b="0" i="1" smtClean="0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𝑛𝑓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s-ES" b="0" i="1" smtClean="0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+2</m:t>
                      </m:r>
                      <m:d>
                        <m:dPr>
                          <m:begChr m:val="|"/>
                          <m:endChr m:val="|"/>
                          <m:ctrlP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𝑛𝑓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𝑏𝑔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s-ES" b="0" i="0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s-ES" b="0" i="1" smtClean="0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𝑛𝑓</m:t>
                                  </m:r>
                                </m:sub>
                              </m:sSub>
                              <m:r>
                                <a:rPr lang="es-ES" b="0" i="1" smtClean="0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𝑏𝑔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s-ES" b="0" i="1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𝑛𝑓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𝑟𝑒𝑓</m:t>
                              </m:r>
                            </m:sub>
                          </m:sSub>
                        </m:e>
                      </m:d>
                      <m:r>
                        <m:rPr>
                          <m:sty m:val="p"/>
                        </m:rPr>
                        <a:rPr lang="es-ES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s-E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𝑛𝑓</m:t>
                          </m:r>
                        </m:sub>
                      </m:sSub>
                      <m:r>
                        <a:rPr lang="es-E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a:rPr lang="es-E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sSubSup>
                        <m:sSubSupPr>
                          <m:ctrlP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𝑛𝑜𝑖𝑠𝑒</m:t>
                          </m:r>
                        </m:sub>
                        <m:sup>
                          <m:r>
                            <a:rPr lang="es-ES" b="0" i="1" smtClean="0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21EB0EBF-ECBB-546E-43C0-5B2B5C44D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063" y="3082334"/>
                <a:ext cx="4480996" cy="693331"/>
              </a:xfrm>
              <a:prstGeom prst="rect">
                <a:avLst/>
              </a:prstGeom>
              <a:blipFill>
                <a:blip r:embed="rId2"/>
                <a:stretch>
                  <a:fillRect b="-1238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D5EDE4CE-3D9E-8A08-3009-FBB7EBA0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732"/>
          <a:stretch/>
        </p:blipFill>
        <p:spPr>
          <a:xfrm>
            <a:off x="546302" y="1090667"/>
            <a:ext cx="5253912" cy="515309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71C98B2-BC30-26B0-5812-B4AB841B65EB}"/>
              </a:ext>
            </a:extLst>
          </p:cNvPr>
          <p:cNvSpPr txBox="1"/>
          <p:nvPr/>
        </p:nvSpPr>
        <p:spPr>
          <a:xfrm>
            <a:off x="6105846" y="3997306"/>
            <a:ext cx="54680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i="1" dirty="0">
                <a:solidFill>
                  <a:srgbClr val="FE5B02"/>
                </a:solidFill>
                <a:latin typeface="Constantia" panose="02030602050306030303" pitchFamily="18" charset="0"/>
              </a:rPr>
              <a:t>Tapping</a:t>
            </a: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 method oscillates the tip vertically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Reference field also oscillates harmonically to modulate signal phase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Signal demodulation gives us the harmonic orders of our desired contribution (preferably 3rd and 4</a:t>
            </a:r>
            <a:r>
              <a:rPr lang="en-US" sz="2000" baseline="30000" dirty="0">
                <a:solidFill>
                  <a:srgbClr val="FE5B02"/>
                </a:solidFill>
                <a:latin typeface="Constantia" panose="02030602050306030303" pitchFamily="18" charset="0"/>
              </a:rPr>
              <a:t>th</a:t>
            </a: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 harmonic orders)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E8927B4D-D929-F205-D945-A4889AF0C474}"/>
                  </a:ext>
                </a:extLst>
              </p:cNvPr>
              <p:cNvSpPr txBox="1"/>
              <p:nvPr/>
            </p:nvSpPr>
            <p:spPr>
              <a:xfrm>
                <a:off x="6105846" y="1355531"/>
                <a:ext cx="5669280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b="1" dirty="0" smtClean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Spike effect </a:t>
                </a:r>
                <a14:m>
                  <m:oMath xmlns:m="http://schemas.openxmlformats.org/officeDocument/2006/math">
                    <m:r>
                      <a:rPr lang="es-ES" sz="2000" i="1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Field enhancement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b="1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Controller</a:t>
                </a:r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sz="2000" i="1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Responsible for tip contact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b="1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Michelson (asymmetrical) interferometer </a:t>
                </a:r>
                <a14:m>
                  <m:oMath xmlns:m="http://schemas.openxmlformats.org/officeDocument/2006/math">
                    <m:r>
                      <a:rPr lang="es-ES" sz="2000" i="1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Background field + Near-field signal + Reference beam + Noise (uncertainty)</a:t>
                </a: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E8927B4D-D929-F205-D945-A4889AF0C4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5846" y="1355531"/>
                <a:ext cx="5669280" cy="1631216"/>
              </a:xfrm>
              <a:prstGeom prst="rect">
                <a:avLst/>
              </a:prstGeom>
              <a:blipFill>
                <a:blip r:embed="rId4"/>
                <a:stretch>
                  <a:fillRect l="-968" t="-1866" b="-55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redondeado 9">
            <a:extLst>
              <a:ext uri="{FF2B5EF4-FFF2-40B4-BE49-F238E27FC236}">
                <a16:creationId xmlns:a16="http://schemas.microsoft.com/office/drawing/2014/main" id="{60A1304C-EEDC-FD23-FAF8-23AC34CF78EE}"/>
              </a:ext>
            </a:extLst>
          </p:cNvPr>
          <p:cNvSpPr/>
          <p:nvPr/>
        </p:nvSpPr>
        <p:spPr>
          <a:xfrm>
            <a:off x="7142328" y="3082333"/>
            <a:ext cx="650544" cy="382053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E5B02"/>
              </a:solidFill>
              <a:latin typeface="Constantia" panose="02030602050306030303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6200206" y="921390"/>
            <a:ext cx="5279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nstantia" panose="02030602050306030303" pitchFamily="18" charset="0"/>
              </a:rPr>
              <a:t>sSNOM</a:t>
            </a:r>
            <a:r>
              <a:rPr lang="en-US" sz="1600" b="1" dirty="0" smtClean="0">
                <a:latin typeface="Constantia" panose="02030602050306030303" pitchFamily="18" charset="0"/>
              </a:rPr>
              <a:t>: t</a:t>
            </a:r>
            <a:r>
              <a:rPr lang="en-US" sz="1600" b="1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he nanometer viewer</a:t>
            </a:r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75245F9-E0E4-B42B-9444-ED52BB5F63B8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7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Elephant" panose="02020904090505020303" pitchFamily="18" charset="77"/>
              </a:rPr>
              <a:t>Appendix</a:t>
            </a:r>
            <a:endParaRPr lang="en-US" dirty="0">
              <a:latin typeface="Elephant" panose="02020904090505020303" pitchFamily="18" charset="77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3456315" y="993319"/>
            <a:ext cx="5279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 smtClean="0">
                <a:latin typeface="Constantia" panose="02030602050306030303" pitchFamily="18" charset="0"/>
              </a:rPr>
              <a:t>Polariton’s</a:t>
            </a:r>
            <a:r>
              <a:rPr lang="en-US" sz="1600" b="1" dirty="0" smtClean="0">
                <a:latin typeface="Constantia" panose="02030602050306030303" pitchFamily="18" charset="0"/>
              </a:rPr>
              <a:t> derivation from Maxwell’s equations</a:t>
            </a:r>
            <a:endParaRPr lang="en-US" sz="1600" b="1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75245F9-E0E4-B42B-9444-ED52BB5F63B8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838199" y="1758462"/>
                <a:ext cx="1309589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𝜋𝜌</m:t>
                      </m:r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758462"/>
                <a:ext cx="1309589" cy="310598"/>
              </a:xfrm>
              <a:prstGeom prst="rect">
                <a:avLst/>
              </a:prstGeom>
              <a:blipFill>
                <a:blip r:embed="rId2"/>
                <a:stretch>
                  <a:fillRect l="-465" r="-2791" b="-2745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/>
              <p:cNvSpPr txBox="1"/>
              <p:nvPr/>
            </p:nvSpPr>
            <p:spPr>
              <a:xfrm>
                <a:off x="838198" y="2143750"/>
                <a:ext cx="1569597" cy="590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14" name="CuadroTexto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8" y="2143750"/>
                <a:ext cx="1569597" cy="5902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/>
              <p:cNvSpPr txBox="1"/>
              <p:nvPr/>
            </p:nvSpPr>
            <p:spPr>
              <a:xfrm>
                <a:off x="3395707" y="1758462"/>
                <a:ext cx="1032141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15" name="CuadroTex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707" y="1758462"/>
                <a:ext cx="1032141" cy="310598"/>
              </a:xfrm>
              <a:prstGeom prst="rect">
                <a:avLst/>
              </a:prstGeom>
              <a:blipFill>
                <a:blip r:embed="rId4"/>
                <a:stretch>
                  <a:fillRect l="-592" r="-1183" b="-39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/>
              <p:cNvSpPr txBox="1"/>
              <p:nvPr/>
            </p:nvSpPr>
            <p:spPr>
              <a:xfrm>
                <a:off x="2773709" y="2130238"/>
                <a:ext cx="2276136" cy="59029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⋅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S" i="1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16" name="CuadroTex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3709" y="2130238"/>
                <a:ext cx="2276136" cy="5902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recto de flecha 4"/>
          <p:cNvCxnSpPr/>
          <p:nvPr/>
        </p:nvCxnSpPr>
        <p:spPr>
          <a:xfrm>
            <a:off x="5613009" y="2244192"/>
            <a:ext cx="5068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n 16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sp>
        <p:nvSpPr>
          <p:cNvPr id="18" name="Abrir llave 17"/>
          <p:cNvSpPr/>
          <p:nvPr/>
        </p:nvSpPr>
        <p:spPr>
          <a:xfrm>
            <a:off x="621249" y="1660383"/>
            <a:ext cx="216949" cy="1167618"/>
          </a:xfrm>
          <a:prstGeom prst="leftBrace">
            <a:avLst>
              <a:gd name="adj1" fmla="val 3164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/>
              <p:cNvSpPr txBox="1"/>
              <p:nvPr/>
            </p:nvSpPr>
            <p:spPr>
              <a:xfrm>
                <a:off x="6809975" y="1744950"/>
                <a:ext cx="825482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𝜎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19" name="CuadroTex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975" y="1744950"/>
                <a:ext cx="825482" cy="310598"/>
              </a:xfrm>
              <a:prstGeom prst="rect">
                <a:avLst/>
              </a:prstGeom>
              <a:blipFill>
                <a:blip r:embed="rId7"/>
                <a:stretch>
                  <a:fillRect l="-3676" t="-47059" r="-735" b="-2352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/>
              <p:cNvSpPr txBox="1"/>
              <p:nvPr/>
            </p:nvSpPr>
            <p:spPr>
              <a:xfrm>
                <a:off x="6809975" y="2130238"/>
                <a:ext cx="872675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𝜀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20" name="CuadroTex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9975" y="2130238"/>
                <a:ext cx="872675" cy="310598"/>
              </a:xfrm>
              <a:prstGeom prst="rect">
                <a:avLst/>
              </a:prstGeom>
              <a:blipFill>
                <a:blip r:embed="rId8"/>
                <a:stretch>
                  <a:fillRect l="-699" r="-699" b="-392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/>
              <p:cNvSpPr txBox="1"/>
              <p:nvPr/>
            </p:nvSpPr>
            <p:spPr>
              <a:xfrm>
                <a:off x="6813164" y="2515526"/>
                <a:ext cx="905633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𝜇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21" name="CuadroTex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3164" y="2515526"/>
                <a:ext cx="905633" cy="310598"/>
              </a:xfrm>
              <a:prstGeom prst="rect">
                <a:avLst/>
              </a:prstGeom>
              <a:blipFill>
                <a:blip r:embed="rId9"/>
                <a:stretch>
                  <a:fillRect l="-1351" r="-676" b="-1568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Abrir llave 21"/>
          <p:cNvSpPr/>
          <p:nvPr/>
        </p:nvSpPr>
        <p:spPr>
          <a:xfrm>
            <a:off x="6620546" y="1692767"/>
            <a:ext cx="216949" cy="1167618"/>
          </a:xfrm>
          <a:prstGeom prst="leftBrace">
            <a:avLst>
              <a:gd name="adj1" fmla="val 3164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1407019" y="1298087"/>
            <a:ext cx="3936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Maxwell’s equations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5254374" y="1294757"/>
            <a:ext cx="393668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Constitutional equations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25" name="Conector recto de flecha 24"/>
          <p:cNvCxnSpPr/>
          <p:nvPr/>
        </p:nvCxnSpPr>
        <p:spPr>
          <a:xfrm>
            <a:off x="8228861" y="2304689"/>
            <a:ext cx="5068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4882540" y="2335066"/>
            <a:ext cx="1967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Homogeneous materials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7555317" y="2318757"/>
            <a:ext cx="1967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Non-magnetic materials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uadroTexto 27"/>
              <p:cNvSpPr txBox="1"/>
              <p:nvPr/>
            </p:nvSpPr>
            <p:spPr>
              <a:xfrm>
                <a:off x="9823808" y="1742538"/>
                <a:ext cx="772776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28" name="CuadroTexto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3808" y="1742538"/>
                <a:ext cx="772776" cy="310598"/>
              </a:xfrm>
              <a:prstGeom prst="rect">
                <a:avLst/>
              </a:prstGeom>
              <a:blipFill>
                <a:blip r:embed="rId10"/>
                <a:stretch>
                  <a:fillRect l="-1587" r="-794" b="-196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uadroTexto 28"/>
              <p:cNvSpPr txBox="1"/>
              <p:nvPr/>
            </p:nvSpPr>
            <p:spPr>
              <a:xfrm>
                <a:off x="9711373" y="2113957"/>
                <a:ext cx="1120820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29" name="CuadroTexto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1373" y="2113957"/>
                <a:ext cx="1120820" cy="299313"/>
              </a:xfrm>
              <a:prstGeom prst="rect">
                <a:avLst/>
              </a:prstGeom>
              <a:blipFill>
                <a:blip r:embed="rId11"/>
                <a:stretch>
                  <a:fillRect l="-543" b="-2653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/>
              <p:cNvSpPr/>
              <p:nvPr/>
            </p:nvSpPr>
            <p:spPr>
              <a:xfrm>
                <a:off x="9030193" y="2442085"/>
                <a:ext cx="2976712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s-ES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</a:rPr>
                        <m:t>Re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E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m:rPr>
                          <m:sty m:val="p"/>
                        </m:rPr>
                        <a:rPr lang="es-E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Im</m:t>
                      </m:r>
                      <m:d>
                        <m:dPr>
                          <m:ctrlP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d>
                            <m:dPr>
                              <m:ctrlP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30" name="Rectángulo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0193" y="2442085"/>
                <a:ext cx="2976712" cy="40498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CuadroTexto 30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9224324" y="1326851"/>
            <a:ext cx="21738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Electric permittivity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uadroTexto 34"/>
              <p:cNvSpPr txBox="1"/>
              <p:nvPr/>
            </p:nvSpPr>
            <p:spPr>
              <a:xfrm>
                <a:off x="10289856" y="3082183"/>
                <a:ext cx="1108317" cy="3179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35" name="CuadroTexto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9856" y="3082183"/>
                <a:ext cx="1108317" cy="317972"/>
              </a:xfrm>
              <a:prstGeom prst="rect">
                <a:avLst/>
              </a:prstGeom>
              <a:blipFill>
                <a:blip r:embed="rId13"/>
                <a:stretch>
                  <a:fillRect b="-2884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8" name="Conector angular 37"/>
          <p:cNvCxnSpPr/>
          <p:nvPr/>
        </p:nvCxnSpPr>
        <p:spPr>
          <a:xfrm rot="10800000" flipV="1">
            <a:off x="9523073" y="3026862"/>
            <a:ext cx="687125" cy="373293"/>
          </a:xfrm>
          <a:prstGeom prst="bentConnector3">
            <a:avLst>
              <a:gd name="adj1" fmla="val 291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uadroTexto 43"/>
              <p:cNvSpPr txBox="1"/>
              <p:nvPr/>
            </p:nvSpPr>
            <p:spPr>
              <a:xfrm>
                <a:off x="793872" y="3198784"/>
                <a:ext cx="8511946" cy="4941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⃗"/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s-E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s-ES" sz="16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s-E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s-ES" sz="16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s-E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600" b="0" i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ES" sz="1600" b="0" dirty="0" smtClean="0"/>
              </a:p>
            </p:txBody>
          </p:sp>
        </mc:Choice>
        <mc:Fallback xmlns="">
          <p:sp>
            <p:nvSpPr>
              <p:cNvPr id="44" name="CuadroTexto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872" y="3198784"/>
                <a:ext cx="8511946" cy="49417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CuadroTexto 44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3133726" y="2961881"/>
            <a:ext cx="3339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Fresnel’s momentum equation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46" name="Conector angular 45"/>
          <p:cNvCxnSpPr/>
          <p:nvPr/>
        </p:nvCxnSpPr>
        <p:spPr>
          <a:xfrm>
            <a:off x="1041549" y="3909319"/>
            <a:ext cx="730939" cy="444981"/>
          </a:xfrm>
          <a:prstGeom prst="bentConnector3">
            <a:avLst>
              <a:gd name="adj1" fmla="val -4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FFF0E9CF-D46E-D8F4-DEE2-73EA1B9FDBBC}"/>
                  </a:ext>
                </a:extLst>
              </p:cNvPr>
              <p:cNvSpPr txBox="1"/>
              <p:nvPr/>
            </p:nvSpPr>
            <p:spPr>
              <a:xfrm>
                <a:off x="344913" y="4463946"/>
                <a:ext cx="2556166" cy="604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600" dirty="0" smtClean="0">
                    <a:latin typeface="Constantia" panose="02030602050306030303" pitchFamily="18" charset="0"/>
                  </a:rPr>
                  <a:t>Boundary conditions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;  </m:t>
                      </m:r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1;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  <m:r>
                        <a:rPr lang="es-E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2;</m:t>
                          </m:r>
                          <m:r>
                            <a:rPr lang="es-E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schemeClr val="tx1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FFF0E9CF-D46E-D8F4-DEE2-73EA1B9FDB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913" y="4463946"/>
                <a:ext cx="2556166" cy="604204"/>
              </a:xfrm>
              <a:prstGeom prst="rect">
                <a:avLst/>
              </a:prstGeom>
              <a:blipFill>
                <a:blip r:embed="rId15"/>
                <a:stretch>
                  <a:fillRect t="-3030" b="-2020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uadroTexto 49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2040788" y="4061912"/>
            <a:ext cx="2077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TE propagation mode not possible!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51" name="Conector recto de flecha 50"/>
          <p:cNvCxnSpPr/>
          <p:nvPr/>
        </p:nvCxnSpPr>
        <p:spPr>
          <a:xfrm>
            <a:off x="4174438" y="4354300"/>
            <a:ext cx="5068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uadroTexto 51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3575122" y="4526609"/>
            <a:ext cx="1705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Light plane wave TM mode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CuadroTexto 52"/>
              <p:cNvSpPr txBox="1"/>
              <p:nvPr/>
            </p:nvSpPr>
            <p:spPr>
              <a:xfrm>
                <a:off x="4918613" y="3958916"/>
                <a:ext cx="3108608" cy="3567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;0; ±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53" name="CuadroTexto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613" y="3958916"/>
                <a:ext cx="3108608" cy="356764"/>
              </a:xfrm>
              <a:prstGeom prst="rect">
                <a:avLst/>
              </a:prstGeom>
              <a:blipFill>
                <a:blip r:embed="rId16"/>
                <a:stretch>
                  <a:fillRect t="-13559" b="-1355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CuadroTexto 53"/>
              <p:cNvSpPr txBox="1"/>
              <p:nvPr/>
            </p:nvSpPr>
            <p:spPr>
              <a:xfrm>
                <a:off x="5112876" y="4307110"/>
                <a:ext cx="2720938" cy="3627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acc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0;</m:t>
                          </m:r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;0</m:t>
                          </m:r>
                        </m:e>
                      </m:d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d>
                            <m:d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acc>
                                <m:accPr>
                                  <m:chr m:val="⃗"/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54" name="CuadroTexto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876" y="4307110"/>
                <a:ext cx="2720938" cy="362792"/>
              </a:xfrm>
              <a:prstGeom prst="rect">
                <a:avLst/>
              </a:prstGeom>
              <a:blipFill>
                <a:blip r:embed="rId17"/>
                <a:stretch>
                  <a:fillRect l="-224" t="-15254" b="-16949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Conector recto de flecha 54"/>
          <p:cNvCxnSpPr/>
          <p:nvPr/>
        </p:nvCxnSpPr>
        <p:spPr>
          <a:xfrm>
            <a:off x="8228861" y="4354300"/>
            <a:ext cx="50681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uadroTexto 55"/>
              <p:cNvSpPr txBox="1"/>
              <p:nvPr/>
            </p:nvSpPr>
            <p:spPr>
              <a:xfrm>
                <a:off x="9034132" y="4172698"/>
                <a:ext cx="1987660" cy="47442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s-ES" b="0" dirty="0" smtClean="0"/>
              </a:p>
            </p:txBody>
          </p:sp>
        </mc:Choice>
        <mc:Fallback xmlns="">
          <p:sp>
            <p:nvSpPr>
              <p:cNvPr id="56" name="CuadroTexto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4132" y="4172698"/>
                <a:ext cx="1987660" cy="4744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CuadroTexto 57"/>
              <p:cNvSpPr txBox="1"/>
              <p:nvPr/>
            </p:nvSpPr>
            <p:spPr>
              <a:xfrm>
                <a:off x="7777866" y="4507379"/>
                <a:ext cx="1390188" cy="571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1;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E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s-E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58" name="CuadroTexto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866" y="4507379"/>
                <a:ext cx="1390188" cy="57124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Conector recto de flecha 58"/>
          <p:cNvCxnSpPr/>
          <p:nvPr/>
        </p:nvCxnSpPr>
        <p:spPr>
          <a:xfrm>
            <a:off x="10027962" y="4808626"/>
            <a:ext cx="0" cy="54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CuadroTexto 60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10060098" y="4898873"/>
            <a:ext cx="1705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Constantia" panose="02030602050306030303" pitchFamily="18" charset="0"/>
              </a:rPr>
              <a:t>Drude</a:t>
            </a:r>
            <a:r>
              <a:rPr lang="en-US" sz="1600" dirty="0" smtClean="0">
                <a:latin typeface="Constantia" panose="02030602050306030303" pitchFamily="18" charset="0"/>
              </a:rPr>
              <a:t>-Lorentz’s model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cxnSp>
        <p:nvCxnSpPr>
          <p:cNvPr id="66" name="Conector recto de flecha 65"/>
          <p:cNvCxnSpPr/>
          <p:nvPr/>
        </p:nvCxnSpPr>
        <p:spPr>
          <a:xfrm flipH="1" flipV="1">
            <a:off x="6015135" y="5851619"/>
            <a:ext cx="9000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5730780" y="5177152"/>
            <a:ext cx="156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Continuous wave condition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uadroTexto 67"/>
              <p:cNvSpPr txBox="1"/>
              <p:nvPr/>
            </p:nvSpPr>
            <p:spPr>
              <a:xfrm>
                <a:off x="2743774" y="5417675"/>
                <a:ext cx="2906052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𝑺𝑷𝒉𝑷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s-E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s-ES" b="1" i="1" smtClean="0">
                              <a:latin typeface="Cambria Math" panose="02040503050406030204" pitchFamily="18" charset="0"/>
                            </a:rPr>
                            <m:t>𝒄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s-ES" b="1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num>
                            <m:den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es-ES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𝜺</m:t>
                              </m:r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  <m:r>
                                <a:rPr lang="es-ES" b="1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ES" b="1" dirty="0"/>
              </a:p>
            </p:txBody>
          </p:sp>
        </mc:Choice>
        <mc:Fallback xmlns="">
          <p:sp>
            <p:nvSpPr>
              <p:cNvPr id="68" name="CuadroTexto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774" y="5417675"/>
                <a:ext cx="2906052" cy="818366"/>
              </a:xfrm>
              <a:prstGeom prst="rect">
                <a:avLst/>
              </a:prstGeom>
              <a:blipFill>
                <a:blip r:embed="rId20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CuadroTexto 68">
            <a:extLst>
              <a:ext uri="{FF2B5EF4-FFF2-40B4-BE49-F238E27FC236}">
                <a16:creationId xmlns:a16="http://schemas.microsoft.com/office/drawing/2014/main" id="{FFF0E9CF-D46E-D8F4-DEE2-73EA1B9FDBBC}"/>
              </a:ext>
            </a:extLst>
          </p:cNvPr>
          <p:cNvSpPr txBox="1"/>
          <p:nvPr/>
        </p:nvSpPr>
        <p:spPr>
          <a:xfrm>
            <a:off x="1114160" y="5559231"/>
            <a:ext cx="15650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Constantia" panose="02030602050306030303" pitchFamily="18" charset="0"/>
              </a:rPr>
              <a:t>Dispersion relation</a:t>
            </a:r>
            <a:endParaRPr lang="en-US" sz="16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uadroTexto 70"/>
              <p:cNvSpPr txBox="1"/>
              <p:nvPr/>
            </p:nvSpPr>
            <p:spPr>
              <a:xfrm>
                <a:off x="7440096" y="5508167"/>
                <a:ext cx="3501921" cy="6331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𝜀</m:t>
                      </m:r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d>
                        <m:d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𝐿𝑂</m:t>
                                  </m:r>
                                </m:sub>
                                <m:sup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s-ES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b>
                                <m:sup>
                                  <m:r>
                                    <a:rPr lang="es-E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p>
                                <m:sSupPr>
                                  <m:ctrlP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s-E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𝑂</m:t>
                                      </m:r>
                                    </m:sub>
                                    <m:sup>
                                      <m:r>
                                        <a:rPr lang="es-E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s-E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s-ES" b="0" i="1" smtClean="0">
                                  <a:latin typeface="Cambria Math" panose="02040503050406030204" pitchFamily="18" charset="0"/>
                                </a:rPr>
                                <m:t>𝛾𝜔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1" name="CuadroTexto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096" y="5508167"/>
                <a:ext cx="3501921" cy="633187"/>
              </a:xfrm>
              <a:prstGeom prst="rect">
                <a:avLst/>
              </a:prstGeom>
              <a:blipFill>
                <a:blip r:embed="rId21"/>
                <a:stretch>
                  <a:fillRect b="-97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917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F47440-A2AE-7A6C-E132-1CBF7E79D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Light is complicated</a:t>
            </a:r>
          </a:p>
        </p:txBody>
      </p:sp>
      <p:pic>
        <p:nvPicPr>
          <p:cNvPr id="6" name="Imagen 5" descr="Logotipo&#10;&#10;Descripción generada automáticamente">
            <a:extLst>
              <a:ext uri="{FF2B5EF4-FFF2-40B4-BE49-F238E27FC236}">
                <a16:creationId xmlns:a16="http://schemas.microsoft.com/office/drawing/2014/main" id="{D62B1346-90A9-1263-C41F-269F40397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AB90E7C-0160-568A-8652-2DEE8946CD38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5B439419-5EF4-D1C7-F611-5C3F366E3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0866" y="1062370"/>
            <a:ext cx="1828393" cy="2366630"/>
          </a:xfrm>
          <a:prstGeom prst="rect">
            <a:avLst/>
          </a:prstGeom>
        </p:spPr>
      </p:pic>
      <p:pic>
        <p:nvPicPr>
          <p:cNvPr id="5" name="Imagen 4" descr="Imagen que contiene edificio, grupo, grande, hombre&#10;&#10;Descripción generada automáticamente">
            <a:extLst>
              <a:ext uri="{FF2B5EF4-FFF2-40B4-BE49-F238E27FC236}">
                <a16:creationId xmlns:a16="http://schemas.microsoft.com/office/drawing/2014/main" id="{3EB7DEF8-6067-1BDC-63BD-B6C6666B7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277828" y="1553164"/>
            <a:ext cx="4006182" cy="1875836"/>
          </a:xfrm>
          <a:prstGeom prst="rect">
            <a:avLst/>
          </a:prstGeom>
        </p:spPr>
      </p:pic>
      <p:pic>
        <p:nvPicPr>
          <p:cNvPr id="7" name="Imagen 6" descr="Imagen en blanco y negr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457ACCC-D8C4-4F85-5F6E-0EC6212B61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797466" y="1373940"/>
            <a:ext cx="1892934" cy="2234283"/>
          </a:xfrm>
          <a:prstGeom prst="rect">
            <a:avLst/>
          </a:prstGeom>
        </p:spPr>
      </p:pic>
      <p:pic>
        <p:nvPicPr>
          <p:cNvPr id="8" name="Imagen 7" descr="Imagen que contiene persona, hombre, interior, sostener&#10;&#10;Descripción generada automáticamente">
            <a:extLst>
              <a:ext uri="{FF2B5EF4-FFF2-40B4-BE49-F238E27FC236}">
                <a16:creationId xmlns:a16="http://schemas.microsoft.com/office/drawing/2014/main" id="{B65504CE-BE28-7607-E9F7-9D3E72F7F7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=""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203856" y="2644750"/>
            <a:ext cx="1524407" cy="2189603"/>
          </a:xfrm>
          <a:prstGeom prst="rect">
            <a:avLst/>
          </a:prstGeom>
        </p:spPr>
      </p:pic>
      <p:pic>
        <p:nvPicPr>
          <p:cNvPr id="9" name="Imagen 8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5045CF5-D67B-5073-49CE-DF990B428D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481358" y="4376678"/>
            <a:ext cx="1655505" cy="2166630"/>
          </a:xfrm>
          <a:prstGeom prst="rect">
            <a:avLst/>
          </a:prstGeom>
        </p:spPr>
      </p:pic>
      <p:pic>
        <p:nvPicPr>
          <p:cNvPr id="10" name="Imagen 9" descr="Persona con cabello largo&#10;&#10;Descripción generada automáticamente">
            <a:extLst>
              <a:ext uri="{FF2B5EF4-FFF2-40B4-BE49-F238E27FC236}">
                <a16:creationId xmlns:a16="http://schemas.microsoft.com/office/drawing/2014/main" id="{714BCFC3-CAFF-1DD3-5D7D-78D0FB46BE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=""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611398" y="4343389"/>
            <a:ext cx="1558778" cy="2189603"/>
          </a:xfrm>
          <a:prstGeom prst="rect">
            <a:avLst/>
          </a:prstGeom>
        </p:spPr>
      </p:pic>
      <p:pic>
        <p:nvPicPr>
          <p:cNvPr id="11" name="Imagen 10" descr="Imagen en blanco y negro de un hombre con barba y bigote&#10;&#10;Descripción generada automáticamente con confianza media">
            <a:extLst>
              <a:ext uri="{FF2B5EF4-FFF2-40B4-BE49-F238E27FC236}">
                <a16:creationId xmlns:a16="http://schemas.microsoft.com/office/drawing/2014/main" id="{1ECEB84E-620F-AC52-C1E7-912F736DEA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=""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514395" y="4388279"/>
            <a:ext cx="1587286" cy="1984108"/>
          </a:xfrm>
          <a:prstGeom prst="rect">
            <a:avLst/>
          </a:prstGeom>
        </p:spPr>
      </p:pic>
      <p:sp>
        <p:nvSpPr>
          <p:cNvPr id="12" name="Llamada ovalada 11">
            <a:extLst>
              <a:ext uri="{FF2B5EF4-FFF2-40B4-BE49-F238E27FC236}">
                <a16:creationId xmlns:a16="http://schemas.microsoft.com/office/drawing/2014/main" id="{7D727D74-F6EE-A519-1DA5-FE03997B0AE0}"/>
              </a:ext>
            </a:extLst>
          </p:cNvPr>
          <p:cNvSpPr/>
          <p:nvPr/>
        </p:nvSpPr>
        <p:spPr>
          <a:xfrm>
            <a:off x="1888435" y="1192696"/>
            <a:ext cx="1164280" cy="606287"/>
          </a:xfrm>
          <a:prstGeom prst="wedgeEllipseCallout">
            <a:avLst>
              <a:gd name="adj1" fmla="val -54506"/>
              <a:gd name="adj2" fmla="val 477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I am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the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light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86656418-FACF-06F7-247C-D878D6C57703}"/>
              </a:ext>
            </a:extLst>
          </p:cNvPr>
          <p:cNvGrpSpPr/>
          <p:nvPr/>
        </p:nvGrpSpPr>
        <p:grpSpPr>
          <a:xfrm>
            <a:off x="4221896" y="1192696"/>
            <a:ext cx="1901321" cy="670863"/>
            <a:chOff x="4221896" y="1192696"/>
            <a:chExt cx="1901321" cy="670863"/>
          </a:xfrm>
        </p:grpSpPr>
        <p:sp>
          <p:nvSpPr>
            <p:cNvPr id="14" name="Llamada ovalada 13">
              <a:extLst>
                <a:ext uri="{FF2B5EF4-FFF2-40B4-BE49-F238E27FC236}">
                  <a16:creationId xmlns:a16="http://schemas.microsoft.com/office/drawing/2014/main" id="{7F89D58B-374A-ABFF-4CF9-81C6AC395E19}"/>
                </a:ext>
              </a:extLst>
            </p:cNvPr>
            <p:cNvSpPr/>
            <p:nvPr/>
          </p:nvSpPr>
          <p:spPr>
            <a:xfrm>
              <a:off x="4221896" y="1192696"/>
              <a:ext cx="1892933" cy="606287"/>
            </a:xfrm>
            <a:prstGeom prst="wedgeEllipseCallout">
              <a:avLst>
                <a:gd name="adj1" fmla="val -949"/>
                <a:gd name="adj2" fmla="val 7889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5" name="Llamada ovalada 14">
              <a:extLst>
                <a:ext uri="{FF2B5EF4-FFF2-40B4-BE49-F238E27FC236}">
                  <a16:creationId xmlns:a16="http://schemas.microsoft.com/office/drawing/2014/main" id="{DE48681C-67A7-AD95-BCC9-0A3D585E7BE1}"/>
                </a:ext>
              </a:extLst>
            </p:cNvPr>
            <p:cNvSpPr/>
            <p:nvPr/>
          </p:nvSpPr>
          <p:spPr>
            <a:xfrm>
              <a:off x="4221896" y="1195994"/>
              <a:ext cx="1892933" cy="606287"/>
            </a:xfrm>
            <a:prstGeom prst="wedgeEllipseCallout">
              <a:avLst>
                <a:gd name="adj1" fmla="val 43156"/>
                <a:gd name="adj2" fmla="val 674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endParaRPr>
            </a:p>
          </p:txBody>
        </p:sp>
        <p:sp>
          <p:nvSpPr>
            <p:cNvPr id="16" name="Llamada ovalada 15">
              <a:extLst>
                <a:ext uri="{FF2B5EF4-FFF2-40B4-BE49-F238E27FC236}">
                  <a16:creationId xmlns:a16="http://schemas.microsoft.com/office/drawing/2014/main" id="{0FC47D1B-2FB1-8D7C-8394-209DBB884AF1}"/>
                </a:ext>
              </a:extLst>
            </p:cNvPr>
            <p:cNvSpPr/>
            <p:nvPr/>
          </p:nvSpPr>
          <p:spPr>
            <a:xfrm>
              <a:off x="4230284" y="1192696"/>
              <a:ext cx="1892933" cy="606287"/>
            </a:xfrm>
            <a:prstGeom prst="wedgeEllipseCallout">
              <a:avLst>
                <a:gd name="adj1" fmla="val -45580"/>
                <a:gd name="adj2" fmla="val 6741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_tradnl" sz="1400" dirty="0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No, </a:t>
              </a:r>
              <a:r>
                <a:rPr lang="es-ES_tradnl" sz="1400" dirty="0" err="1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we</a:t>
              </a:r>
              <a:r>
                <a:rPr lang="es-ES_tradnl" sz="1400" dirty="0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 </a:t>
              </a:r>
              <a:r>
                <a:rPr lang="es-ES_tradnl" sz="1400" dirty="0" err="1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have</a:t>
              </a:r>
              <a:r>
                <a:rPr lang="es-ES_tradnl" sz="1400" dirty="0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 </a:t>
              </a:r>
              <a:r>
                <a:rPr lang="es-ES_tradnl" sz="1400" dirty="0" err="1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the</a:t>
              </a:r>
              <a:r>
                <a:rPr lang="es-ES_tradnl" sz="1400" dirty="0">
                  <a:solidFill>
                    <a:sysClr val="windowText" lastClr="000000"/>
                  </a:solidFill>
                  <a:latin typeface="Constantia" panose="02030602050306030303" pitchFamily="18" charset="0"/>
                </a:rPr>
                <a:t> light</a:t>
              </a: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E6A5695F-2B41-4D5A-23D8-1ABAC08527E1}"/>
                </a:ext>
              </a:extLst>
            </p:cNvPr>
            <p:cNvSpPr/>
            <p:nvPr/>
          </p:nvSpPr>
          <p:spPr>
            <a:xfrm>
              <a:off x="5019261" y="1728387"/>
              <a:ext cx="261658" cy="135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onstantia" panose="02030602050306030303" pitchFamily="18" charset="0"/>
              </a:endParaRPr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40037570-21E6-1D0D-8C1E-D706A6DA7B78}"/>
                </a:ext>
              </a:extLst>
            </p:cNvPr>
            <p:cNvSpPr/>
            <p:nvPr/>
          </p:nvSpPr>
          <p:spPr>
            <a:xfrm rot="20958136">
              <a:off x="5562174" y="1677345"/>
              <a:ext cx="261658" cy="1242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>
                <a:latin typeface="Constantia" panose="02030602050306030303" pitchFamily="18" charset="0"/>
              </a:endParaRPr>
            </a:p>
          </p:txBody>
        </p:sp>
      </p:grpSp>
      <p:sp>
        <p:nvSpPr>
          <p:cNvPr id="19" name="Llamada ovalada 18">
            <a:extLst>
              <a:ext uri="{FF2B5EF4-FFF2-40B4-BE49-F238E27FC236}">
                <a16:creationId xmlns:a16="http://schemas.microsoft.com/office/drawing/2014/main" id="{E92DDA07-8841-7C39-A6A0-F33AC4E98BBE}"/>
              </a:ext>
            </a:extLst>
          </p:cNvPr>
          <p:cNvSpPr/>
          <p:nvPr/>
        </p:nvSpPr>
        <p:spPr>
          <a:xfrm>
            <a:off x="8958259" y="1174749"/>
            <a:ext cx="1597097" cy="606287"/>
          </a:xfrm>
          <a:prstGeom prst="wedgeEllipseCallout">
            <a:avLst>
              <a:gd name="adj1" fmla="val -54506"/>
              <a:gd name="adj2" fmla="val 4774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No, light comes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to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us</a:t>
            </a:r>
            <a:endParaRPr lang="es-ES_tradnl" sz="1400" dirty="0">
              <a:solidFill>
                <a:sysClr val="windowText" lastClr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20" name="Llamada ovalada 19">
            <a:extLst>
              <a:ext uri="{FF2B5EF4-FFF2-40B4-BE49-F238E27FC236}">
                <a16:creationId xmlns:a16="http://schemas.microsoft.com/office/drawing/2014/main" id="{53E73CA5-AB33-6142-E8BF-E00FF7DA3233}"/>
              </a:ext>
            </a:extLst>
          </p:cNvPr>
          <p:cNvSpPr/>
          <p:nvPr/>
        </p:nvSpPr>
        <p:spPr>
          <a:xfrm>
            <a:off x="9857595" y="2019526"/>
            <a:ext cx="2205444" cy="606287"/>
          </a:xfrm>
          <a:prstGeom prst="wedgeEllipseCallout">
            <a:avLst>
              <a:gd name="adj1" fmla="val -4916"/>
              <a:gd name="adj2" fmla="val 6905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Yes, and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it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travels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through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the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ether</a:t>
            </a:r>
            <a:endParaRPr lang="es-ES_tradnl" sz="1400" dirty="0">
              <a:solidFill>
                <a:sysClr val="windowText" lastClr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21" name="Explosión 1 20">
            <a:extLst>
              <a:ext uri="{FF2B5EF4-FFF2-40B4-BE49-F238E27FC236}">
                <a16:creationId xmlns:a16="http://schemas.microsoft.com/office/drawing/2014/main" id="{10B371AE-F25B-896C-2E03-D59254A4A154}"/>
              </a:ext>
            </a:extLst>
          </p:cNvPr>
          <p:cNvSpPr/>
          <p:nvPr/>
        </p:nvSpPr>
        <p:spPr>
          <a:xfrm>
            <a:off x="8213310" y="3651758"/>
            <a:ext cx="1797426" cy="1117118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Light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is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a wave</a:t>
            </a:r>
          </a:p>
        </p:txBody>
      </p:sp>
      <p:sp>
        <p:nvSpPr>
          <p:cNvPr id="22" name="Explosión 2 21">
            <a:extLst>
              <a:ext uri="{FF2B5EF4-FFF2-40B4-BE49-F238E27FC236}">
                <a16:creationId xmlns:a16="http://schemas.microsoft.com/office/drawing/2014/main" id="{C345B694-5495-6B53-A9DF-FE613DDB0B21}"/>
              </a:ext>
            </a:extLst>
          </p:cNvPr>
          <p:cNvSpPr/>
          <p:nvPr/>
        </p:nvSpPr>
        <p:spPr>
          <a:xfrm>
            <a:off x="6802262" y="3854373"/>
            <a:ext cx="2285019" cy="1051451"/>
          </a:xfrm>
          <a:prstGeom prst="irregularSeal2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No,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it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is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a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particle</a:t>
            </a:r>
            <a:endParaRPr lang="es-ES_tradnl" sz="1400" dirty="0">
              <a:solidFill>
                <a:sysClr val="windowText" lastClr="000000"/>
              </a:solidFill>
              <a:latin typeface="Constantia" panose="02030602050306030303" pitchFamily="18" charset="0"/>
            </a:endParaRPr>
          </a:p>
        </p:txBody>
      </p:sp>
      <p:pic>
        <p:nvPicPr>
          <p:cNvPr id="23" name="Imagen 22" descr="Imagen en blanco y negro de un hombre sentado en una silla&#10;&#10;Descripción generada automáticamente con confianza media">
            <a:extLst>
              <a:ext uri="{FF2B5EF4-FFF2-40B4-BE49-F238E27FC236}">
                <a16:creationId xmlns:a16="http://schemas.microsoft.com/office/drawing/2014/main" id="{0C52B759-1031-33AB-0FAF-1B8B433DFD3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837473B0-CC2E-450A-ABE3-18F120FF3D39}">
                <a1611:picAttrSrcUrl xmlns="" xmlns:a1611="http://schemas.microsoft.com/office/drawing/2016/11/main" r:id="rId18"/>
              </a:ext>
            </a:extLst>
          </a:blip>
          <a:srcRect l="17006" t="-147" r="9069" b="18437"/>
          <a:stretch/>
        </p:blipFill>
        <p:spPr>
          <a:xfrm>
            <a:off x="2406373" y="4235423"/>
            <a:ext cx="1598305" cy="2237724"/>
          </a:xfrm>
          <a:prstGeom prst="rect">
            <a:avLst/>
          </a:prstGeom>
        </p:spPr>
      </p:pic>
      <p:sp>
        <p:nvSpPr>
          <p:cNvPr id="24" name="Llamada ovalada 23">
            <a:extLst>
              <a:ext uri="{FF2B5EF4-FFF2-40B4-BE49-F238E27FC236}">
                <a16:creationId xmlns:a16="http://schemas.microsoft.com/office/drawing/2014/main" id="{E6E330BC-31EA-9F90-1C19-9CDA91336FB5}"/>
              </a:ext>
            </a:extLst>
          </p:cNvPr>
          <p:cNvSpPr/>
          <p:nvPr/>
        </p:nvSpPr>
        <p:spPr>
          <a:xfrm>
            <a:off x="5150090" y="3515986"/>
            <a:ext cx="2099830" cy="785306"/>
          </a:xfrm>
          <a:prstGeom prst="wedgeEllipseCallout">
            <a:avLst>
              <a:gd name="adj1" fmla="val -29978"/>
              <a:gd name="adj2" fmla="val 8671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My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calculations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say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that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they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are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waveform</a:t>
            </a:r>
            <a:r>
              <a:rPr lang="es-ES_tradnl" sz="14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4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fields</a:t>
            </a:r>
            <a:endParaRPr lang="es-ES_tradnl" sz="1400" dirty="0">
              <a:solidFill>
                <a:sysClr val="windowText" lastClr="000000"/>
              </a:solidFill>
              <a:latin typeface="Constantia" panose="02030602050306030303" pitchFamily="18" charset="0"/>
            </a:endParaRPr>
          </a:p>
        </p:txBody>
      </p:sp>
      <p:sp>
        <p:nvSpPr>
          <p:cNvPr id="25" name="Llamada de nube 24">
            <a:extLst>
              <a:ext uri="{FF2B5EF4-FFF2-40B4-BE49-F238E27FC236}">
                <a16:creationId xmlns:a16="http://schemas.microsoft.com/office/drawing/2014/main" id="{3399A757-6E77-A973-319E-023614214871}"/>
              </a:ext>
            </a:extLst>
          </p:cNvPr>
          <p:cNvSpPr/>
          <p:nvPr/>
        </p:nvSpPr>
        <p:spPr>
          <a:xfrm>
            <a:off x="2548922" y="3467741"/>
            <a:ext cx="2524379" cy="1061889"/>
          </a:xfrm>
          <a:prstGeom prst="cloudCallout">
            <a:avLst>
              <a:gd name="adj1" fmla="val -25103"/>
              <a:gd name="adj2" fmla="val 641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In </a:t>
            </a:r>
            <a:r>
              <a:rPr lang="es-ES_tradnl" sz="12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fact</a:t>
            </a:r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, light </a:t>
            </a:r>
            <a:r>
              <a:rPr lang="es-ES_tradnl" sz="12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is</a:t>
            </a:r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2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both</a:t>
            </a:r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wave and </a:t>
            </a:r>
            <a:r>
              <a:rPr lang="es-ES_tradnl" sz="12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particle</a:t>
            </a:r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at </a:t>
            </a:r>
            <a:r>
              <a:rPr lang="es-ES_tradnl" sz="12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the</a:t>
            </a:r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</a:t>
            </a:r>
            <a:r>
              <a:rPr lang="es-ES_tradnl" sz="1200" dirty="0" err="1">
                <a:solidFill>
                  <a:sysClr val="windowText" lastClr="000000"/>
                </a:solidFill>
                <a:latin typeface="Constantia" panose="02030602050306030303" pitchFamily="18" charset="0"/>
              </a:rPr>
              <a:t>same</a:t>
            </a:r>
            <a:r>
              <a:rPr lang="es-ES_tradnl" sz="1200" dirty="0">
                <a:solidFill>
                  <a:sysClr val="windowText" lastClr="000000"/>
                </a:solidFill>
                <a:latin typeface="Constantia" panose="02030602050306030303" pitchFamily="18" charset="0"/>
              </a:rPr>
              <a:t> time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4B0D5B63-1607-56F4-2B10-3D72A575646C}"/>
              </a:ext>
            </a:extLst>
          </p:cNvPr>
          <p:cNvCxnSpPr>
            <a:cxnSpLocks/>
          </p:cNvCxnSpPr>
          <p:nvPr/>
        </p:nvCxnSpPr>
        <p:spPr>
          <a:xfrm>
            <a:off x="10201228" y="2440367"/>
            <a:ext cx="1482263" cy="47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 descr="Foto montaje de la cara de un hombre con sombrero&#10;&#10;Descripción generada automáticamente con confianza media">
            <a:extLst>
              <a:ext uri="{FF2B5EF4-FFF2-40B4-BE49-F238E27FC236}">
                <a16:creationId xmlns:a16="http://schemas.microsoft.com/office/drawing/2014/main" id="{AFB22506-405A-66EC-BBA5-93263340C81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837473B0-CC2E-450A-ABE3-18F120FF3D39}">
                <a1611:picAttrSrcUrl xmlns="" xmlns:a1611="http://schemas.microsoft.com/office/drawing/2016/11/main" r:id="rId20"/>
              </a:ext>
            </a:extLst>
          </a:blip>
          <a:srcRect b="27051"/>
          <a:stretch/>
        </p:blipFill>
        <p:spPr>
          <a:xfrm>
            <a:off x="435238" y="4430900"/>
            <a:ext cx="1745459" cy="1846769"/>
          </a:xfrm>
          <a:prstGeom prst="rect">
            <a:avLst/>
          </a:prstGeom>
        </p:spPr>
      </p:pic>
      <p:sp>
        <p:nvSpPr>
          <p:cNvPr id="28" name="Llamada rectangular 27">
            <a:extLst>
              <a:ext uri="{FF2B5EF4-FFF2-40B4-BE49-F238E27FC236}">
                <a16:creationId xmlns:a16="http://schemas.microsoft.com/office/drawing/2014/main" id="{62EA28D0-3576-6AF6-55FA-206482263A5D}"/>
              </a:ext>
            </a:extLst>
          </p:cNvPr>
          <p:cNvSpPr/>
          <p:nvPr/>
        </p:nvSpPr>
        <p:spPr>
          <a:xfrm>
            <a:off x="330872" y="3728300"/>
            <a:ext cx="1002299" cy="781957"/>
          </a:xfrm>
          <a:prstGeom prst="wedgeRectCallout">
            <a:avLst>
              <a:gd name="adj1" fmla="val 43839"/>
              <a:gd name="adj2" fmla="val 714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400" dirty="0">
              <a:solidFill>
                <a:sysClr val="windowText" lastClr="000000"/>
              </a:solidFill>
            </a:endParaRPr>
          </a:p>
        </p:txBody>
      </p:sp>
      <p:pic>
        <p:nvPicPr>
          <p:cNvPr id="29" name="Gráfico 28" descr="Explosión contorno">
            <a:extLst>
              <a:ext uri="{FF2B5EF4-FFF2-40B4-BE49-F238E27FC236}">
                <a16:creationId xmlns:a16="http://schemas.microsoft.com/office/drawing/2014/main" id="{A6816B07-2D32-D39F-3503-33E26D01B6F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41042" y="3728299"/>
            <a:ext cx="781958" cy="7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181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5B60F62-C8B8-1A9C-795D-590A59B6E14A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Light is brilliant</a:t>
            </a:r>
          </a:p>
        </p:txBody>
      </p:sp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779B6D55-B290-B0DC-9792-F4FF12F6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pic>
        <p:nvPicPr>
          <p:cNvPr id="8" name="Imagen 7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55854B07-6AF1-42E4-BC94-D0D665F8E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294069"/>
            <a:ext cx="7772400" cy="27051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9DF6ACB-02AC-3E8C-7E2C-F7BC3D4AB0FE}"/>
              </a:ext>
            </a:extLst>
          </p:cNvPr>
          <p:cNvSpPr txBox="1"/>
          <p:nvPr/>
        </p:nvSpPr>
        <p:spPr>
          <a:xfrm>
            <a:off x="3580688" y="6076164"/>
            <a:ext cx="50306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000" dirty="0">
                <a:latin typeface="Constantia" panose="02030602050306030303" pitchFamily="18" charset="0"/>
              </a:rPr>
              <a:t>D N </a:t>
            </a:r>
            <a:r>
              <a:rPr lang="es-ES_tradnl" sz="1000" dirty="0" err="1">
                <a:latin typeface="Constantia" panose="02030602050306030303" pitchFamily="18" charset="0"/>
              </a:rPr>
              <a:t>Basov</a:t>
            </a:r>
            <a:r>
              <a:rPr lang="es-ES_tradnl" sz="1000" dirty="0">
                <a:latin typeface="Constantia" panose="02030602050306030303" pitchFamily="18" charset="0"/>
              </a:rPr>
              <a:t> et al., De </a:t>
            </a:r>
            <a:r>
              <a:rPr lang="es-ES_tradnl" sz="1000" dirty="0" err="1">
                <a:latin typeface="Constantia" panose="02030602050306030303" pitchFamily="18" charset="0"/>
              </a:rPr>
              <a:t>Gruyter</a:t>
            </a:r>
            <a:r>
              <a:rPr lang="es-ES_tradnl" sz="1000" dirty="0">
                <a:latin typeface="Constantia" panose="02030602050306030303" pitchFamily="18" charset="0"/>
              </a:rPr>
              <a:t>, </a:t>
            </a:r>
            <a:r>
              <a:rPr lang="es-ES_tradnl" sz="1000" dirty="0" err="1">
                <a:latin typeface="Constantia" panose="02030602050306030303" pitchFamily="18" charset="0"/>
              </a:rPr>
              <a:t>Nanooptics</a:t>
            </a:r>
            <a:r>
              <a:rPr lang="es-ES_tradnl" sz="1000" dirty="0">
                <a:latin typeface="Constantia" panose="02030602050306030303" pitchFamily="18" charset="0"/>
              </a:rPr>
              <a:t> 10, 2021 (10.1515/nanoph-2020-0449)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9E6A841-0D84-5CFB-2BDC-8939883A588B}"/>
              </a:ext>
            </a:extLst>
          </p:cNvPr>
          <p:cNvGrpSpPr>
            <a:grpSpLocks noChangeAspect="1"/>
          </p:cNvGrpSpPr>
          <p:nvPr/>
        </p:nvGrpSpPr>
        <p:grpSpPr>
          <a:xfrm>
            <a:off x="6901058" y="1421327"/>
            <a:ext cx="4073809" cy="1425333"/>
            <a:chOff x="5338458" y="1583118"/>
            <a:chExt cx="3516213" cy="1230243"/>
          </a:xfrm>
        </p:grpSpPr>
        <p:pic>
          <p:nvPicPr>
            <p:cNvPr id="11" name="Gráfico 10" descr="Átomo contorno">
              <a:extLst>
                <a:ext uri="{FF2B5EF4-FFF2-40B4-BE49-F238E27FC236}">
                  <a16:creationId xmlns:a16="http://schemas.microsoft.com/office/drawing/2014/main" id="{26100934-45C5-A005-4700-43A4B290D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280790" y="1848082"/>
              <a:ext cx="712089" cy="712089"/>
            </a:xfrm>
            <a:prstGeom prst="rect">
              <a:avLst/>
            </a:prstGeom>
          </p:spPr>
        </p:pic>
        <p:pic>
          <p:nvPicPr>
            <p:cNvPr id="12" name="Imagen 11" descr="Icono&#10;&#10;Descripción generada automáticamente">
              <a:extLst>
                <a:ext uri="{FF2B5EF4-FFF2-40B4-BE49-F238E27FC236}">
                  <a16:creationId xmlns:a16="http://schemas.microsoft.com/office/drawing/2014/main" id="{7AEC70B3-F5A5-7F79-FDE5-FCF268FD9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8458" y="1583118"/>
              <a:ext cx="1230243" cy="1230243"/>
            </a:xfrm>
            <a:prstGeom prst="rect">
              <a:avLst/>
            </a:prstGeom>
          </p:spPr>
        </p:pic>
        <p:sp>
          <p:nvSpPr>
            <p:cNvPr id="13" name="Flecha derecha 12">
              <a:extLst>
                <a:ext uri="{FF2B5EF4-FFF2-40B4-BE49-F238E27FC236}">
                  <a16:creationId xmlns:a16="http://schemas.microsoft.com/office/drawing/2014/main" id="{CA1007C2-102A-7C6D-A54C-4617870F5523}"/>
                </a:ext>
              </a:extLst>
            </p:cNvPr>
            <p:cNvSpPr/>
            <p:nvPr/>
          </p:nvSpPr>
          <p:spPr>
            <a:xfrm>
              <a:off x="6563507" y="2072235"/>
              <a:ext cx="710072" cy="252007"/>
            </a:xfrm>
            <a:prstGeom prst="rightArrow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sp>
          <p:nvSpPr>
            <p:cNvPr id="14" name="Multiplicación 13">
              <a:extLst>
                <a:ext uri="{FF2B5EF4-FFF2-40B4-BE49-F238E27FC236}">
                  <a16:creationId xmlns:a16="http://schemas.microsoft.com/office/drawing/2014/main" id="{92030227-A769-4A01-2DE3-35CA42B2D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00193" y="2008561"/>
              <a:ext cx="764515" cy="370523"/>
            </a:xfrm>
            <a:prstGeom prst="mathMultiply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pic>
          <p:nvPicPr>
            <p:cNvPr id="15" name="Gráfico 14" descr="Átomo contorno">
              <a:extLst>
                <a:ext uri="{FF2B5EF4-FFF2-40B4-BE49-F238E27FC236}">
                  <a16:creationId xmlns:a16="http://schemas.microsoft.com/office/drawing/2014/main" id="{4066B55B-160B-0FD9-FDA5-0E5C5CC67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142582" y="1848082"/>
              <a:ext cx="712089" cy="712089"/>
            </a:xfrm>
            <a:prstGeom prst="rect">
              <a:avLst/>
            </a:prstGeom>
          </p:spPr>
        </p:pic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AE1CB929-E48C-65CD-D37A-B45462326D4F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7891455" y="2204127"/>
              <a:ext cx="336468" cy="0"/>
            </a:xfrm>
            <a:prstGeom prst="straightConnector1">
              <a:avLst/>
            </a:prstGeom>
            <a:ln>
              <a:solidFill>
                <a:srgbClr val="27325B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CuadroTexto 16">
                  <a:extLst>
                    <a:ext uri="{FF2B5EF4-FFF2-40B4-BE49-F238E27FC236}">
                      <a16:creationId xmlns:a16="http://schemas.microsoft.com/office/drawing/2014/main" id="{0050036C-DA25-59FB-9B15-B3D491DA085A}"/>
                    </a:ext>
                  </a:extLst>
                </p:cNvPr>
                <p:cNvSpPr txBox="1"/>
                <p:nvPr/>
              </p:nvSpPr>
              <p:spPr>
                <a:xfrm>
                  <a:off x="7711686" y="1798385"/>
                  <a:ext cx="712089" cy="31848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∼Å</m:t>
                        </m:r>
                      </m:oMath>
                    </m:oMathPara>
                  </a14:m>
                  <a:endParaRPr lang="es-ES_tradnl" sz="1400" dirty="0"/>
                </a:p>
              </p:txBody>
            </p:sp>
          </mc:Choice>
          <mc:Fallback xmlns=""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B843CA46-9DD6-A525-0E11-0260A5F978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1686" y="1798385"/>
                  <a:ext cx="712089" cy="318485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_tradn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uadroTexto 17">
                  <a:extLst>
                    <a:ext uri="{FF2B5EF4-FFF2-40B4-BE49-F238E27FC236}">
                      <a16:creationId xmlns:a16="http://schemas.microsoft.com/office/drawing/2014/main" id="{72F28D78-8782-DF89-3D2D-A02C6E573C0E}"/>
                    </a:ext>
                  </a:extLst>
                </p:cNvPr>
                <p:cNvSpPr txBox="1"/>
                <p:nvPr/>
              </p:nvSpPr>
              <p:spPr>
                <a:xfrm>
                  <a:off x="5400596" y="1687382"/>
                  <a:ext cx="1174380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∼1/2 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s-ES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es-ES_tradnl" sz="1400" dirty="0"/>
                </a:p>
              </p:txBody>
            </p:sp>
          </mc:Choice>
          <mc:Fallback xmlns="">
            <p:sp>
              <p:nvSpPr>
                <p:cNvPr id="19" name="CuadroTexto 18">
                  <a:extLst>
                    <a:ext uri="{FF2B5EF4-FFF2-40B4-BE49-F238E27FC236}">
                      <a16:creationId xmlns:a16="http://schemas.microsoft.com/office/drawing/2014/main" id="{F956BC47-19EC-6188-0043-BB9163BAC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0596" y="1687382"/>
                  <a:ext cx="1174380" cy="3077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S_tradn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29AEF20-E0CE-F190-43B8-D5BED2A5C7B0}"/>
                  </a:ext>
                </a:extLst>
              </p:cNvPr>
              <p:cNvSpPr txBox="1"/>
              <p:nvPr/>
            </p:nvSpPr>
            <p:spPr>
              <a:xfrm>
                <a:off x="476683" y="1200972"/>
                <a:ext cx="5777464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Diffraction limit </a:t>
                </a:r>
                <a14:m>
                  <m:oMath xmlns:m="http://schemas.openxmlformats.org/officeDocument/2006/math">
                    <m:r>
                      <a:rPr lang="es-ES" sz="2000" b="0" i="0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s-ES" sz="2000" b="0" i="1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s-ES" sz="2000" b="0" i="1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s-ES" sz="2000" b="0" i="1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s-ES" sz="2000" b="0" i="1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/2</m:t>
                    </m:r>
                    <m:r>
                      <a:rPr lang="es-ES" sz="2000" b="0" i="1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sz="2000" i="1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Ionizing lights are dangerous 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Light-matter interaction: </a:t>
                </a:r>
                <a:r>
                  <a:rPr lang="en-US" sz="2000" b="1" u="sng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Polaritons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200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Although quantum, it can be explained through its classical wave nature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29AEF20-E0CE-F190-43B8-D5BED2A5C7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83" y="1200972"/>
                <a:ext cx="5777464" cy="1631216"/>
              </a:xfrm>
              <a:prstGeom prst="rect">
                <a:avLst/>
              </a:prstGeom>
              <a:blipFill>
                <a:blip r:embed="rId10"/>
                <a:stretch>
                  <a:fillRect l="-949" t="-1866" r="-422" b="-559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ángulo 2">
            <a:extLst>
              <a:ext uri="{FF2B5EF4-FFF2-40B4-BE49-F238E27FC236}">
                <a16:creationId xmlns:a16="http://schemas.microsoft.com/office/drawing/2014/main" id="{50063BBE-4E99-5245-A3D0-BEE7213B9B26}"/>
              </a:ext>
            </a:extLst>
          </p:cNvPr>
          <p:cNvSpPr/>
          <p:nvPr/>
        </p:nvSpPr>
        <p:spPr>
          <a:xfrm>
            <a:off x="3848518" y="4984286"/>
            <a:ext cx="1376625" cy="974692"/>
          </a:xfrm>
          <a:prstGeom prst="rect">
            <a:avLst/>
          </a:prstGeom>
          <a:noFill/>
          <a:ln w="28575">
            <a:solidFill>
              <a:srgbClr val="FE5B0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8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 uiExpand="1" build="p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Main properties of polaritons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EFBB84DC-5624-5CE7-8FC4-3C0C4EE6A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pic>
        <p:nvPicPr>
          <p:cNvPr id="3" name="Imagen 2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F797EEEA-412B-26B9-945D-92BCF5E30C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8165" y="2451650"/>
            <a:ext cx="3921151" cy="279233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5FAADF1-3416-8C4C-5D53-6AE49F40637A}"/>
              </a:ext>
            </a:extLst>
          </p:cNvPr>
          <p:cNvSpPr txBox="1"/>
          <p:nvPr/>
        </p:nvSpPr>
        <p:spPr>
          <a:xfrm>
            <a:off x="255984" y="1149285"/>
            <a:ext cx="3654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Two mediums with opposite sign in electric permittivity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4248C8-5571-CBC3-7869-060D1C4263C0}"/>
              </a:ext>
            </a:extLst>
          </p:cNvPr>
          <p:cNvSpPr txBox="1"/>
          <p:nvPr/>
        </p:nvSpPr>
        <p:spPr>
          <a:xfrm>
            <a:off x="3910359" y="1149286"/>
            <a:ext cx="4371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Evanescent waves – </a:t>
            </a:r>
          </a:p>
          <a:p>
            <a:pPr algn="ctr"/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exponential decay in the perpendicular propagation direction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7B18B4C-93A9-C890-0F52-4D176CB11820}"/>
              </a:ext>
            </a:extLst>
          </p:cNvPr>
          <p:cNvSpPr txBox="1"/>
          <p:nvPr/>
        </p:nvSpPr>
        <p:spPr>
          <a:xfrm>
            <a:off x="8281640" y="1149285"/>
            <a:ext cx="346782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High confined waves that can not be excited only with natural light</a:t>
            </a:r>
          </a:p>
        </p:txBody>
      </p:sp>
      <p:pic>
        <p:nvPicPr>
          <p:cNvPr id="9" name="Imagen 8" descr="Gráfico&#10;&#10;Descripción generada automáticamente">
            <a:extLst>
              <a:ext uri="{FF2B5EF4-FFF2-40B4-BE49-F238E27FC236}">
                <a16:creationId xmlns:a16="http://schemas.microsoft.com/office/drawing/2014/main" id="{B9504CC8-2018-5FD4-8102-155F5A1277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6811" y="2479029"/>
            <a:ext cx="3785730" cy="38773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7A13AAD-A6A7-3E94-A32C-6422EA30D45B}"/>
                  </a:ext>
                </a:extLst>
              </p:cNvPr>
              <p:cNvSpPr txBox="1"/>
              <p:nvPr/>
            </p:nvSpPr>
            <p:spPr>
              <a:xfrm>
                <a:off x="5150713" y="3227534"/>
                <a:ext cx="1358403" cy="402931"/>
              </a:xfrm>
              <a:prstGeom prst="rect">
                <a:avLst/>
              </a:prstGeom>
              <a:noFill/>
              <a:ln w="19050">
                <a:solidFill>
                  <a:srgbClr val="BA8E69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ES" sz="1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ES" sz="1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s-E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s-E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s-E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s-E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±</m:t>
                          </m:r>
                          <m:sSub>
                            <m:sSubPr>
                              <m:ctrlP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s-E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s-E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es-ES_tradnl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57A13AAD-A6A7-3E94-A32C-6422EA30D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713" y="3227534"/>
                <a:ext cx="1358403" cy="4029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BA8E69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id="{457A2D31-AF66-2262-50C2-68338B0061A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873" y="2993004"/>
            <a:ext cx="2851814" cy="226467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A1BB2D0-1E5D-5F88-5303-7CCE190036EB}"/>
              </a:ext>
            </a:extLst>
          </p:cNvPr>
          <p:cNvSpPr txBox="1"/>
          <p:nvPr/>
        </p:nvSpPr>
        <p:spPr>
          <a:xfrm>
            <a:off x="439840" y="5231897"/>
            <a:ext cx="33278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dirty="0">
                <a:effectLst/>
                <a:latin typeface="Constantia" panose="02030602050306030303" pitchFamily="18" charset="0"/>
              </a:rPr>
              <a:t>Barnes W et al., </a:t>
            </a:r>
            <a:r>
              <a:rPr lang="es-ES" sz="1000" dirty="0" err="1">
                <a:effectLst/>
                <a:latin typeface="Constantia" panose="02030602050306030303" pitchFamily="18" charset="0"/>
              </a:rPr>
              <a:t>Nature</a:t>
            </a:r>
            <a:r>
              <a:rPr lang="es-ES" sz="1000" dirty="0">
                <a:latin typeface="Constantia" panose="02030602050306030303" pitchFamily="18" charset="0"/>
              </a:rPr>
              <a:t>, </a:t>
            </a:r>
            <a:r>
              <a:rPr lang="es-ES" sz="1000" dirty="0">
                <a:effectLst/>
                <a:latin typeface="Constantia" panose="02030602050306030303" pitchFamily="18" charset="0"/>
              </a:rPr>
              <a:t>2003 (10.1038/nature01937)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47DBB165-96ED-2699-851D-3B22F87DD44F}"/>
                  </a:ext>
                </a:extLst>
              </p:cNvPr>
              <p:cNvSpPr txBox="1"/>
              <p:nvPr/>
            </p:nvSpPr>
            <p:spPr>
              <a:xfrm>
                <a:off x="9149409" y="5355008"/>
                <a:ext cx="2205870" cy="612796"/>
              </a:xfrm>
              <a:prstGeom prst="rect">
                <a:avLst/>
              </a:prstGeom>
              <a:noFill/>
              <a:ln w="19050">
                <a:solidFill>
                  <a:srgbClr val="FBA363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solidFill>
                            <a:srgbClr val="142D4A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s-ES" sz="1800" b="0" i="1" smtClean="0">
                          <a:solidFill>
                            <a:srgbClr val="142D4A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  <m:r>
                        <a:rPr lang="es-ES" sz="1800" b="0" i="1" smtClean="0">
                          <a:solidFill>
                            <a:srgbClr val="142D4A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s-ES" sz="1800" b="0" i="1" smtClean="0">
                          <a:solidFill>
                            <a:srgbClr val="142D4A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s-ES" sz="1800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s-ES_tradnl" dirty="0">
                  <a:solidFill>
                    <a:srgbClr val="142D4A"/>
                  </a:solidFill>
                </a:endParaRPr>
              </a:p>
            </p:txBody>
          </p:sp>
        </mc:Choice>
        <mc:Fallback xmlns="">
          <p:sp>
            <p:nvSpPr>
              <p:cNvPr id="13" name="CuadroTexto 12">
                <a:extLst>
                  <a:ext uri="{FF2B5EF4-FFF2-40B4-BE49-F238E27FC236}">
                    <a16:creationId xmlns:a16="http://schemas.microsoft.com/office/drawing/2014/main" id="{47DBB165-96ED-2699-851D-3B22F87DD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9409" y="5355008"/>
                <a:ext cx="2205870" cy="612796"/>
              </a:xfrm>
              <a:prstGeom prst="rect">
                <a:avLst/>
              </a:prstGeom>
              <a:blipFill>
                <a:blip r:embed="rId7"/>
                <a:stretch>
                  <a:fillRect b="-1961"/>
                </a:stretch>
              </a:blipFill>
              <a:ln w="19050">
                <a:solidFill>
                  <a:srgbClr val="FBA363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E393ADA-1253-E60C-6EFE-5FCBC04A6CD1}"/>
              </a:ext>
            </a:extLst>
          </p:cNvPr>
          <p:cNvCxnSpPr>
            <a:cxnSpLocks/>
          </p:cNvCxnSpPr>
          <p:nvPr/>
        </p:nvCxnSpPr>
        <p:spPr>
          <a:xfrm>
            <a:off x="8414946" y="4153426"/>
            <a:ext cx="646889" cy="0"/>
          </a:xfrm>
          <a:prstGeom prst="straightConnector1">
            <a:avLst/>
          </a:prstGeom>
          <a:ln w="12700">
            <a:solidFill>
              <a:srgbClr val="142D4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44A0363-BFB5-0E35-FE00-9C8FA78E3889}"/>
              </a:ext>
            </a:extLst>
          </p:cNvPr>
          <p:cNvCxnSpPr/>
          <p:nvPr/>
        </p:nvCxnSpPr>
        <p:spPr>
          <a:xfrm>
            <a:off x="8414946" y="4153426"/>
            <a:ext cx="325876" cy="0"/>
          </a:xfrm>
          <a:prstGeom prst="straightConnector1">
            <a:avLst/>
          </a:prstGeom>
          <a:ln w="12700">
            <a:solidFill>
              <a:srgbClr val="FBA36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5F687D9-11C0-1DB9-7E83-A845511B98C5}"/>
                  </a:ext>
                </a:extLst>
              </p:cNvPr>
              <p:cNvSpPr txBox="1"/>
              <p:nvPr/>
            </p:nvSpPr>
            <p:spPr>
              <a:xfrm>
                <a:off x="8368411" y="3770834"/>
                <a:ext cx="41894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rgbClr val="FBA36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solidFill>
                                <a:srgbClr val="FBA363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FBA363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BA363"/>
                  </a:solidFill>
                </a:endParaRPr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65F687D9-11C0-1DB9-7E83-A845511B9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411" y="3770834"/>
                <a:ext cx="41894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8D92828-23CE-D6D7-6B53-E3C6E587D8AE}"/>
                  </a:ext>
                </a:extLst>
              </p:cNvPr>
              <p:cNvSpPr txBox="1"/>
              <p:nvPr/>
            </p:nvSpPr>
            <p:spPr>
              <a:xfrm>
                <a:off x="8787357" y="4188255"/>
                <a:ext cx="418946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s-ES" b="0" i="1" smtClean="0">
                              <a:solidFill>
                                <a:srgbClr val="142D4A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142D4A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48D92828-23CE-D6D7-6B53-E3C6E587D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7357" y="4188255"/>
                <a:ext cx="418946" cy="390748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ángulo 3">
            <a:extLst>
              <a:ext uri="{FF2B5EF4-FFF2-40B4-BE49-F238E27FC236}">
                <a16:creationId xmlns:a16="http://schemas.microsoft.com/office/drawing/2014/main" id="{A0BF8763-C4A9-E78D-34C9-425A8AC5C918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2C3CBFF-A557-C321-7FD2-FA376266DE2C}"/>
              </a:ext>
            </a:extLst>
          </p:cNvPr>
          <p:cNvSpPr txBox="1"/>
          <p:nvPr/>
        </p:nvSpPr>
        <p:spPr>
          <a:xfrm>
            <a:off x="4490250" y="2391996"/>
            <a:ext cx="2438171" cy="2616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1100" dirty="0" err="1">
                <a:latin typeface="Constantia" panose="02030602050306030303" pitchFamily="18" charset="0"/>
              </a:rPr>
              <a:t>Plasmon</a:t>
            </a:r>
            <a:r>
              <a:rPr lang="es-ES_tradnl" sz="1100" dirty="0">
                <a:latin typeface="Constantia" panose="02030602050306030303" pitchFamily="18" charset="0"/>
              </a:rPr>
              <a:t> </a:t>
            </a:r>
            <a:r>
              <a:rPr lang="es-ES_tradnl" sz="1100" dirty="0" err="1">
                <a:latin typeface="Constantia" panose="02030602050306030303" pitchFamily="18" charset="0"/>
              </a:rPr>
              <a:t>polaritons</a:t>
            </a:r>
            <a:r>
              <a:rPr lang="es-ES_tradnl" sz="1100" dirty="0">
                <a:latin typeface="Constantia" panose="02030602050306030303" pitchFamily="18" charset="0"/>
              </a:rPr>
              <a:t> in Ag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6707F81-4AE2-425D-4AF5-2340528A3A58}"/>
              </a:ext>
            </a:extLst>
          </p:cNvPr>
          <p:cNvSpPr txBox="1"/>
          <p:nvPr/>
        </p:nvSpPr>
        <p:spPr>
          <a:xfrm>
            <a:off x="6085950" y="3832389"/>
            <a:ext cx="693166" cy="307777"/>
          </a:xfrm>
          <a:prstGeom prst="rect">
            <a:avLst/>
          </a:prstGeom>
          <a:solidFill>
            <a:srgbClr val="0D0887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s-ES_tradnl" sz="1400" dirty="0">
                <a:solidFill>
                  <a:schemeClr val="bg1"/>
                </a:solidFill>
                <a:latin typeface="Constantia" panose="02030602050306030303" pitchFamily="18" charset="0"/>
              </a:rPr>
              <a:t>Air</a:t>
            </a:r>
          </a:p>
        </p:txBody>
      </p:sp>
    </p:spTree>
    <p:extLst>
      <p:ext uri="{BB962C8B-B14F-4D97-AF65-F5344CB8AC3E}">
        <p14:creationId xmlns:p14="http://schemas.microsoft.com/office/powerpoint/2010/main" val="354833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 animBg="1"/>
      <p:bldP spid="12" grpId="0"/>
      <p:bldP spid="13" grpId="0" animBg="1"/>
      <p:bldP spid="16" grpId="0" animBg="1"/>
      <p:bldP spid="17" grpId="0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van der Waals (2D) materials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pic>
        <p:nvPicPr>
          <p:cNvPr id="5" name="Imagen 4" descr="Gráfico&#10;&#10;Descripción generada automáticamente">
            <a:extLst>
              <a:ext uri="{FF2B5EF4-FFF2-40B4-BE49-F238E27FC236}">
                <a16:creationId xmlns:a16="http://schemas.microsoft.com/office/drawing/2014/main" id="{8EF40407-0B51-9BC1-004F-0166B4B2D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352" y="1789057"/>
            <a:ext cx="4913447" cy="31221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FEC6F2-AE06-9973-8D01-1BB05C94D4FE}"/>
              </a:ext>
            </a:extLst>
          </p:cNvPr>
          <p:cNvSpPr txBox="1"/>
          <p:nvPr/>
        </p:nvSpPr>
        <p:spPr>
          <a:xfrm>
            <a:off x="538474" y="2151727"/>
            <a:ext cx="555752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Strong (covalent) forces in atomic plane and weak (</a:t>
            </a:r>
            <a:r>
              <a:rPr lang="en-US" sz="2000" dirty="0" err="1">
                <a:solidFill>
                  <a:srgbClr val="FE5B02"/>
                </a:solidFill>
                <a:latin typeface="Constantia" panose="02030602050306030303" pitchFamily="18" charset="0"/>
              </a:rPr>
              <a:t>vdW</a:t>
            </a: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) forces between planes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First kind discovered (unexpectedly) was graphene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All types of properties and structures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sz="2000" dirty="0">
                <a:solidFill>
                  <a:srgbClr val="FE5B02"/>
                </a:solidFill>
                <a:latin typeface="Constantia" panose="02030602050306030303" pitchFamily="18" charset="0"/>
              </a:rPr>
              <a:t>Polaritons have greater coupling in 2D materials thanks to reduced electrical screening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B0CCB11-8501-2697-33FD-F69725AAEB8A}"/>
              </a:ext>
            </a:extLst>
          </p:cNvPr>
          <p:cNvSpPr txBox="1"/>
          <p:nvPr/>
        </p:nvSpPr>
        <p:spPr>
          <a:xfrm>
            <a:off x="7259248" y="4911201"/>
            <a:ext cx="32756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_tradnl" sz="1000" dirty="0">
                <a:latin typeface="Constantia" panose="02030602050306030303" pitchFamily="18" charset="0"/>
              </a:rPr>
              <a:t>P. </a:t>
            </a:r>
            <a:r>
              <a:rPr lang="es-ES_tradnl" sz="1000" dirty="0" err="1">
                <a:latin typeface="Constantia" panose="02030602050306030303" pitchFamily="18" charset="0"/>
              </a:rPr>
              <a:t>Ajayan</a:t>
            </a:r>
            <a:r>
              <a:rPr lang="es-ES_tradnl" sz="1000" dirty="0">
                <a:latin typeface="Constantia" panose="02030602050306030303" pitchFamily="18" charset="0"/>
              </a:rPr>
              <a:t> y col., </a:t>
            </a:r>
            <a:r>
              <a:rPr lang="es-ES_tradnl" sz="1000" dirty="0" err="1">
                <a:latin typeface="Constantia" panose="02030602050306030303" pitchFamily="18" charset="0"/>
              </a:rPr>
              <a:t>Physics</a:t>
            </a:r>
            <a:r>
              <a:rPr lang="es-ES_tradnl" sz="1000" dirty="0">
                <a:latin typeface="Constantia" panose="02030602050306030303" pitchFamily="18" charset="0"/>
              </a:rPr>
              <a:t> </a:t>
            </a:r>
            <a:r>
              <a:rPr lang="es-ES_tradnl" sz="1000" dirty="0" err="1">
                <a:latin typeface="Constantia" panose="02030602050306030303" pitchFamily="18" charset="0"/>
              </a:rPr>
              <a:t>Today</a:t>
            </a:r>
            <a:r>
              <a:rPr lang="es-ES_tradnl" sz="1000" dirty="0">
                <a:latin typeface="Constantia" panose="02030602050306030303" pitchFamily="18" charset="0"/>
              </a:rPr>
              <a:t> 69, 38-44 (2016)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95F7821-C6F6-CD06-BB8F-F6267141E9B3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85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objeto, cepillo&#10;&#10;Descripción generada automáticamente">
            <a:hlinkClick r:id="rId2" action="ppaction://hlinksldjump"/>
            <a:extLst>
              <a:ext uri="{FF2B5EF4-FFF2-40B4-BE49-F238E27FC236}">
                <a16:creationId xmlns:a16="http://schemas.microsoft.com/office/drawing/2014/main" id="{E8BC836D-5CD1-DB27-6B00-B0402698B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6035" y="2107422"/>
            <a:ext cx="4159928" cy="2643154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Counterintuitive phenomena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pic>
        <p:nvPicPr>
          <p:cNvPr id="5" name="Imagen 4">
            <a:hlinkClick r:id="rId5" action="ppaction://hlinksldjump"/>
            <a:extLst>
              <a:ext uri="{FF2B5EF4-FFF2-40B4-BE49-F238E27FC236}">
                <a16:creationId xmlns:a16="http://schemas.microsoft.com/office/drawing/2014/main" id="{4C130872-F563-97C4-2BFB-1FB5E7970D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047" y="1805521"/>
            <a:ext cx="3246957" cy="3246957"/>
          </a:xfrm>
          <a:prstGeom prst="rect">
            <a:avLst/>
          </a:prstGeom>
        </p:spPr>
      </p:pic>
      <p:pic>
        <p:nvPicPr>
          <p:cNvPr id="8" name="Imagen 7" descr="Imagen que contiene agua, azul, tabla, alimentos&#10;&#10;Descripción generada automáticamente">
            <a:hlinkClick r:id="rId7" action="ppaction://hlinksldjump"/>
            <a:extLst>
              <a:ext uri="{FF2B5EF4-FFF2-40B4-BE49-F238E27FC236}">
                <a16:creationId xmlns:a16="http://schemas.microsoft.com/office/drawing/2014/main" id="{10D1AD10-D793-A409-FE1B-E9F32E6B215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0080"/>
          <a:stretch/>
        </p:blipFill>
        <p:spPr>
          <a:xfrm>
            <a:off x="474562" y="2221833"/>
            <a:ext cx="3418389" cy="241433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3EF34E4-483E-40D8-FEC8-C08CD877572D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3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Hyperbolic light-matter propagation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A5FCC36-18B0-D079-9539-6B749B4C0F82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23C4502-D0C6-095A-A3ED-E2C696AA26B3}"/>
                  </a:ext>
                </a:extLst>
              </p:cNvPr>
              <p:cNvSpPr txBox="1"/>
              <p:nvPr/>
            </p:nvSpPr>
            <p:spPr>
              <a:xfrm>
                <a:off x="407745" y="949569"/>
                <a:ext cx="678441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Molybdenum trioxide in alpha phase </a:t>
                </a:r>
                <a14:m>
                  <m:oMath xmlns:m="http://schemas.openxmlformats.org/officeDocument/2006/math">
                    <m:r>
                      <a:rPr lang="en-US" b="0" i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s-ES" b="0" i="0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𝑀𝑜</m:t>
                    </m:r>
                    <m:sSub>
                      <m:sSubPr>
                        <m:ctrlPr>
                          <a:rPr lang="en-US" b="0" i="1">
                            <a:solidFill>
                              <a:srgbClr val="FE5B0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solidFill>
                              <a:srgbClr val="FE5B02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b="0" i="1">
                            <a:solidFill>
                              <a:srgbClr val="FE5B02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123C4502-D0C6-095A-A3ED-E2C696AA26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45" y="949569"/>
                <a:ext cx="6784414" cy="369332"/>
              </a:xfrm>
              <a:prstGeom prst="rect">
                <a:avLst/>
              </a:prstGeom>
              <a:blipFill>
                <a:blip r:embed="rId3"/>
                <a:stretch>
                  <a:fillRect l="-629" t="-10000" b="-26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n 7" descr="Gráfico, Gráfico radial&#10;&#10;Descripción generada automáticamente">
            <a:extLst>
              <a:ext uri="{FF2B5EF4-FFF2-40B4-BE49-F238E27FC236}">
                <a16:creationId xmlns:a16="http://schemas.microsoft.com/office/drawing/2014/main" id="{5D508D6C-5D7C-2F0A-7E00-BC1E1245E4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829" y="1318901"/>
            <a:ext cx="4249605" cy="196410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478933D-507A-B047-0C52-8430B9AE9338}"/>
              </a:ext>
            </a:extLst>
          </p:cNvPr>
          <p:cNvSpPr txBox="1"/>
          <p:nvPr/>
        </p:nvSpPr>
        <p:spPr>
          <a:xfrm>
            <a:off x="666744" y="3283004"/>
            <a:ext cx="57368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latin typeface="Constantia" panose="02030602050306030303" pitchFamily="18" charset="0"/>
              </a:rPr>
              <a:t>Weiliang</a:t>
            </a:r>
            <a:r>
              <a:rPr lang="en-US" sz="1000" dirty="0">
                <a:latin typeface="Constantia" panose="02030602050306030303" pitchFamily="18" charset="0"/>
              </a:rPr>
              <a:t> Ma; P. Alonso-González et al., Springer Nature, 2018 (10.1038/s41586-018-0618-9)</a:t>
            </a:r>
          </a:p>
        </p:txBody>
      </p:sp>
      <p:pic>
        <p:nvPicPr>
          <p:cNvPr id="10" name="Imagen 9" descr="Imagen que contiene agua, azul, tabla, alimentos&#10;&#10;Descripción generada automáticamente">
            <a:extLst>
              <a:ext uri="{FF2B5EF4-FFF2-40B4-BE49-F238E27FC236}">
                <a16:creationId xmlns:a16="http://schemas.microsoft.com/office/drawing/2014/main" id="{08233918-D6AD-DC79-70BC-6856A29AC2A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6441" y="3947589"/>
            <a:ext cx="2162660" cy="2457253"/>
          </a:xfrm>
          <a:prstGeom prst="roundRect">
            <a:avLst>
              <a:gd name="adj" fmla="val 33756"/>
            </a:avLst>
          </a:prstGeom>
        </p:spPr>
      </p:pic>
      <p:pic>
        <p:nvPicPr>
          <p:cNvPr id="11" name="Imagen 10" descr="Imagen que contiene agua, azul, tabla, alimentos&#10;&#10;Descripción generada automáticamente">
            <a:extLst>
              <a:ext uri="{FF2B5EF4-FFF2-40B4-BE49-F238E27FC236}">
                <a16:creationId xmlns:a16="http://schemas.microsoft.com/office/drawing/2014/main" id="{4156CF5E-F65A-055A-FFE3-0C6C238120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2206" y="4077738"/>
            <a:ext cx="3193141" cy="22763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A6145C4-330D-26C2-93F0-ED30DF49D2C5}"/>
              </a:ext>
            </a:extLst>
          </p:cNvPr>
          <p:cNvSpPr txBox="1"/>
          <p:nvPr/>
        </p:nvSpPr>
        <p:spPr>
          <a:xfrm>
            <a:off x="407745" y="3572326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E5B02"/>
                </a:solidFill>
                <a:latin typeface="Constantia" panose="02030602050306030303" pitchFamily="18" charset="0"/>
              </a:rPr>
              <a:t>Light-matter hyperbolic propagation in the plane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0AEEF91-A914-9DD2-72DD-BA34D11715C6}"/>
              </a:ext>
            </a:extLst>
          </p:cNvPr>
          <p:cNvGrpSpPr/>
          <p:nvPr/>
        </p:nvGrpSpPr>
        <p:grpSpPr>
          <a:xfrm>
            <a:off x="8863862" y="3967365"/>
            <a:ext cx="1229946" cy="914400"/>
            <a:chOff x="9059336" y="3590917"/>
            <a:chExt cx="1229946" cy="914400"/>
          </a:xfrm>
          <a:solidFill>
            <a:srgbClr val="FE5B02"/>
          </a:solidFill>
        </p:grpSpPr>
        <p:pic>
          <p:nvPicPr>
            <p:cNvPr id="14" name="Gráfico 13" descr="Signo de exclamación con relleno sólido">
              <a:extLst>
                <a:ext uri="{FF2B5EF4-FFF2-40B4-BE49-F238E27FC236}">
                  <a16:creationId xmlns:a16="http://schemas.microsoft.com/office/drawing/2014/main" id="{094B7C25-363D-646C-4B9E-9A0A3BCD9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768904">
              <a:off x="9250641" y="3590917"/>
              <a:ext cx="914400" cy="914400"/>
            </a:xfrm>
            <a:prstGeom prst="rect">
              <a:avLst/>
            </a:prstGeom>
          </p:spPr>
        </p:pic>
        <p:pic>
          <p:nvPicPr>
            <p:cNvPr id="15" name="Gráfico 14" descr="Signo de exclamación con relleno sólido">
              <a:extLst>
                <a:ext uri="{FF2B5EF4-FFF2-40B4-BE49-F238E27FC236}">
                  <a16:creationId xmlns:a16="http://schemas.microsoft.com/office/drawing/2014/main" id="{4ABBBAFE-6041-C963-2DCD-DA032BE20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982203">
              <a:off x="9709292" y="3824268"/>
              <a:ext cx="579990" cy="579990"/>
            </a:xfrm>
            <a:prstGeom prst="rect">
              <a:avLst/>
            </a:prstGeom>
          </p:spPr>
        </p:pic>
        <p:pic>
          <p:nvPicPr>
            <p:cNvPr id="16" name="Gráfico 15" descr="Signo de exclamación con relleno sólido">
              <a:extLst>
                <a:ext uri="{FF2B5EF4-FFF2-40B4-BE49-F238E27FC236}">
                  <a16:creationId xmlns:a16="http://schemas.microsoft.com/office/drawing/2014/main" id="{EF968BC3-89AE-6A09-7C7E-E794B7135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1267080">
              <a:off x="9059336" y="3643031"/>
              <a:ext cx="736758" cy="73675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712A703-460B-0E7E-A520-80E8FCF33863}"/>
                  </a:ext>
                </a:extLst>
              </p:cNvPr>
              <p:cNvSpPr txBox="1"/>
              <p:nvPr/>
            </p:nvSpPr>
            <p:spPr>
              <a:xfrm>
                <a:off x="742953" y="4772413"/>
                <a:ext cx="206352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i="1" smtClean="0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C712A703-460B-0E7E-A520-80E8FCF33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953" y="4772413"/>
                <a:ext cx="206352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B769832C-4E8D-5F49-99D5-280526C40316}"/>
                  </a:ext>
                </a:extLst>
              </p:cNvPr>
              <p:cNvSpPr txBox="1"/>
              <p:nvPr/>
            </p:nvSpPr>
            <p:spPr>
              <a:xfrm>
                <a:off x="9203698" y="4675335"/>
                <a:ext cx="2512544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𝜀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𝑥𝑥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s-ES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𝑦𝑦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𝑧𝑧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i="1" dirty="0">
                  <a:latin typeface="HELVETICA LIGHT" panose="020B0403020202020204" pitchFamily="34" charset="0"/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B769832C-4E8D-5F49-99D5-280526C403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3698" y="4675335"/>
                <a:ext cx="2512544" cy="9840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C821FABA-88E6-01CE-5FFF-55FE37F21301}"/>
              </a:ext>
            </a:extLst>
          </p:cNvPr>
          <p:cNvSpPr txBox="1"/>
          <p:nvPr/>
        </p:nvSpPr>
        <p:spPr>
          <a:xfrm>
            <a:off x="1091635" y="5141745"/>
            <a:ext cx="13661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latin typeface="Constantia" panose="02030602050306030303" pitchFamily="18" charset="0"/>
              </a:rPr>
              <a:t>Scalar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4892D87-130A-54DF-455C-60D6AA967DC0}"/>
              </a:ext>
            </a:extLst>
          </p:cNvPr>
          <p:cNvSpPr txBox="1"/>
          <p:nvPr/>
        </p:nvSpPr>
        <p:spPr>
          <a:xfrm>
            <a:off x="9203698" y="5724763"/>
            <a:ext cx="2512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§"/>
            </a:pPr>
            <a:r>
              <a:rPr lang="en-US" dirty="0">
                <a:latin typeface="Constantia" panose="02030602050306030303" pitchFamily="18" charset="0"/>
              </a:rPr>
              <a:t>Tensor</a:t>
            </a:r>
          </a:p>
        </p:txBody>
      </p:sp>
      <p:pic>
        <p:nvPicPr>
          <p:cNvPr id="21" name="Imagen 20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A9D34FDE-3939-19DE-5C44-64D23F1750B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92773" y="1051742"/>
            <a:ext cx="3945514" cy="2933844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126305EF-2F55-0B4D-8755-5AC5317F4D7F}"/>
              </a:ext>
            </a:extLst>
          </p:cNvPr>
          <p:cNvSpPr txBox="1"/>
          <p:nvPr/>
        </p:nvSpPr>
        <p:spPr>
          <a:xfrm>
            <a:off x="3227113" y="6418967"/>
            <a:ext cx="57368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nstantia" panose="02030602050306030303" pitchFamily="18" charset="0"/>
              </a:rPr>
              <a:t>G. Álvarez Pérez, PhD Thesis, Universidad de Oviedo, 2023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51B1530-5FE3-8CAD-4375-95BBD1BBE1DC}"/>
                  </a:ext>
                </a:extLst>
              </p:cNvPr>
              <p:cNvSpPr txBox="1"/>
              <p:nvPr/>
            </p:nvSpPr>
            <p:spPr>
              <a:xfrm>
                <a:off x="6130024" y="1114606"/>
                <a:ext cx="153172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Multiple </a:t>
                </a:r>
                <a:r>
                  <a:rPr lang="es-ES" dirty="0" err="1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Reststrahlen</a:t>
                </a:r>
                <a:r>
                  <a:rPr lang="es-E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</a:t>
                </a:r>
                <a:r>
                  <a:rPr lang="es-ES" dirty="0" err="1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bands</a:t>
                </a:r>
                <a:r>
                  <a:rPr lang="es-E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</a:t>
                </a:r>
              </a:p>
              <a:p>
                <a:pPr algn="ctr"/>
                <a:r>
                  <a:rPr lang="es-E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S" b="0" i="1" smtClean="0">
                            <a:solidFill>
                              <a:srgbClr val="FE5B0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b="0" i="1" smtClean="0">
                            <a:solidFill>
                              <a:srgbClr val="FE5B02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s-ES" b="0" i="1" smtClean="0">
                            <a:solidFill>
                              <a:srgbClr val="FE5B02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S" b="0" i="1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s-E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)</a:t>
                </a:r>
                <a:endParaRPr lang="en-US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51B1530-5FE3-8CAD-4375-95BBD1BBE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024" y="1114606"/>
                <a:ext cx="1531725" cy="1200329"/>
              </a:xfrm>
              <a:prstGeom prst="rect">
                <a:avLst/>
              </a:prstGeom>
              <a:blipFill>
                <a:blip r:embed="rId12"/>
                <a:stretch>
                  <a:fillRect t="-3046" b="-710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Gráfico 23" descr="Flecha: curva con sentido de las agujas del reloj con relleno sólido">
            <a:extLst>
              <a:ext uri="{FF2B5EF4-FFF2-40B4-BE49-F238E27FC236}">
                <a16:creationId xmlns:a16="http://schemas.microsoft.com/office/drawing/2014/main" id="{F9ECE905-7BAC-9270-4EC7-B04B5CB34DB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18684758">
            <a:off x="7313945" y="16666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3528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"/>
                            </p:stCondLst>
                            <p:childTnLst>
                              <p:par>
                                <p:cTn id="4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9" grpId="0"/>
      <p:bldP spid="12" grpId="0"/>
      <p:bldP spid="17" grpId="0"/>
      <p:bldP spid="18" grpId="0"/>
      <p:bldP spid="19" grpId="0"/>
      <p:bldP spid="20" grpId="0"/>
      <p:bldP spid="22" grpId="0"/>
      <p:bldP spid="2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Light natural canalization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pic>
        <p:nvPicPr>
          <p:cNvPr id="3" name="Imagen 2" descr="Imagen que contiene objeto, cepillo&#10;&#10;Descripción generada automáticamente">
            <a:extLst>
              <a:ext uri="{FF2B5EF4-FFF2-40B4-BE49-F238E27FC236}">
                <a16:creationId xmlns:a16="http://schemas.microsoft.com/office/drawing/2014/main" id="{F8C9A21B-FEC5-C180-2D42-BEE5D63A0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399" y="3148855"/>
            <a:ext cx="4491840" cy="285404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78E466C-5624-9137-3197-78C9574C684F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mpletetwistwithsubstrate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DF308BF6-F566-8DD5-D214-6B87ADC532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8644" t="32124" r="28787" b="31935"/>
          <a:stretch/>
        </p:blipFill>
        <p:spPr>
          <a:xfrm>
            <a:off x="7504207" y="3974683"/>
            <a:ext cx="3421394" cy="21665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0BEA884-F25D-88D9-1DD1-ACE7A78C7F78}"/>
                  </a:ext>
                </a:extLst>
              </p:cNvPr>
              <p:cNvSpPr txBox="1"/>
              <p:nvPr/>
            </p:nvSpPr>
            <p:spPr>
              <a:xfrm>
                <a:off x="7599625" y="3676747"/>
                <a:ext cx="3230048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𝑛𝑚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63</m:t>
                          </m:r>
                        </m:e>
                        <m:sup>
                          <m:r>
                            <a:rPr lang="es-ES" b="0" i="1" smtClean="0">
                              <a:latin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F0BEA884-F25D-88D9-1DD1-ACE7A78C7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25" y="3676747"/>
                <a:ext cx="3230048" cy="276999"/>
              </a:xfrm>
              <a:prstGeom prst="rect">
                <a:avLst/>
              </a:prstGeom>
              <a:blipFill>
                <a:blip r:embed="rId7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0" name="Modelo 3D 9" descr="Cuadrado fino">
                <a:extLst>
                  <a:ext uri="{FF2B5EF4-FFF2-40B4-BE49-F238E27FC236}">
                    <a16:creationId xmlns:a16="http://schemas.microsoft.com/office/drawing/2014/main" id="{D041A783-0D82-D4E3-FF92-D93FBAA7FA6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11343502"/>
                  </p:ext>
                </p:extLst>
              </p:nvPr>
            </p:nvGraphicFramePr>
            <p:xfrm>
              <a:off x="7737088" y="1150056"/>
              <a:ext cx="3230048" cy="2453242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230048" cy="2453242"/>
                    </a:xfrm>
                    <a:prstGeom prst="rect">
                      <a:avLst/>
                    </a:prstGeom>
                  </am3d:spPr>
                  <am3d:camera>
                    <am3d:pos x="0" y="0" z="66685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-179999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700000" ay="-1800000" az="-960000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330759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Modelo 3D 9" descr="Cuadrado fino">
                <a:extLst>
                  <a:ext uri="{FF2B5EF4-FFF2-40B4-BE49-F238E27FC236}">
                    <a16:creationId xmlns:a16="http://schemas.microsoft.com/office/drawing/2014/main" id="{D041A783-0D82-D4E3-FF92-D93FBAA7FA6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37088" y="1150056"/>
                <a:ext cx="3230048" cy="24532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1" name="Modelo 3D 10" descr="Cuadrado fino">
                <a:extLst>
                  <a:ext uri="{FF2B5EF4-FFF2-40B4-BE49-F238E27FC236}">
                    <a16:creationId xmlns:a16="http://schemas.microsoft.com/office/drawing/2014/main" id="{B312222F-8641-652A-BB4F-7CF941A1C5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3572341"/>
                  </p:ext>
                </p:extLst>
              </p:nvPr>
            </p:nvGraphicFramePr>
            <p:xfrm>
              <a:off x="7734916" y="982312"/>
              <a:ext cx="3231710" cy="233594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3231710" cy="2335947"/>
                    </a:xfrm>
                    <a:prstGeom prst="rect">
                      <a:avLst/>
                    </a:prstGeom>
                    <a:noFill/>
                  </am3d:spPr>
                  <am3d:camera>
                    <am3d:pos x="0" y="0" z="66685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" d="1000000"/>
                    <am3d:preTrans dx="0" dy="-1799999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275162" ay="2785531" az="8849896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33091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Modelo 3D 10" descr="Cuadrado fino">
                <a:extLst>
                  <a:ext uri="{FF2B5EF4-FFF2-40B4-BE49-F238E27FC236}">
                    <a16:creationId xmlns:a16="http://schemas.microsoft.com/office/drawing/2014/main" id="{B312222F-8641-652A-BB4F-7CF941A1C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734916" y="982312"/>
                <a:ext cx="3231710" cy="2335947"/>
              </a:xfrm>
              <a:prstGeom prst="rect">
                <a:avLst/>
              </a:prstGeom>
              <a:noFill/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2" name="Modelo 3D 11" descr="Cono de color gris oscuro">
                <a:extLst>
                  <a:ext uri="{FF2B5EF4-FFF2-40B4-BE49-F238E27FC236}">
                    <a16:creationId xmlns:a16="http://schemas.microsoft.com/office/drawing/2014/main" id="{A47B23D2-031F-84D3-92DA-04EA6A801F9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6289335"/>
                  </p:ext>
                </p:extLst>
              </p:nvPr>
            </p:nvGraphicFramePr>
            <p:xfrm rot="10800000">
              <a:off x="9116122" y="1573964"/>
              <a:ext cx="522568" cy="502616"/>
            </p:xfrm>
            <a:graphic>
              <a:graphicData uri="http://schemas.microsoft.com/office/drawing/2017/model3d">
                <am3d:model3d r:embed="rId13">
                  <am3d:spPr>
                    <a:xfrm rot="10800000">
                      <a:off x="0" y="0"/>
                      <a:ext cx="522568" cy="502616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1836820" ay="1100769" az="-633017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6920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elo 3D 11" descr="Cono de color gris oscuro">
                <a:extLst>
                  <a:ext uri="{FF2B5EF4-FFF2-40B4-BE49-F238E27FC236}">
                    <a16:creationId xmlns:a16="http://schemas.microsoft.com/office/drawing/2014/main" id="{A47B23D2-031F-84D3-92DA-04EA6A801F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0800000">
                <a:off x="9116122" y="1573964"/>
                <a:ext cx="522568" cy="502616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Elipse 12">
            <a:extLst>
              <a:ext uri="{FF2B5EF4-FFF2-40B4-BE49-F238E27FC236}">
                <a16:creationId xmlns:a16="http://schemas.microsoft.com/office/drawing/2014/main" id="{DD6FEE55-FBB2-304D-CB8A-ED16F6763663}"/>
              </a:ext>
            </a:extLst>
          </p:cNvPr>
          <p:cNvSpPr/>
          <p:nvPr/>
        </p:nvSpPr>
        <p:spPr>
          <a:xfrm>
            <a:off x="9264008" y="1882426"/>
            <a:ext cx="226791" cy="457938"/>
          </a:xfrm>
          <a:prstGeom prst="ellipse">
            <a:avLst/>
          </a:prstGeom>
          <a:solidFill>
            <a:srgbClr val="FF0000">
              <a:alpha val="75000"/>
            </a:srgbClr>
          </a:solidFill>
          <a:ln>
            <a:solidFill>
              <a:srgbClr val="FF0000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110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E53A9BC-C58A-B31B-CC3D-5B7D82BEA7F4}"/>
              </a:ext>
            </a:extLst>
          </p:cNvPr>
          <p:cNvSpPr txBox="1"/>
          <p:nvPr/>
        </p:nvSpPr>
        <p:spPr>
          <a:xfrm>
            <a:off x="8922065" y="1231372"/>
            <a:ext cx="9106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Dipole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0DF777B0-3451-BA35-7A86-A21A135AFFB9}"/>
              </a:ext>
            </a:extLst>
          </p:cNvPr>
          <p:cNvGrpSpPr/>
          <p:nvPr/>
        </p:nvGrpSpPr>
        <p:grpSpPr>
          <a:xfrm>
            <a:off x="10070170" y="904855"/>
            <a:ext cx="910678" cy="1108869"/>
            <a:chOff x="3250216" y="1590749"/>
            <a:chExt cx="1192537" cy="1501843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EEBC30C2-C2D7-B441-3B85-8FCC8834894C}"/>
                </a:ext>
              </a:extLst>
            </p:cNvPr>
            <p:cNvCxnSpPr/>
            <p:nvPr/>
          </p:nvCxnSpPr>
          <p:spPr>
            <a:xfrm>
              <a:off x="3846485" y="2013621"/>
              <a:ext cx="0" cy="85813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Flecha circular 16">
              <a:extLst>
                <a:ext uri="{FF2B5EF4-FFF2-40B4-BE49-F238E27FC236}">
                  <a16:creationId xmlns:a16="http://schemas.microsoft.com/office/drawing/2014/main" id="{DD38691E-F756-0474-E603-B9519ED269F3}"/>
                </a:ext>
              </a:extLst>
            </p:cNvPr>
            <p:cNvSpPr/>
            <p:nvPr/>
          </p:nvSpPr>
          <p:spPr>
            <a:xfrm rot="576333" flipH="1" flipV="1">
              <a:off x="3469672" y="1957128"/>
              <a:ext cx="753626" cy="1135464"/>
            </a:xfrm>
            <a:prstGeom prst="circularArrow">
              <a:avLst>
                <a:gd name="adj1" fmla="val 0"/>
                <a:gd name="adj2" fmla="val 1142319"/>
                <a:gd name="adj3" fmla="val 6697189"/>
                <a:gd name="adj4" fmla="val 10800000"/>
                <a:gd name="adj5" fmla="val 12500"/>
              </a:avLst>
            </a:prstGeom>
            <a:scene3d>
              <a:camera prst="isometricOffAxis2Top"/>
              <a:lightRig rig="threePt" dir="t"/>
            </a:scene3d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1B35A82-C1AE-56C4-E1B9-3093BDAFD724}"/>
                </a:ext>
              </a:extLst>
            </p:cNvPr>
            <p:cNvSpPr txBox="1"/>
            <p:nvPr/>
          </p:nvSpPr>
          <p:spPr>
            <a:xfrm>
              <a:off x="3250216" y="1590749"/>
              <a:ext cx="1192537" cy="458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Twisting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254B1621-6B4D-29B0-EB05-C2731DFC631B}"/>
                  </a:ext>
                </a:extLst>
              </p:cNvPr>
              <p:cNvSpPr txBox="1"/>
              <p:nvPr/>
            </p:nvSpPr>
            <p:spPr>
              <a:xfrm>
                <a:off x="339167" y="1317199"/>
                <a:ext cx="7165040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b="1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Twistoptics</a:t>
                </a: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s-ES" b="0" i="0" smtClean="0">
                        <a:solidFill>
                          <a:srgbClr val="FE5B02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 Light-matter interaction in rotated 2D materials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Phonon polaritons’ (PhPs) propagation can be modified from open (hyperbolic) curve to close (circular) curve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Light natural canalization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“Diffraction-less” propagation</a:t>
                </a: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254B1621-6B4D-29B0-EB05-C2731DFC63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167" y="1317199"/>
                <a:ext cx="7165040" cy="1477328"/>
              </a:xfrm>
              <a:prstGeom prst="rect">
                <a:avLst/>
              </a:prstGeom>
              <a:blipFill>
                <a:blip r:embed="rId16"/>
                <a:stretch>
                  <a:fillRect l="-596" t="-2066" b="-578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uadroTexto 20">
            <a:extLst>
              <a:ext uri="{FF2B5EF4-FFF2-40B4-BE49-F238E27FC236}">
                <a16:creationId xmlns:a16="http://schemas.microsoft.com/office/drawing/2014/main" id="{EB3C7C0D-1A1E-BAE4-2492-F39899D947C2}"/>
              </a:ext>
            </a:extLst>
          </p:cNvPr>
          <p:cNvSpPr txBox="1"/>
          <p:nvPr/>
        </p:nvSpPr>
        <p:spPr>
          <a:xfrm>
            <a:off x="1341643" y="6076164"/>
            <a:ext cx="4341352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Jiahua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Duan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et al., Nano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Letters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, 2020 (10.1021/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acs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. nanolett.0c01673)</a:t>
            </a:r>
          </a:p>
        </p:txBody>
      </p:sp>
      <p:pic>
        <p:nvPicPr>
          <p:cNvPr id="22" name="Imagen 21" descr="Un conjunto de letras blancas en fondo azul&#10;&#10;Descripción generada automáticamente con confianza baja">
            <a:extLst>
              <a:ext uri="{FF2B5EF4-FFF2-40B4-BE49-F238E27FC236}">
                <a16:creationId xmlns:a16="http://schemas.microsoft.com/office/drawing/2014/main" id="{1806AE35-FE79-1FDC-B171-6C8D18D04A46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8863" t="10277" r="8875" b="14659"/>
          <a:stretch/>
        </p:blipFill>
        <p:spPr>
          <a:xfrm>
            <a:off x="7503697" y="3974683"/>
            <a:ext cx="3421904" cy="216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74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0" dur="9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/>
      <p:bldP spid="13" grpId="0" animBg="1"/>
      <p:bldP spid="14" grpId="0"/>
      <p:bldP spid="19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1F6E78E-4FA9-1229-7A57-868D09ED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31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Elephant" panose="02020904090505020303" pitchFamily="18" charset="77"/>
              </a:rPr>
              <a:t>Negative and back reflection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CAF03C0E-40EE-7DC4-CC68-E7B0FB096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7742" y="5786780"/>
            <a:ext cx="1071210" cy="10712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8C679F1-5F1B-560D-3254-5554CBD1F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02" y="2646706"/>
            <a:ext cx="3389868" cy="3389868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7C99C5A9-B2FB-D39B-DEA1-97BCAC408F43}"/>
              </a:ext>
            </a:extLst>
          </p:cNvPr>
          <p:cNvSpPr/>
          <p:nvPr/>
        </p:nvSpPr>
        <p:spPr>
          <a:xfrm>
            <a:off x="83998" y="81000"/>
            <a:ext cx="12024000" cy="669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2F2BF56-ED9B-1D8F-0943-FF1889C66672}"/>
                  </a:ext>
                </a:extLst>
              </p:cNvPr>
              <p:cNvSpPr txBox="1"/>
              <p:nvPr/>
            </p:nvSpPr>
            <p:spPr>
              <a:xfrm>
                <a:off x="405451" y="1042490"/>
                <a:ext cx="11247896" cy="12635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Back reflection → Light reflects in same direction and opposite sign as incident light</a:t>
                </a: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≡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p>
                      </m:sSubSup>
                      <m:r>
                        <a:rPr lang="en-U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∥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=0  → 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func>
                      <m:r>
                        <a:rPr lang="en-US" i="1">
                          <a:solidFill>
                            <a:srgbClr val="FE5B0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FE5B02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i="1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FE5B02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FE5B02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Usually demonstrated in artificially engineered interfaces, such as </a:t>
                </a:r>
                <a:r>
                  <a:rPr lang="en-US" dirty="0" err="1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metasurfaces</a:t>
                </a:r>
                <a:endParaRPr lang="en-US" dirty="0">
                  <a:solidFill>
                    <a:srgbClr val="FE5B02"/>
                  </a:solidFill>
                  <a:latin typeface="Constantia" panose="02030602050306030303" pitchFamily="18" charset="0"/>
                </a:endParaRPr>
              </a:p>
              <a:p>
                <a:pPr marL="285750" indent="-285750" algn="just"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FE5B02"/>
                    </a:solidFill>
                    <a:latin typeface="Constantia" panose="02030602050306030303" pitchFamily="18" charset="0"/>
                  </a:rPr>
                  <a:t>Recently visualized in high anisotropic materials in atomic plane</a:t>
                </a: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82F2BF56-ED9B-1D8F-0943-FF1889C666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51" y="1042490"/>
                <a:ext cx="11247896" cy="1263551"/>
              </a:xfrm>
              <a:prstGeom prst="rect">
                <a:avLst/>
              </a:prstGeom>
              <a:blipFill>
                <a:blip r:embed="rId4"/>
                <a:stretch>
                  <a:fillRect l="-379" t="-2899" b="-6763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82BF22C7-4BE2-7330-393C-EE8E1D4A3FA7}"/>
              </a:ext>
            </a:extLst>
          </p:cNvPr>
          <p:cNvSpPr txBox="1"/>
          <p:nvPr/>
        </p:nvSpPr>
        <p:spPr>
          <a:xfrm>
            <a:off x="838199" y="6079483"/>
            <a:ext cx="3488873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Reflection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phonon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polaritons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(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by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courtesy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Quantum Nano-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optics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Lab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at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the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University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</a:t>
            </a:r>
            <a:r>
              <a:rPr lang="es-ES" sz="1000" dirty="0" err="1">
                <a:solidFill>
                  <a:srgbClr val="000000"/>
                </a:solidFill>
                <a:latin typeface="Constantia" panose="02030602050306030303" pitchFamily="18" charset="0"/>
              </a:rPr>
              <a:t>of</a:t>
            </a:r>
            <a:r>
              <a:rPr lang="es-ES" sz="1000" dirty="0">
                <a:solidFill>
                  <a:srgbClr val="000000"/>
                </a:solidFill>
                <a:latin typeface="Constantia" panose="02030602050306030303" pitchFamily="18" charset="0"/>
              </a:rPr>
              <a:t> Oviedo)</a:t>
            </a:r>
          </a:p>
        </p:txBody>
      </p:sp>
      <p:pic>
        <p:nvPicPr>
          <p:cNvPr id="9" name="Imagen 8" descr="Imagen que contiene luz, alimentos, vidrio&#10;&#10;Descripción generada automáticamente">
            <a:extLst>
              <a:ext uri="{FF2B5EF4-FFF2-40B4-BE49-F238E27FC236}">
                <a16:creationId xmlns:a16="http://schemas.microsoft.com/office/drawing/2014/main" id="{79748B50-C0C6-0533-6B19-30AC1A68EA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067" y="2603446"/>
            <a:ext cx="2399906" cy="338986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1CB2C59-37D9-7D59-80FF-468FDF25C376}"/>
              </a:ext>
            </a:extLst>
          </p:cNvPr>
          <p:cNvSpPr txBox="1"/>
          <p:nvPr/>
        </p:nvSpPr>
        <p:spPr>
          <a:xfrm>
            <a:off x="8461549" y="6156428"/>
            <a:ext cx="25244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nstantia" panose="02030602050306030303" pitchFamily="18" charset="0"/>
              </a:rPr>
              <a:t>Nature, Volume 15 Issue 3, March 2021</a:t>
            </a:r>
          </a:p>
        </p:txBody>
      </p:sp>
      <p:pic>
        <p:nvPicPr>
          <p:cNvPr id="12" name="Imagen 11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AC1A4602-3A44-B200-C1FC-F71DE79335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9456" b="11967"/>
          <a:stretch/>
        </p:blipFill>
        <p:spPr>
          <a:xfrm>
            <a:off x="4571308" y="2603446"/>
            <a:ext cx="3373318" cy="3389868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C39C5A56-AD76-2451-F480-22C1CA3F270D}"/>
              </a:ext>
            </a:extLst>
          </p:cNvPr>
          <p:cNvSpPr txBox="1"/>
          <p:nvPr/>
        </p:nvSpPr>
        <p:spPr>
          <a:xfrm>
            <a:off x="4677339" y="6079484"/>
            <a:ext cx="3161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Constantia" panose="02030602050306030303" pitchFamily="18" charset="0"/>
              </a:rPr>
              <a:t>G. Álvarez-Pérez et al., Science Advances 8, 2022 (10.1126/sciadv.abp8486)</a:t>
            </a:r>
          </a:p>
        </p:txBody>
      </p:sp>
    </p:spTree>
    <p:extLst>
      <p:ext uri="{BB962C8B-B14F-4D97-AF65-F5344CB8AC3E}">
        <p14:creationId xmlns:p14="http://schemas.microsoft.com/office/powerpoint/2010/main" val="261144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</TotalTime>
  <Words>1525</Words>
  <Application>Microsoft Office PowerPoint</Application>
  <PresentationFormat>Panorámica</PresentationFormat>
  <Paragraphs>143</Paragraphs>
  <Slides>15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7" baseType="lpstr">
      <vt:lpstr>Aptos</vt:lpstr>
      <vt:lpstr>Aptos Display</vt:lpstr>
      <vt:lpstr>Arial</vt:lpstr>
      <vt:lpstr>Cambria Math</vt:lpstr>
      <vt:lpstr>Constantia</vt:lpstr>
      <vt:lpstr>Elephant</vt:lpstr>
      <vt:lpstr>Helvetica Light</vt:lpstr>
      <vt:lpstr>Helvetica Light</vt:lpstr>
      <vt:lpstr>Times New Roman</vt:lpstr>
      <vt:lpstr>Univers Condensed</vt:lpstr>
      <vt:lpstr>Wingdings</vt:lpstr>
      <vt:lpstr>Tema de Office</vt:lpstr>
      <vt:lpstr>Presentación de PowerPoint</vt:lpstr>
      <vt:lpstr>Light is complicated</vt:lpstr>
      <vt:lpstr>Light is brilliant</vt:lpstr>
      <vt:lpstr>Main properties of polaritons</vt:lpstr>
      <vt:lpstr>van der Waals (2D) materials</vt:lpstr>
      <vt:lpstr>Counterintuitive phenomena</vt:lpstr>
      <vt:lpstr>Hyperbolic light-matter propagation</vt:lpstr>
      <vt:lpstr>Light natural canalization</vt:lpstr>
      <vt:lpstr>Negative and back reflection</vt:lpstr>
      <vt:lpstr>Applications</vt:lpstr>
      <vt:lpstr>Conclusions</vt:lpstr>
      <vt:lpstr>Thank you for your attention</vt:lpstr>
      <vt:lpstr>Appendix</vt:lpstr>
      <vt:lpstr>Appendix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Andrés Nuñez Marcos</dc:creator>
  <cp:lastModifiedBy>Fernando González</cp:lastModifiedBy>
  <cp:revision>27</cp:revision>
  <dcterms:created xsi:type="dcterms:W3CDTF">2024-07-11T14:52:57Z</dcterms:created>
  <dcterms:modified xsi:type="dcterms:W3CDTF">2024-08-04T21:30:44Z</dcterms:modified>
</cp:coreProperties>
</file>