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9"/>
    <p:restoredTop sz="94680"/>
  </p:normalViewPr>
  <p:slideViewPr>
    <p:cSldViewPr snapToGrid="0">
      <p:cViewPr>
        <p:scale>
          <a:sx n="129" d="100"/>
          <a:sy n="129" d="100"/>
        </p:scale>
        <p:origin x="864" y="1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0a1af1cf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0a1af1cf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0a1af1cf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0a1af1cf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0a1af1cf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0a1af1cf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0a1af1cf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0a1af1cf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0a1af1cf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0a1af1cf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0a1af1cf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0a1af1cf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0a1af1cf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0a1af1cf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0a1af1cf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0a1af1cf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0a1af1cf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0a1af1cf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0a1af1cf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0a1af1cf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0a1af1c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0a1af1c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0a1af1cf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f0a1af1cf2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0a1af1cf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f0a1af1cf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0a1af1cf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0a1af1cf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0a1af1c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0a1af1c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0a1af1cf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0a1af1cf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0a1af1cf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0a1af1cf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0a1af1cf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0a1af1cf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0a1af1cf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0a1af1cf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0a1af1cf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0a1af1cf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0483" y="2357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/>
              <a:t>		 	 	 		</a:t>
            </a:r>
            <a:endParaRPr sz="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/>
              <a:t>			</a:t>
            </a:r>
            <a:endParaRPr sz="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>
                <a:highlight>
                  <a:srgbClr val="FFFFFF"/>
                </a:highlight>
              </a:rPr>
              <a:t>				</a:t>
            </a:r>
            <a:endParaRPr sz="100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>
                <a:highlight>
                  <a:srgbClr val="FFFFFF"/>
                </a:highlight>
              </a:rPr>
              <a:t>					</a:t>
            </a:r>
            <a:endParaRPr sz="100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>
                <a:highlight>
                  <a:srgbClr val="FFFFFF"/>
                </a:highlight>
              </a:rPr>
              <a:t>						</a:t>
            </a:r>
            <a:endParaRPr sz="1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9" b="1">
                <a:highlight>
                  <a:srgbClr val="FFFFFF"/>
                </a:highlight>
              </a:rPr>
              <a:t>      Extended XY model with n-(n+3)</a:t>
            </a:r>
            <a:endParaRPr sz="3409"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>
                <a:highlight>
                  <a:srgbClr val="FFFFFF"/>
                </a:highlight>
              </a:rPr>
              <a:t>						</a:t>
            </a:r>
            <a:endParaRPr sz="100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9" b="1">
                <a:highlight>
                  <a:srgbClr val="FFFFFF"/>
                </a:highlight>
              </a:rPr>
              <a:t>interaction </a:t>
            </a:r>
            <a:endParaRPr sz="3409"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0">
                <a:highlight>
                  <a:srgbClr val="FFFFFF"/>
                </a:highlight>
              </a:rPr>
              <a:t>					</a:t>
            </a:r>
            <a:endParaRPr sz="1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Nika Kurdadze &amp; Giorgi Gogaberishvili</a:t>
            </a:r>
            <a:endParaRPr sz="5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7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Correlations</a:t>
            </a:r>
            <a:endParaRPr b="1"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4250"/>
            <a:ext cx="9144002" cy="17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25" y="2480871"/>
            <a:ext cx="9144002" cy="98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27550"/>
            <a:ext cx="5756744" cy="10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37055-FB4C-1FED-0800-262553D1F5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71" t="13396" r="17490" b="8623"/>
          <a:stretch/>
        </p:blipFill>
        <p:spPr>
          <a:xfrm>
            <a:off x="6355533" y="3730203"/>
            <a:ext cx="2476767" cy="84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Analyzing correlation function</a:t>
            </a:r>
            <a:endParaRPr b="1" dirty="0"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57226"/>
          <a:stretch/>
        </p:blipFill>
        <p:spPr>
          <a:xfrm>
            <a:off x="0" y="1414473"/>
            <a:ext cx="9144002" cy="10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t="57226"/>
          <a:stretch/>
        </p:blipFill>
        <p:spPr>
          <a:xfrm>
            <a:off x="0" y="2973252"/>
            <a:ext cx="9144002" cy="10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311700" y="19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Properties of the system in the presence of external magnetic field</a:t>
            </a:r>
            <a:endParaRPr b="1"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t="24845"/>
          <a:stretch/>
        </p:blipFill>
        <p:spPr>
          <a:xfrm>
            <a:off x="307675" y="1278050"/>
            <a:ext cx="8528649" cy="386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11700" y="7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Constant magnetic field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3983"/>
            <a:ext cx="9144000" cy="141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300" y="1288377"/>
            <a:ext cx="7162324" cy="38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299152" y="0"/>
            <a:ext cx="8177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Staggered magnetic field</a:t>
            </a:r>
            <a:endParaRPr b="1"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299152" y="659651"/>
            <a:ext cx="8177700" cy="31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4014"/>
            <a:ext cx="8775884" cy="1820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 rotWithShape="1">
          <a:blip r:embed="rId4">
            <a:alphaModFix/>
          </a:blip>
          <a:srcRect t="13159" b="43063"/>
          <a:stretch/>
        </p:blipFill>
        <p:spPr>
          <a:xfrm>
            <a:off x="184075" y="2218475"/>
            <a:ext cx="8775876" cy="14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 rotWithShape="1">
          <a:blip r:embed="rId4">
            <a:alphaModFix/>
          </a:blip>
          <a:srcRect t="55925"/>
          <a:stretch/>
        </p:blipFill>
        <p:spPr>
          <a:xfrm>
            <a:off x="184075" y="3665315"/>
            <a:ext cx="8177701" cy="139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33576"/>
          <a:stretch/>
        </p:blipFill>
        <p:spPr>
          <a:xfrm>
            <a:off x="149725" y="94375"/>
            <a:ext cx="8258981" cy="31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t="70408"/>
          <a:stretch/>
        </p:blipFill>
        <p:spPr>
          <a:xfrm>
            <a:off x="149725" y="3375950"/>
            <a:ext cx="9037498" cy="15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11700" y="179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Thermodynamics</a:t>
            </a:r>
            <a:endParaRPr b="1" dirty="0"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65511"/>
          <a:stretch/>
        </p:blipFill>
        <p:spPr>
          <a:xfrm>
            <a:off x="0" y="751703"/>
            <a:ext cx="9143999" cy="145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t="35153" b="23969"/>
          <a:stretch/>
        </p:blipFill>
        <p:spPr>
          <a:xfrm>
            <a:off x="74022" y="2206424"/>
            <a:ext cx="9143999" cy="17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t="72702"/>
          <a:stretch/>
        </p:blipFill>
        <p:spPr>
          <a:xfrm>
            <a:off x="69666" y="3834121"/>
            <a:ext cx="9143999" cy="11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24E883-9E18-986E-05B1-68A7D99AA02C}"/>
              </a:ext>
            </a:extLst>
          </p:cNvPr>
          <p:cNvSpPr/>
          <p:nvPr/>
        </p:nvSpPr>
        <p:spPr>
          <a:xfrm>
            <a:off x="3958044" y="1568122"/>
            <a:ext cx="391887" cy="312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Heat capacity</a:t>
            </a:r>
            <a:endParaRPr b="1" dirty="0"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 b="36106"/>
          <a:stretch/>
        </p:blipFill>
        <p:spPr>
          <a:xfrm>
            <a:off x="0" y="1066027"/>
            <a:ext cx="9143998" cy="19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t="64436"/>
          <a:stretch/>
        </p:blipFill>
        <p:spPr>
          <a:xfrm>
            <a:off x="152400" y="3497921"/>
            <a:ext cx="9143998" cy="10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11700" y="11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Heat conductivity</a:t>
            </a:r>
            <a:endParaRPr b="1"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692175"/>
            <a:ext cx="82105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64100" y="392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If the system lacks order at T = 0, it will persist in a disordered state at temperatures T ̸= 0.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311700" y="10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Emptiness formation probability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4348"/>
            <a:ext cx="9144000" cy="4082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44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highlight>
                  <a:srgbClr val="FFFFFF"/>
                </a:highlight>
              </a:rPr>
              <a:t>This presentation was inspired by the research of Titvinidze and Japaridze in 2003, which introduced the XY model with an n-(n+2) interaction term.</a:t>
            </a:r>
            <a:endParaRPr sz="25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endParaRPr sz="25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FF"/>
                </a:highlight>
              </a:rPr>
              <a:t>					</a:t>
            </a:r>
            <a:endParaRPr sz="11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FF"/>
                </a:highlight>
              </a:rPr>
              <a:t>				</a:t>
            </a:r>
            <a:endParaRPr sz="11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highlight>
                  <a:srgbClr val="FFFFFF"/>
                </a:highlight>
              </a:rPr>
              <a:t>			</a:t>
            </a:r>
            <a:endParaRPr sz="11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25" y="1471025"/>
            <a:ext cx="5020376" cy="936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4"/>
          <p:cNvGrpSpPr/>
          <p:nvPr/>
        </p:nvGrpSpPr>
        <p:grpSpPr>
          <a:xfrm>
            <a:off x="84400" y="3682500"/>
            <a:ext cx="9134227" cy="835525"/>
            <a:chOff x="84400" y="3682500"/>
            <a:chExt cx="9134227" cy="835525"/>
          </a:xfrm>
        </p:grpSpPr>
        <p:pic>
          <p:nvPicPr>
            <p:cNvPr id="63" name="Google Shape;6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3050" y="3682500"/>
              <a:ext cx="8105576" cy="83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/>
            <p:cNvPicPr preferRelativeResize="0"/>
            <p:nvPr/>
          </p:nvPicPr>
          <p:blipFill rotWithShape="1">
            <a:blip r:embed="rId5">
              <a:alphaModFix/>
            </a:blip>
            <a:srcRect l="26280"/>
            <a:stretch/>
          </p:blipFill>
          <p:spPr>
            <a:xfrm>
              <a:off x="84400" y="3764350"/>
              <a:ext cx="1028650" cy="671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oogle Shape;65;p14"/>
          <p:cNvGrpSpPr/>
          <p:nvPr/>
        </p:nvGrpSpPr>
        <p:grpSpPr>
          <a:xfrm>
            <a:off x="84400" y="2317200"/>
            <a:ext cx="8893568" cy="691650"/>
            <a:chOff x="84400" y="2317200"/>
            <a:chExt cx="8893568" cy="691650"/>
          </a:xfrm>
        </p:grpSpPr>
        <p:pic>
          <p:nvPicPr>
            <p:cNvPr id="66" name="Google Shape;66;p14"/>
            <p:cNvPicPr preferRelativeResize="0"/>
            <p:nvPr/>
          </p:nvPicPr>
          <p:blipFill rotWithShape="1">
            <a:blip r:embed="rId6">
              <a:alphaModFix/>
            </a:blip>
            <a:srcRect b="42974"/>
            <a:stretch/>
          </p:blipFill>
          <p:spPr>
            <a:xfrm>
              <a:off x="84400" y="2317200"/>
              <a:ext cx="5380800" cy="69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 rotWithShape="1">
            <a:blip r:embed="rId6">
              <a:alphaModFix/>
            </a:blip>
            <a:srcRect l="9453" t="52783"/>
            <a:stretch/>
          </p:blipFill>
          <p:spPr>
            <a:xfrm>
              <a:off x="4679893" y="2499792"/>
              <a:ext cx="4298075" cy="505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623400" y="203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Emptiness formation probability</a:t>
            </a:r>
            <a:endParaRPr b="1" dirty="0"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84050" y="1209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3984" r="14133"/>
          <a:stretch/>
        </p:blipFill>
        <p:spPr>
          <a:xfrm>
            <a:off x="0" y="1410675"/>
            <a:ext cx="4779651" cy="32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l="-3870" r="3869"/>
          <a:stretch/>
        </p:blipFill>
        <p:spPr>
          <a:xfrm>
            <a:off x="4495800" y="1410675"/>
            <a:ext cx="4678729" cy="328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481" y="0"/>
            <a:ext cx="712274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20C7-99B6-BCC2-D5D3-A2FA82FD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E" dirty="0"/>
              <a:t>§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131E2-7F23-0CD5-4715-C2DE9F24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6C81B-7DE4-A5E2-93A7-5F268352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6350"/>
            <a:ext cx="7670800" cy="513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866A8-CE01-E6DD-39BD-166C0B37D4F3}"/>
              </a:ext>
            </a:extLst>
          </p:cNvPr>
          <p:cNvSpPr txBox="1"/>
          <p:nvPr/>
        </p:nvSpPr>
        <p:spPr>
          <a:xfrm>
            <a:off x="834887" y="-7156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38071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311700" y="2529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t="27193"/>
          <a:stretch/>
        </p:blipFill>
        <p:spPr>
          <a:xfrm>
            <a:off x="492550" y="1093800"/>
            <a:ext cx="7954901" cy="37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84590"/>
          <a:stretch/>
        </p:blipFill>
        <p:spPr>
          <a:xfrm>
            <a:off x="644950" y="304800"/>
            <a:ext cx="7954901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19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Spineless Fermion representation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4521"/>
            <a:ext cx="9144001" cy="13117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418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Energy spectrum: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263450" y="1999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Obtained Hamiltonian: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0" y="2464125"/>
            <a:ext cx="6788077" cy="1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4900" y="3347188"/>
            <a:ext cx="2263525" cy="7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225" y="3991475"/>
            <a:ext cx="8447039" cy="10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Energy spectrum</a:t>
            </a:r>
            <a:endParaRPr b="1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88" y="1152474"/>
            <a:ext cx="7958620" cy="40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Ground state energy</a:t>
            </a:r>
            <a:endParaRPr b="1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50" y="572701"/>
            <a:ext cx="9144000" cy="180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5350" y="2571750"/>
            <a:ext cx="4324190" cy="23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4594"/>
              <a:buNone/>
            </a:pPr>
            <a:r>
              <a:rPr lang="en" sz="2220" b="1"/>
              <a:t>Ground state energy and phase transition</a:t>
            </a:r>
            <a:endParaRPr sz="2220" b="1"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t="6646"/>
          <a:stretch/>
        </p:blipFill>
        <p:spPr>
          <a:xfrm>
            <a:off x="0" y="386900"/>
            <a:ext cx="8222851" cy="16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t="5042"/>
          <a:stretch/>
        </p:blipFill>
        <p:spPr>
          <a:xfrm>
            <a:off x="0" y="1998400"/>
            <a:ext cx="8222850" cy="15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150" y="3506475"/>
            <a:ext cx="7913194" cy="16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224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Magnetization and magnetic susceptibility:</a:t>
            </a:r>
            <a:endParaRPr sz="3600" b="1"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50600" y="3671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2740" algn="l" rtl="0">
              <a:spcBef>
                <a:spcPts val="0"/>
              </a:spcBef>
              <a:spcAft>
                <a:spcPts val="0"/>
              </a:spcAft>
              <a:buSzPts val="1640"/>
              <a:buChar char="●"/>
            </a:pPr>
            <a:r>
              <a:rPr lang="en" sz="1640" dirty="0"/>
              <a:t>when α &lt; 4/3 the populated region is [−π/2,π/2] which implies that the total magnetization is zero.</a:t>
            </a:r>
            <a:endParaRPr sz="1640" dirty="0"/>
          </a:p>
          <a:p>
            <a:pPr marL="457200" lvl="0" indent="-332740" algn="l" rtl="0">
              <a:spcBef>
                <a:spcPts val="0"/>
              </a:spcBef>
              <a:spcAft>
                <a:spcPts val="0"/>
              </a:spcAft>
              <a:buSzPts val="1640"/>
              <a:buChar char="●"/>
            </a:pPr>
            <a:r>
              <a:rPr lang="en" sz="1640" dirty="0"/>
              <a:t> When</a:t>
            </a:r>
            <a:r>
              <a:rPr lang="ka-GE" sz="1640" dirty="0"/>
              <a:t> </a:t>
            </a:r>
            <a:r>
              <a:rPr lang="en" sz="1640" dirty="0"/>
              <a:t>α&gt;4/3, if </a:t>
            </a:r>
            <a:r>
              <a:rPr lang="en" sz="1640" dirty="0" err="1"/>
              <a:t>k_f</a:t>
            </a:r>
            <a:r>
              <a:rPr lang="en" sz="1640" dirty="0"/>
              <a:t> is the solution of </a:t>
            </a:r>
            <a:r>
              <a:rPr lang="en" sz="1640" dirty="0" err="1"/>
              <a:t>ε</a:t>
            </a:r>
            <a:r>
              <a:rPr lang="en" sz="1640" dirty="0"/>
              <a:t>(k)=0,so is π−</a:t>
            </a:r>
            <a:r>
              <a:rPr lang="en" sz="1640" dirty="0" err="1"/>
              <a:t>k_f</a:t>
            </a:r>
            <a:r>
              <a:rPr lang="en" sz="1640" dirty="0"/>
              <a:t>. So, the length of the populated region is 2(</a:t>
            </a:r>
            <a:r>
              <a:rPr lang="en" sz="1640" dirty="0" err="1"/>
              <a:t>kf</a:t>
            </a:r>
            <a:r>
              <a:rPr lang="en" sz="1640" dirty="0"/>
              <a:t> + π/2 − </a:t>
            </a:r>
            <a:r>
              <a:rPr lang="en" sz="1640" dirty="0" err="1"/>
              <a:t>kf</a:t>
            </a:r>
            <a:r>
              <a:rPr lang="en" sz="1640" dirty="0"/>
              <a:t> ) = π. </a:t>
            </a:r>
            <a:endParaRPr sz="1640" dirty="0"/>
          </a:p>
          <a:p>
            <a:pPr marL="457200" lvl="0" indent="-332740" algn="l" rtl="0">
              <a:spcBef>
                <a:spcPts val="0"/>
              </a:spcBef>
              <a:spcAft>
                <a:spcPts val="0"/>
              </a:spcAft>
              <a:buSzPts val="1640"/>
              <a:buChar char="●"/>
            </a:pPr>
            <a:r>
              <a:rPr lang="en" sz="1640" dirty="0"/>
              <a:t>full magnetization is always zero.</a:t>
            </a:r>
            <a:endParaRPr sz="164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40" dirty="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275" y="956125"/>
            <a:ext cx="4743774" cy="255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10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Introducing magnetic field in the system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t="9600"/>
          <a:stretch/>
        </p:blipFill>
        <p:spPr>
          <a:xfrm>
            <a:off x="381475" y="785925"/>
            <a:ext cx="2198725" cy="7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50" y="1301050"/>
            <a:ext cx="4489526" cy="9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 l="23200"/>
          <a:stretch/>
        </p:blipFill>
        <p:spPr>
          <a:xfrm>
            <a:off x="4268175" y="785975"/>
            <a:ext cx="4653977" cy="22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4375" y="3097825"/>
            <a:ext cx="4616815" cy="184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352" y="3343374"/>
            <a:ext cx="4489526" cy="81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270</Words>
  <Application>Microsoft Macintosh PowerPoint</Application>
  <PresentationFormat>On-screen Show (16:9)</PresentationFormat>
  <Paragraphs>40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                                      Extended XY model with n-(n+3)        interaction        </vt:lpstr>
      <vt:lpstr>This presentation was inspired by the research of Titvinidze and Japaridze in 2003, which introduced the XY model with an n-(n+2) interaction term.                     </vt:lpstr>
      <vt:lpstr>PowerPoint Presentation</vt:lpstr>
      <vt:lpstr>Spineless Fermion representation </vt:lpstr>
      <vt:lpstr>Energy spectrum</vt:lpstr>
      <vt:lpstr>Ground state energy</vt:lpstr>
      <vt:lpstr>Ground state energy and phase transition</vt:lpstr>
      <vt:lpstr>Magnetization and magnetic susceptibility:</vt:lpstr>
      <vt:lpstr>Introducing magnetic field in the system </vt:lpstr>
      <vt:lpstr>Correlations</vt:lpstr>
      <vt:lpstr>Analyzing correlation function</vt:lpstr>
      <vt:lpstr>Properties of the system in the presence of external magnetic field</vt:lpstr>
      <vt:lpstr>Constant magnetic field </vt:lpstr>
      <vt:lpstr>Staggered magnetic field</vt:lpstr>
      <vt:lpstr>PowerPoint Presentation</vt:lpstr>
      <vt:lpstr>Thermodynamics</vt:lpstr>
      <vt:lpstr>Heat capacity</vt:lpstr>
      <vt:lpstr>Heat conductivity</vt:lpstr>
      <vt:lpstr>Emptiness formation probability </vt:lpstr>
      <vt:lpstr>Emptiness formation probability</vt:lpstr>
      <vt:lpstr>PowerPoint Presentation</vt:lpstr>
      <vt:lpstr>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Nika kurdadze</cp:lastModifiedBy>
  <cp:revision>6</cp:revision>
  <dcterms:modified xsi:type="dcterms:W3CDTF">2024-08-06T06:59:28Z</dcterms:modified>
</cp:coreProperties>
</file>