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9" r:id="rId4"/>
    <p:sldId id="258" r:id="rId5"/>
    <p:sldId id="269" r:id="rId6"/>
    <p:sldId id="265" r:id="rId7"/>
    <p:sldId id="278" r:id="rId8"/>
    <p:sldId id="283" r:id="rId9"/>
    <p:sldId id="275" r:id="rId10"/>
    <p:sldId id="277" r:id="rId11"/>
    <p:sldId id="271" r:id="rId12"/>
    <p:sldId id="276" r:id="rId13"/>
    <p:sldId id="260" r:id="rId14"/>
    <p:sldId id="263" r:id="rId15"/>
    <p:sldId id="273" r:id="rId16"/>
    <p:sldId id="280" r:id="rId17"/>
    <p:sldId id="281" r:id="rId18"/>
    <p:sldId id="282" r:id="rId19"/>
    <p:sldId id="264" r:id="rId20"/>
    <p:sldId id="270" r:id="rId21"/>
    <p:sldId id="285" r:id="rId22"/>
    <p:sldId id="284" r:id="rId23"/>
    <p:sldId id="267" r:id="rId24"/>
    <p:sldId id="261" r:id="rId25"/>
    <p:sldId id="262" r:id="rId26"/>
  </p:sldIdLst>
  <p:sldSz cx="12192000" cy="6858000"/>
  <p:notesSz cx="6858000" cy="9144000"/>
  <p:defaultTextStyle>
    <a:defPPr>
      <a:defRPr lang="en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2"/>
    <p:restoredTop sz="96395"/>
  </p:normalViewPr>
  <p:slideViewPr>
    <p:cSldViewPr snapToGrid="0">
      <p:cViewPr>
        <p:scale>
          <a:sx n="103" d="100"/>
          <a:sy n="103" d="100"/>
        </p:scale>
        <p:origin x="1184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7T07:49:4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7T07:49:4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70DA2-A6AB-C844-846B-33F56D41C5F0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1C77D-F331-8244-B9EE-30D327005D00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8158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C77D-F331-8244-B9EE-30D327005D00}" type="slidenum">
              <a:rPr lang="en-GE" smtClean="0"/>
              <a:t>6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9825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C77D-F331-8244-B9EE-30D327005D00}" type="slidenum">
              <a:rPr lang="en-GE" smtClean="0"/>
              <a:t>7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956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1C77D-F331-8244-B9EE-30D327005D00}" type="slidenum">
              <a:rPr lang="en-GE" smtClean="0"/>
              <a:t>13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50885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C7AB-9B47-9257-30D7-328EF9CE2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E4C50-8804-5A22-FC8A-1C5DF5380D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4E8AB-B303-FD5D-AFC4-CB32B087A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5CD79-245D-5150-E7A4-4883831A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E241D-D022-3E5B-AA83-AF7039F4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4341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0244-3BF7-80B7-F3A1-020BB949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02AB8-CCF7-4A0B-F5B6-B58573DF0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10380-870A-AD4F-E41B-572AC3E9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E1BD-D67B-DA46-C305-E58FD702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6AD4A-4EAE-7345-0717-568D75D1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21534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18ED6-9F8E-A0AF-D1D7-A0871A6D2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785A2-0E4A-BCAA-45EB-3A8E4768A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3BA9-E322-867C-0688-7934169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36EC-9D5B-7EF0-C643-7C30184C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C917C-D47A-9291-5CB3-3620520F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95689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8883-CB80-BF6C-ABFE-28FE1472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7739-8667-716D-D2FD-5F073E7F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53AF-9007-F581-2026-E71FE49C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22D3A-BDDB-E45F-3AF8-72CB8443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C30D6-7022-4DB2-C26A-70CC8C37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3196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5996-50CC-31CE-DBB7-9EC24864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46381-07ED-E853-8A2E-196311C7A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482DD-3AAE-6B46-66BC-28E1018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CE4D2-3152-0EAA-D7AA-5EF07E96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20C2-39C1-5CB6-6E71-C03BF45B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1222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728B-BB76-A9E5-607C-9016EC9B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C1EA4-0E7C-7569-F95A-3BDCA8E47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9CB06-888F-6315-D035-248322AE2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7FEAF-49AC-3436-7FAE-086FE98A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FC412-2161-7DC0-515D-A6147E29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247F0-DB2D-C166-FCE8-8C698021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55821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AD2B9-8632-870D-66AC-3C3B0B2F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47726-FA5D-1C3C-98EB-9EDD3DA39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7C325-371D-64E0-A59E-529263C52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FCAF-10D8-C811-3282-78B226AC7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7D290-3268-D333-AD02-E5C0E8BA2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9E3581-9CAB-98D5-3D9F-465BBBB2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E49F72-D29D-F939-BA97-E58E73E0A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5340F-AB2E-120F-99DD-6739382A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93564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3769-7472-789B-BAEB-56904CBE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CC32ED-14DB-8B4E-3645-5E4A6C21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E96A2-E4E3-2638-766A-3C2E7036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B1E2A-55F1-7331-F1EC-4013D1F5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42577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FF1B41-5AAB-780D-7C8F-B040DBF6B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9FD52-739C-94E8-F7B3-07466BA9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6736-903D-A77F-2B3E-E67FD1BE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72017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5967-1ADB-5032-EE8D-A6ACDB0E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FFDD-2784-E2FD-56F2-23B2B4336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E9F95-8316-6844-9B5E-0B80F2A3C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3E1DB-9195-D2C8-A2BE-53234D05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03BD2-F4DB-1EB5-6EAB-1C035C32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41B4F-C291-AE86-AB71-0DEDAA8B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5222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F7F4A-384A-AB5D-9DC5-143D1B8D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C0355-FDD0-1465-359B-F56A0A97E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DF6EF-449B-CF4C-85F9-0D3098CC6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2B856-6131-32C4-5B98-1B2AC542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34C15-1574-D83E-DDEA-07C591C8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27EFC-864E-0F48-5557-9EA84BF6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94007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13066-EF86-7F15-65E5-5BFC12AE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7FBC9-161C-1A03-7CD1-F3A64B0DF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B9354-0BCD-AFD5-ADDC-DD390C3B7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263A3-BB43-0C4E-9FC9-2E68B4FE4585}" type="datetimeFigureOut">
              <a:rPr lang="en-GE" smtClean="0"/>
              <a:t>05.08.24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69CAE-C316-0C58-B1E5-9B9B31219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81BEE-4254-087E-BB5E-464C99D9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4AD601-11C1-5C4B-8C86-4670EDB91EF1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89708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pedia.org/article/Taylor-Couette_flow" TargetMode="External"/><Relationship Id="rId2" Type="http://schemas.openxmlformats.org/officeDocument/2006/relationships/hyperlink" Target="https://resources.system-analysis.cadence.com/blog/msa2022-expressing-the-navier-stokes-equation-in-cylindrical-coordinate-system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aylorCouette_flow#/media/File:CouetteTaylorSystem.sv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2C332-09A4-937D-8E70-A12A88595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GB" sz="6800" b="1" dirty="0">
                <a:latin typeface="Sylfaen" pitchFamily="18" charset="0"/>
              </a:rPr>
              <a:t>Relativistic Fluid Dynamics: A Study on Taylor Flow</a:t>
            </a:r>
            <a:endParaRPr lang="en-GE" sz="68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21C42-77AE-D6D9-9621-0BD5CDB9F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619624"/>
            <a:ext cx="3946779" cy="1038225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Speaker </a:t>
            </a:r>
            <a:r>
              <a:rPr lang="ka-GE" sz="2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: </a:t>
            </a:r>
            <a:r>
              <a:rPr lang="en-US" sz="2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Ani </a:t>
            </a:r>
            <a:r>
              <a:rPr lang="en-US" sz="2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Ghelekva</a:t>
            </a:r>
            <a:endParaRPr lang="ka-GE" sz="2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lfaen" pitchFamily="18" charset="0"/>
            </a:endParaRPr>
          </a:p>
          <a:p>
            <a:pPr algn="r"/>
            <a:r>
              <a:rPr lang="en-US" sz="2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Supervisor</a:t>
            </a:r>
            <a:r>
              <a:rPr lang="ka-GE" sz="2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: </a:t>
            </a:r>
            <a:r>
              <a:rPr lang="en-US" sz="2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prof. Andria </a:t>
            </a:r>
            <a:r>
              <a:rPr lang="en-US" sz="22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ylfaen" pitchFamily="18" charset="0"/>
              </a:rPr>
              <a:t>Rogava</a:t>
            </a:r>
            <a:endParaRPr lang="en-GE" sz="2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4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 graph with a line&#10;&#10;Description automatically generated">
            <a:extLst>
              <a:ext uri="{FF2B5EF4-FFF2-40B4-BE49-F238E27FC236}">
                <a16:creationId xmlns:a16="http://schemas.microsoft.com/office/drawing/2014/main" id="{25C3D9E3-CE4D-414A-35F1-33FF5C069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551" y="955206"/>
            <a:ext cx="2543847" cy="1925073"/>
          </a:xfrm>
          <a:prstGeom prst="rect">
            <a:avLst/>
          </a:prstGeom>
        </p:spPr>
      </p:pic>
      <p:pic>
        <p:nvPicPr>
          <p:cNvPr id="14" name="Content Placeholder 13" descr="A graph with a blue line&#10;&#10;Description automatically generated">
            <a:extLst>
              <a:ext uri="{FF2B5EF4-FFF2-40B4-BE49-F238E27FC236}">
                <a16:creationId xmlns:a16="http://schemas.microsoft.com/office/drawing/2014/main" id="{E78B3EFB-9C85-3B0B-2EA0-D91A1C99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98" y="914400"/>
            <a:ext cx="2543847" cy="19658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B1C3816C-D7BA-5E4F-C25D-5CE18C159A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55073" y="3014168"/>
                <a:ext cx="2830801" cy="3726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defTabSz="699882">
                  <a:lnSpc>
                    <a:spcPct val="90000"/>
                  </a:lnSpc>
                  <a:spcAft>
                    <a:spcPts val="459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72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lang="en-US" sz="1072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072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 </m:t>
                      </m:r>
                      <m:sSub>
                        <m:sSubPr>
                          <m:ctrlP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  </m:t>
                      </m:r>
                      <m:sSub>
                        <m:sSubPr>
                          <m:ctrlP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B1C3816C-D7BA-5E4F-C25D-5CE18C159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073" y="3014168"/>
                <a:ext cx="2830801" cy="372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Placeholder 6">
                <a:extLst>
                  <a:ext uri="{FF2B5EF4-FFF2-40B4-BE49-F238E27FC236}">
                    <a16:creationId xmlns:a16="http://schemas.microsoft.com/office/drawing/2014/main" id="{CDD44682-2521-6C46-D022-995C321028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86119" y="3014168"/>
                <a:ext cx="2830801" cy="3726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99882">
                  <a:spcBef>
                    <a:spcPts val="765"/>
                  </a:spcBef>
                  <a:spcAft>
                    <a:spcPts val="459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lang="en-US" sz="1072" b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 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11" name="Text Placeholder 6">
                <a:extLst>
                  <a:ext uri="{FF2B5EF4-FFF2-40B4-BE49-F238E27FC236}">
                    <a16:creationId xmlns:a16="http://schemas.microsoft.com/office/drawing/2014/main" id="{CDD44682-2521-6C46-D022-995C32102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19" y="3014168"/>
                <a:ext cx="2830801" cy="372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Placeholder 6">
                <a:extLst>
                  <a:ext uri="{FF2B5EF4-FFF2-40B4-BE49-F238E27FC236}">
                    <a16:creationId xmlns:a16="http://schemas.microsoft.com/office/drawing/2014/main" id="{BD834F35-3141-005F-59CB-8E90A65FD2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217" y="3014168"/>
                <a:ext cx="2830801" cy="3726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99882">
                  <a:spcBef>
                    <a:spcPts val="765"/>
                  </a:spcBef>
                  <a:spcAft>
                    <a:spcPts val="459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lang="en-US" sz="1072" b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15" name="Text Placeholder 6">
                <a:extLst>
                  <a:ext uri="{FF2B5EF4-FFF2-40B4-BE49-F238E27FC236}">
                    <a16:creationId xmlns:a16="http://schemas.microsoft.com/office/drawing/2014/main" id="{BD834F35-3141-005F-59CB-8E90A65F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217" y="3014168"/>
                <a:ext cx="2830801" cy="3726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 graph of a curve&#10;&#10;Description automatically generated">
            <a:extLst>
              <a:ext uri="{FF2B5EF4-FFF2-40B4-BE49-F238E27FC236}">
                <a16:creationId xmlns:a16="http://schemas.microsoft.com/office/drawing/2014/main" id="{4964B2D5-E9F8-A71A-1566-417F3D5AF1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5585" y="914400"/>
            <a:ext cx="2386067" cy="19658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 Placeholder 6">
                <a:extLst>
                  <a:ext uri="{FF2B5EF4-FFF2-40B4-BE49-F238E27FC236}">
                    <a16:creationId xmlns:a16="http://schemas.microsoft.com/office/drawing/2014/main" id="{462FF543-8901-C1AB-D0C2-27BB2436B72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89240" y="5401245"/>
                <a:ext cx="2830801" cy="3726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99882">
                  <a:spcBef>
                    <a:spcPts val="765"/>
                  </a:spcBef>
                  <a:spcAft>
                    <a:spcPts val="459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lang="en-US" sz="1072" b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=1000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 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18" name="Text Placeholder 6">
                <a:extLst>
                  <a:ext uri="{FF2B5EF4-FFF2-40B4-BE49-F238E27FC236}">
                    <a16:creationId xmlns:a16="http://schemas.microsoft.com/office/drawing/2014/main" id="{462FF543-8901-C1AB-D0C2-27BB2436B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240" y="5401245"/>
                <a:ext cx="2830801" cy="3726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A graph with a blue line&#10;&#10;Description automatically generated">
            <a:extLst>
              <a:ext uri="{FF2B5EF4-FFF2-40B4-BE49-F238E27FC236}">
                <a16:creationId xmlns:a16="http://schemas.microsoft.com/office/drawing/2014/main" id="{BD4E0677-022F-679D-FC6F-F771AE2656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8551" y="3338651"/>
            <a:ext cx="2465916" cy="19244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Placeholder 6">
                <a:extLst>
                  <a:ext uri="{FF2B5EF4-FFF2-40B4-BE49-F238E27FC236}">
                    <a16:creationId xmlns:a16="http://schemas.microsoft.com/office/drawing/2014/main" id="{44E32D8A-B2CC-514B-17C9-DCAB8458CB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7154" y="5462740"/>
                <a:ext cx="2830801" cy="3726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99882">
                  <a:spcBef>
                    <a:spcPts val="765"/>
                  </a:spcBef>
                  <a:spcAft>
                    <a:spcPts val="459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lang="en-US" sz="1072" b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=0.1 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=0.05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>
          <p:sp>
            <p:nvSpPr>
              <p:cNvPr id="21" name="Text Placeholder 6">
                <a:extLst>
                  <a:ext uri="{FF2B5EF4-FFF2-40B4-BE49-F238E27FC236}">
                    <a16:creationId xmlns:a16="http://schemas.microsoft.com/office/drawing/2014/main" id="{44E32D8A-B2CC-514B-17C9-DCAB8458C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154" y="5462740"/>
                <a:ext cx="2830801" cy="3726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graph of a function&#10;&#10;Description automatically generated">
            <a:extLst>
              <a:ext uri="{FF2B5EF4-FFF2-40B4-BE49-F238E27FC236}">
                <a16:creationId xmlns:a16="http://schemas.microsoft.com/office/drawing/2014/main" id="{70EFCE57-27DE-E780-AF24-D3B33C592E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9598" y="3338651"/>
            <a:ext cx="2465916" cy="19554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 Placeholder 6">
                <a:extLst>
                  <a:ext uri="{FF2B5EF4-FFF2-40B4-BE49-F238E27FC236}">
                    <a16:creationId xmlns:a16="http://schemas.microsoft.com/office/drawing/2014/main" id="{58FB4231-8E5E-1D45-D524-3F998FBACF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73444" y="5510522"/>
                <a:ext cx="2830801" cy="3726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99882">
                  <a:spcBef>
                    <a:spcPts val="765"/>
                  </a:spcBef>
                  <a:spcAft>
                    <a:spcPts val="459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072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  <m:r>
                        <a:rPr lang="en-US" sz="1072" b="0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   </m:t>
                      </m:r>
                      <m:sSub>
                        <m:sSubPr>
                          <m:ctrl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Ω</m:t>
                          </m:r>
                        </m:e>
                        <m:sub>
                          <m:r>
                            <a:rPr lang="en-US" sz="1072" b="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lang="en-US" sz="1072" b="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ka-GE" sz="1072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4" name="Text Placeholder 6">
                <a:extLst>
                  <a:ext uri="{FF2B5EF4-FFF2-40B4-BE49-F238E27FC236}">
                    <a16:creationId xmlns:a16="http://schemas.microsoft.com/office/drawing/2014/main" id="{58FB4231-8E5E-1D45-D524-3F998FBAC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3444" y="5510522"/>
                <a:ext cx="2830801" cy="3726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graph with a blue line&#10;&#10;Description automatically generated">
            <a:extLst>
              <a:ext uri="{FF2B5EF4-FFF2-40B4-BE49-F238E27FC236}">
                <a16:creationId xmlns:a16="http://schemas.microsoft.com/office/drawing/2014/main" id="{64CDBD80-F5EE-444E-17F5-7622C37FF8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7165" y="3351736"/>
            <a:ext cx="2465916" cy="20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0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87174-71BE-F513-DA3A-E42C2B9E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41" y="548640"/>
            <a:ext cx="4282826" cy="5431536"/>
          </a:xfrm>
        </p:spPr>
        <p:txBody>
          <a:bodyPr>
            <a:normAutofit/>
          </a:bodyPr>
          <a:lstStyle/>
          <a:p>
            <a:r>
              <a:rPr lang="en-GB" sz="5400" dirty="0">
                <a:latin typeface="Sylfaen" pitchFamily="18" charset="0"/>
              </a:rPr>
              <a:t>Rayleigh criterion</a:t>
            </a:r>
            <a:endParaRPr lang="en-GE" sz="5400" dirty="0">
              <a:latin typeface="Sylfaen" pitchFamily="18" charset="0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3CDA3-5A1F-0C27-5F4C-0CF29A686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1108" y="1163505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In the absence of viscosity the necessary and sufficient condition for distribution of azimuthal velocity  to be stable is </a:t>
                </a:r>
              </a:p>
              <a:p>
                <a:pPr marL="0" indent="0">
                  <a:buNone/>
                </a:pPr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ka-G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a-GE" sz="2200" b="0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GB" sz="2200" dirty="0">
                  <a:solidFill>
                    <a:schemeClr val="tx1"/>
                  </a:solidFill>
                  <a:latin typeface="Sylfaen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everywhere in the interval; and, further, that the   distribution is unstable if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 should decrease anywhere in the interval.</a:t>
                </a:r>
              </a:p>
              <a:p>
                <a:pPr marL="0" indent="0">
                  <a:buNone/>
                </a:pPr>
                <a:endParaRPr lang="en-GB" sz="2200" dirty="0">
                  <a:latin typeface="Sylfaen" pitchFamily="18" charset="0"/>
                </a:endParaRPr>
              </a:p>
              <a:p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Taylor-Couette flow is stable if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EA713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ka-G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ka-GE" sz="2200" b="0" i="1" smtClean="0">
                            <a:solidFill>
                              <a:schemeClr val="tx1"/>
                            </a:solidFill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a-G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ka-G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ka-GE" sz="2200" dirty="0">
                  <a:solidFill>
                    <a:schemeClr val="tx1"/>
                  </a:solidFill>
                  <a:latin typeface="Sylfaen" pitchFamily="18" charset="0"/>
                </a:endParaRPr>
              </a:p>
              <a:p>
                <a:r>
                  <a:rPr lang="en-US" sz="2200" dirty="0">
                    <a:solidFill>
                      <a:schemeClr val="tx1"/>
                    </a:solidFill>
                    <a:latin typeface="Sylfae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ka-G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a-G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ka-GE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solidFill>
                          <a:srgbClr val="EA713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Sylfae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200" dirty="0">
                    <a:latin typeface="Sylfaen" pitchFamily="18" charset="0"/>
                  </a:rPr>
                  <a:t> </a:t>
                </a:r>
                <a:r>
                  <a:rPr lang="en-GB" sz="1400" dirty="0">
                    <a:latin typeface="Sylfaen" pitchFamily="18" charset="0"/>
                  </a:rPr>
                  <a:t>Rayleigh's criterion is violated</a:t>
                </a:r>
              </a:p>
              <a:p>
                <a:r>
                  <a:rPr lang="en-GB" sz="2200" dirty="0">
                    <a:latin typeface="Sylfaen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EA71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latin typeface="Sylfaen" pitchFamily="18" charset="0"/>
                  </a:rPr>
                  <a:t>  where: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1+|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sSup>
                              <m:sSupPr>
                                <m:ctrlPr>
                                  <a:rPr lang="ka-G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ka-G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p>
                                <m:r>
                                  <a:rPr lang="ka-GE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+|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200" dirty="0">
                  <a:latin typeface="Sylfaen" pitchFamily="18" charset="0"/>
                </a:endParaRPr>
              </a:p>
              <a:p>
                <a:endParaRPr lang="en-GB" sz="1400" dirty="0">
                  <a:latin typeface="Sylfaen" pitchFamily="18" charset="0"/>
                </a:endParaRPr>
              </a:p>
              <a:p>
                <a:endParaRPr lang="en-GB" sz="1400" dirty="0">
                  <a:latin typeface="Sylfaen" pitchFamily="18" charset="0"/>
                </a:endParaRPr>
              </a:p>
              <a:p>
                <a:endParaRPr lang="en-GB" sz="2200" dirty="0">
                  <a:solidFill>
                    <a:schemeClr val="tx1"/>
                  </a:solidFill>
                  <a:latin typeface="Sylfaen" pitchFamily="18" charset="0"/>
                </a:endParaRPr>
              </a:p>
              <a:p>
                <a:pPr marL="0" indent="0">
                  <a:buNone/>
                </a:pPr>
                <a:endParaRPr lang="en-GB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3CDA3-5A1F-0C27-5F4C-0CF29A686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1108" y="1163505"/>
                <a:ext cx="6224335" cy="5431536"/>
              </a:xfrm>
              <a:blipFill>
                <a:blip r:embed="rId2"/>
                <a:stretch>
                  <a:fillRect l="-1426" t="-12587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" descr="{\displaystyle (rv_{\theta })^{2}}">
            <a:extLst>
              <a:ext uri="{FF2B5EF4-FFF2-40B4-BE49-F238E27FC236}">
                <a16:creationId xmlns:a16="http://schemas.microsoft.com/office/drawing/2014/main" id="{8B1CD2CB-F593-EF8C-D1B6-3E95FA3EFC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799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4080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6D6E6-A7FA-3F91-FAB8-95068BED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5400" dirty="0">
                <a:latin typeface="Sylfaen" pitchFamily="18" charset="0"/>
              </a:rPr>
              <a:t>Taylor's criterion</a:t>
            </a:r>
            <a:endParaRPr lang="en-US" sz="54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Content Placeholder 22">
                <a:extLst>
                  <a:ext uri="{FF2B5EF4-FFF2-40B4-BE49-F238E27FC236}">
                    <a16:creationId xmlns:a16="http://schemas.microsoft.com/office/drawing/2014/main" id="{229539AD-EF41-4D7D-3344-49EDA94A2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0" y="1223319"/>
                <a:ext cx="6894576" cy="3781168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/>
                  <a:t>The stability is characterized by three parameters, namely</a:t>
                </a:r>
                <a:r>
                  <a:rPr lang="ka-GE" sz="2200" dirty="0"/>
                  <a:t> </a:t>
                </a:r>
                <a14:m>
                  <m:oMath xmlns:m="http://schemas.openxmlformats.org/officeDocument/2006/math">
                    <m:r>
                      <a:rPr lang="ka-GE" sz="2200" i="1" smtClean="0">
                        <a:ea typeface="Cambria Math" panose="02040503050406030204" pitchFamily="18" charset="0"/>
                      </a:rPr>
                      <m:t>𝜂</m:t>
                    </m:r>
                    <m:r>
                      <a:rPr lang="ka-GE" sz="2200" b="0" i="1" smtClean="0">
                        <a:ea typeface="Cambria Math" panose="02040503050406030204" pitchFamily="18" charset="0"/>
                      </a:rPr>
                      <m:t>,</m:t>
                    </m:r>
                    <m:r>
                      <a:rPr lang="ka-GE" sz="2200" b="0" i="1" smtClean="0"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200" dirty="0"/>
                  <a:t> and a Taylor number </a:t>
                </a:r>
                <a:r>
                  <a:rPr lang="ka-GE" sz="2200" dirty="0"/>
                  <a:t>(</a:t>
                </a:r>
                <a:r>
                  <a:rPr lang="en-US" sz="2200" dirty="0"/>
                  <a:t>Ta)</a:t>
                </a:r>
                <a:r>
                  <a:rPr lang="ka-GE" sz="2200" dirty="0"/>
                  <a:t>.</a:t>
                </a:r>
                <a:endParaRPr lang="en-US" sz="2200" dirty="0"/>
              </a:p>
              <a:p>
                <a:endParaRPr lang="en-US" sz="2200" dirty="0"/>
              </a:p>
              <a:p>
                <a:pPr marL="0" indent="0">
                  <a:buNone/>
                </a:pPr>
                <a:endParaRPr lang="en-US" sz="2200" dirty="0">
                  <a:latin typeface="Sylfaen" pitchFamily="18" charset="0"/>
                </a:endParaRPr>
              </a:p>
              <a:p>
                <a:endParaRPr lang="en-US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 </a:t>
                </a:r>
              </a:p>
              <a:p>
                <a:endParaRPr lang="en-US" sz="2200" dirty="0"/>
              </a:p>
              <a:p>
                <a:pPr marL="0" indent="0">
                  <a:buNone/>
                </a:pPr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2" name="Content Placeholder 22">
                <a:extLst>
                  <a:ext uri="{FF2B5EF4-FFF2-40B4-BE49-F238E27FC236}">
                    <a16:creationId xmlns:a16="http://schemas.microsoft.com/office/drawing/2014/main" id="{229539AD-EF41-4D7D-3344-49EDA94A2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1223319"/>
                <a:ext cx="6894576" cy="3781168"/>
              </a:xfrm>
              <a:blipFill>
                <a:blip r:embed="rId2"/>
                <a:stretch>
                  <a:fillRect l="-1289" t="-1672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{\displaystyle \eta }">
            <a:extLst>
              <a:ext uri="{FF2B5EF4-FFF2-40B4-BE49-F238E27FC236}">
                <a16:creationId xmlns:a16="http://schemas.microsoft.com/office/drawing/2014/main" id="{AA4213AF-E220-4FFA-689B-CD5216E28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7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  <p:sp>
        <p:nvSpPr>
          <p:cNvPr id="6" name="AutoShape 3" descr="{\displaystyle \mu }">
            <a:extLst>
              <a:ext uri="{FF2B5EF4-FFF2-40B4-BE49-F238E27FC236}">
                <a16:creationId xmlns:a16="http://schemas.microsoft.com/office/drawing/2014/main" id="{57C089E6-2470-8B25-150E-AA64B87A92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  <p:pic>
        <p:nvPicPr>
          <p:cNvPr id="8" name="Picture 7" descr="A black and white math problem&#10;&#10;Description automatically generated with medium confidence">
            <a:extLst>
              <a:ext uri="{FF2B5EF4-FFF2-40B4-BE49-F238E27FC236}">
                <a16:creationId xmlns:a16="http://schemas.microsoft.com/office/drawing/2014/main" id="{0FE98F28-B1FB-A27F-12CE-C0939DE1D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96" y="2134695"/>
            <a:ext cx="3619500" cy="812800"/>
          </a:xfrm>
          <a:prstGeom prst="rect">
            <a:avLst/>
          </a:prstGeom>
        </p:spPr>
      </p:pic>
      <p:pic>
        <p:nvPicPr>
          <p:cNvPr id="10" name="Picture 9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C4BF3DE7-461D-471D-8B01-EC8FB0640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728" y="3019726"/>
            <a:ext cx="3619500" cy="812800"/>
          </a:xfrm>
          <a:prstGeom prst="rect">
            <a:avLst/>
          </a:prstGeom>
        </p:spPr>
      </p:pic>
      <p:pic>
        <p:nvPicPr>
          <p:cNvPr id="12" name="Picture 11" descr="A number and a symbol&#10;&#10;Description automatically generated with medium confidence">
            <a:extLst>
              <a:ext uri="{FF2B5EF4-FFF2-40B4-BE49-F238E27FC236}">
                <a16:creationId xmlns:a16="http://schemas.microsoft.com/office/drawing/2014/main" id="{D33FD7A4-ABDC-00D7-8FAA-4238CCD09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139106"/>
            <a:ext cx="3619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D104F-30E9-F46C-1D36-17E86DE6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Sylfaen" pitchFamily="18" charset="0"/>
              </a:rPr>
              <a:t>Taylor Vortices</a:t>
            </a:r>
            <a:endParaRPr lang="en-GE" sz="5400">
              <a:latin typeface="Sylfaen" pitchFamily="18" charset="0"/>
            </a:endParaRP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215B69C4-F864-5692-F191-EF28C78F9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0936" y="3187056"/>
                <a:ext cx="5374448" cy="2787682"/>
              </a:xfrm>
            </p:spPr>
            <p:txBody>
              <a:bodyPr anchor="t">
                <a:normAutofit/>
              </a:bodyPr>
              <a:lstStyle/>
              <a:p>
                <a:r>
                  <a:rPr kumimoji="0" lang="en-GE" altLang="en-GE" sz="2400" strike="noStrike" cap="none" normalizeH="0" baseline="0" dirty="0">
                    <a:ln>
                      <a:noFill/>
                    </a:ln>
                    <a:effectLst/>
                    <a:latin typeface="Sylfaen" pitchFamily="18" charset="0"/>
                    <a:cs typeface="Arial" panose="020B0604020202020204" pitchFamily="34" charset="0"/>
                  </a:rPr>
                  <a:t>Taylor vortices are vortices formed in rotating Taylor–Couette flow when the Taylor number (Ta) of the flow exceeds a critical value.     </a:t>
                </a:r>
              </a:p>
              <a:p>
                <a:pPr marL="0" indent="0" algn="ctr">
                  <a:buNone/>
                </a:pPr>
                <a:r>
                  <a:rPr lang="en-GE" altLang="en-GE" sz="2400" dirty="0">
                    <a:latin typeface="Sylfaen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0" lang="en-US" altLang="en-GE" sz="2400" b="0" i="1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𝑇𝑎</m:t>
                    </m:r>
                    <m:r>
                      <a:rPr kumimoji="0" lang="en-US" altLang="en-GE" sz="2400" b="0" i="1" strike="noStrike" cap="none" normalizeH="0" baseline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kumimoji="0" lang="en-US" altLang="en-GE" sz="2400" b="0" i="1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altLang="en-GE" sz="2400" b="0" i="1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𝑇𝑎</m:t>
                        </m:r>
                      </m:e>
                      <m:sub>
                        <m:r>
                          <a:rPr kumimoji="0" lang="en-US" altLang="en-GE" sz="2400" b="0" i="1" strike="noStrike" cap="none" normalizeH="0" baseline="0" smtClean="0">
                            <a:ln>
                              <a:noFill/>
                            </a:ln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GE" altLang="en-GE" sz="1400" strike="noStrike" cap="none" normalizeH="0" baseline="0" dirty="0">
                    <a:ln>
                      <a:noFill/>
                    </a:ln>
                    <a:effectLst/>
                    <a:latin typeface="Sylfaen" pitchFamily="18" charset="0"/>
                    <a:cs typeface="Arial" panose="020B0604020202020204" pitchFamily="34" charset="0"/>
                  </a:rPr>
                  <a:t>  </a:t>
                </a:r>
                <a:endParaRPr lang="en-US" sz="1400" dirty="0">
                  <a:latin typeface="Sylfaen" pitchFamily="18" charset="0"/>
                </a:endParaRPr>
              </a:p>
            </p:txBody>
          </p:sp>
        </mc:Choice>
        <mc:Fallback>
          <p:sp>
            <p:nvSpPr>
              <p:cNvPr id="19" name="Content Placeholder 18">
                <a:extLst>
                  <a:ext uri="{FF2B5EF4-FFF2-40B4-BE49-F238E27FC236}">
                    <a16:creationId xmlns:a16="http://schemas.microsoft.com/office/drawing/2014/main" id="{215B69C4-F864-5692-F191-EF28C78F9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3187056"/>
                <a:ext cx="5374448" cy="2787682"/>
              </a:xfrm>
              <a:blipFill>
                <a:blip r:embed="rId3"/>
                <a:stretch>
                  <a:fillRect l="-1415" t="-3636" r="-236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A diagram of a cylinder&#10;&#10;Description automatically generated">
            <a:extLst>
              <a:ext uri="{FF2B5EF4-FFF2-40B4-BE49-F238E27FC236}">
                <a16:creationId xmlns:a16="http://schemas.microsoft.com/office/drawing/2014/main" id="{26633C4A-0E51-AC0A-3C78-B11592224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712" y="640080"/>
            <a:ext cx="4285640" cy="557784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7EC28DF4-7315-22D2-15FB-971AD0DE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E" altLang="en-GE" sz="12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GE" altLang="en-G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3" descr="{\displaystyle \mathrm {Ta} }">
            <a:extLst>
              <a:ext uri="{FF2B5EF4-FFF2-40B4-BE49-F238E27FC236}">
                <a16:creationId xmlns:a16="http://schemas.microsoft.com/office/drawing/2014/main" id="{2CC6916F-FB7C-3831-365C-4FE6B6F17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107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  <p:sp>
        <p:nvSpPr>
          <p:cNvPr id="9" name="AutoShape 4" descr="{\displaystyle \mathrm {Ta_{c}} }">
            <a:extLst>
              <a:ext uri="{FF2B5EF4-FFF2-40B4-BE49-F238E27FC236}">
                <a16:creationId xmlns:a16="http://schemas.microsoft.com/office/drawing/2014/main" id="{D3E7DED6-4B89-13E2-4ECC-521B633C3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2729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53492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network&#10;&#10;Description automatically generated">
            <a:extLst>
              <a:ext uri="{FF2B5EF4-FFF2-40B4-BE49-F238E27FC236}">
                <a16:creationId xmlns:a16="http://schemas.microsoft.com/office/drawing/2014/main" id="{84F77F90-D25E-8D54-BADA-5AFFCB35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6" t="10098" r="6863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A3FEC4-E704-5A2C-658A-53CC7018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500841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Sylfaen" pitchFamily="18" charset="0"/>
              </a:rPr>
              <a:t>Special-Relativistic Taylor (Taylor-Couette) Flow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2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BDB6D-BB7D-72FF-AF0F-195C189455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9642" y="464086"/>
                <a:ext cx="10515600" cy="5929828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endParaRPr lang="en-GE" dirty="0"/>
              </a:p>
              <a:p>
                <a:pPr algn="ctr"/>
                <a:r>
                  <a:rPr lang="en-GB" sz="2400" dirty="0">
                    <a:effectLst/>
                    <a:latin typeface="Sylfaen" pitchFamily="18" charset="0"/>
                  </a:rPr>
                  <a:t>We shall use geometrical units, so that</a:t>
                </a:r>
                <a:r>
                  <a:rPr lang="en-GB" sz="2400" i="1" dirty="0">
                    <a:effectLst/>
                    <a:latin typeface="Sylfae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/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GB" sz="2400" i="1" dirty="0" smtClean="0">
                        <a:effectLst/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GB" sz="2400" i="1" dirty="0" smtClean="0">
                        <a:effectLst/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GB" sz="2400" i="1" dirty="0" smtClean="0">
                        <a:effectLst/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400" i="1" dirty="0" smtClean="0">
                        <a:effectLst/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GB" sz="2400" dirty="0">
                  <a:effectLst/>
                  <a:latin typeface="Sylfaen" pitchFamily="18" charset="0"/>
                </a:endParaRPr>
              </a:p>
              <a:p>
                <a:pPr algn="ctr"/>
                <a:r>
                  <a:rPr lang="en-GB" sz="2400" dirty="0">
                    <a:latin typeface="Sylfaen" pitchFamily="18" charset="0"/>
                  </a:rPr>
                  <a:t>Greece indices – spacetime components; Roman indices – spatial components;</a:t>
                </a:r>
                <a:endParaRPr lang="en-GB" sz="2400" dirty="0">
                  <a:effectLst/>
                  <a:latin typeface="Sylfaen" pitchFamily="18" charset="0"/>
                </a:endParaRPr>
              </a:p>
              <a:p>
                <a:pPr algn="ctr"/>
                <a:endParaRPr lang="en-GE" sz="2400" dirty="0">
                  <a:latin typeface="Sylfaen" pitchFamily="18" charset="0"/>
                </a:endParaRPr>
              </a:p>
              <a:p>
                <a:pPr algn="ctr"/>
                <a:r>
                  <a:rPr lang="en-GE" sz="2400" dirty="0">
                    <a:latin typeface="Sylfaen" pitchFamily="18" charset="0"/>
                  </a:rPr>
                  <a:t>Minkowski Metric in Cartesian Coordinates with the signature chosen as         (- + + +)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E" dirty="0"/>
              </a:p>
              <a:p>
                <a:pPr marL="0" indent="0" algn="ctr">
                  <a:buNone/>
                </a:pPr>
                <a:endParaRPr lang="en-GB" u="sng" dirty="0">
                  <a:effectLst/>
                  <a:latin typeface="Sylfaen" pitchFamily="18" charset="0"/>
                </a:endParaRPr>
              </a:p>
              <a:p>
                <a:pPr algn="ctr"/>
                <a:r>
                  <a:rPr lang="en-GE" sz="2400" dirty="0">
                    <a:latin typeface="Sylfaen" pitchFamily="18" charset="0"/>
                  </a:rPr>
                  <a:t>Minkowski metric </a:t>
                </a:r>
                <a:r>
                  <a:rPr lang="en-GB" sz="2400" dirty="0">
                    <a:latin typeface="Sylfaen" pitchFamily="18" charset="0"/>
                  </a:rPr>
                  <a:t>I</a:t>
                </a:r>
                <a:r>
                  <a:rPr lang="en-GE" sz="2400" dirty="0">
                    <a:latin typeface="Sylfaen" pitchFamily="18" charset="0"/>
                  </a:rPr>
                  <a:t>n Cylinidrical coordinates with the signature chosen as     (- + + +)</a:t>
                </a:r>
                <a:endParaRPr lang="ka-GE" sz="24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diag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(−1, +1, </m:t>
                    </m:r>
                    <m:sSup>
                      <m:sSup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,+1</m:t>
                    </m:r>
                  </m:oMath>
                </a14:m>
                <a:r>
                  <a:rPr lang="en-GE" sz="2400" dirty="0"/>
                  <a:t>)</a:t>
                </a:r>
              </a:p>
              <a:p>
                <a:pPr marL="0" indent="0" algn="ctr">
                  <a:buNone/>
                </a:pPr>
                <a:r>
                  <a:rPr lang="en-GE" dirty="0"/>
                  <a:t>	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CBDB6D-BB7D-72FF-AF0F-195C189455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9642" y="464086"/>
                <a:ext cx="10515600" cy="5929828"/>
              </a:xfrm>
              <a:blipFill>
                <a:blip r:embed="rId2"/>
                <a:stretch>
                  <a:fillRect r="-3369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716C628-2353-F48F-B784-FC77CCA70C69}"/>
              </a:ext>
            </a:extLst>
          </p:cNvPr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E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1820ED8F-99F6-8FC6-0025-15A3F2FDB57B}"/>
              </a:ext>
            </a:extLst>
          </p:cNvPr>
          <p:cNvSpPr/>
          <p:nvPr/>
        </p:nvSpPr>
        <p:spPr>
          <a:xfrm>
            <a:off x="7484076" y="1037967"/>
            <a:ext cx="473676" cy="321275"/>
          </a:xfrm>
          <a:prstGeom prst="rightArrow">
            <a:avLst/>
          </a:prstGeom>
          <a:solidFill>
            <a:schemeClr val="bg1"/>
          </a:solidFill>
          <a:ln>
            <a:solidFill>
              <a:srgbClr val="EA713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</p:spTree>
    <p:extLst>
      <p:ext uri="{BB962C8B-B14F-4D97-AF65-F5344CB8AC3E}">
        <p14:creationId xmlns:p14="http://schemas.microsoft.com/office/powerpoint/2010/main" val="30172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D6789-4ED7-E06C-C079-874B548B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E" sz="5400" dirty="0">
                <a:latin typeface="Sylfaen" pitchFamily="18" charset="0"/>
              </a:rPr>
              <a:t>The Stress-Energy Tensor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BE42-EA00-36A9-F122-50C9E81EB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GE" sz="2200" dirty="0">
                    <a:latin typeface="Sylfaen" pitchFamily="18" charset="0"/>
                  </a:rPr>
                  <a:t>We are considering motion of the </a:t>
                </a:r>
                <a:r>
                  <a:rPr lang="en-GB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incompressible, viscous fluid</a:t>
                </a:r>
                <a:r>
                  <a:rPr lang="en-GE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 </a:t>
                </a:r>
                <a:r>
                  <a:rPr lang="en-GE" sz="2200" dirty="0">
                    <a:latin typeface="Sylfaen" pitchFamily="18" charset="0"/>
                  </a:rPr>
                  <a:t>so we need the following form of stress-energy tensor: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𝜉𝜃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</m:oMath>
                  </m:oMathPara>
                </a14:m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r>
                  <a:rPr lang="en-GB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WHERE:</a:t>
                </a:r>
              </a:p>
              <a:p>
                <a:pPr algn="ctr"/>
                <a:r>
                  <a:rPr lang="en-GB" sz="2200" dirty="0">
                    <a:latin typeface="Sylfaen" pitchFamily="18" charset="0"/>
                  </a:rPr>
                  <a:t>e – the density of mass-energy</a:t>
                </a:r>
              </a:p>
              <a:p>
                <a:pPr algn="ctr"/>
                <a:r>
                  <a:rPr lang="en-GB" sz="2200" dirty="0">
                    <a:latin typeface="Sylfaen" pitchFamily="18" charset="0"/>
                  </a:rPr>
                  <a:t>P – the pressure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GB" sz="2200" dirty="0">
                    <a:latin typeface="Sylfaen" pitchFamily="18" charset="0"/>
                  </a:rPr>
                  <a:t>- 4-velocity field of the flow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Sylfaen" pitchFamily="18" charset="0"/>
                  </a:rPr>
                  <a:t>– coefficient of shear viscosity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sz="2200" dirty="0">
                    <a:latin typeface="Sylfaen" pitchFamily="18" charset="0"/>
                  </a:rPr>
                  <a:t> – coefficient of bulk viscosity</a:t>
                </a:r>
              </a:p>
              <a:p>
                <a:pPr algn="ctr"/>
                <a:endParaRPr lang="en-GB" sz="22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:endParaRPr lang="en-GB" sz="2200" dirty="0">
                  <a:latin typeface="Sylfae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BE42-EA00-36A9-F122-50C9E81EB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724" t="-1791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0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D6789-4ED7-E06C-C079-874B548B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E" sz="5400" dirty="0">
                <a:latin typeface="Sylfaen" pitchFamily="18" charset="0"/>
              </a:rPr>
              <a:t>The Stress-Energy Tensor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BE42-EA00-36A9-F122-50C9E81EB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GE" sz="2200" dirty="0">
                    <a:latin typeface="Sylfaen" pitchFamily="18" charset="0"/>
                  </a:rPr>
                  <a:t>We are considering motion of the </a:t>
                </a:r>
                <a:r>
                  <a:rPr lang="en-GB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incompressible, viscous fluid</a:t>
                </a:r>
                <a:r>
                  <a:rPr lang="en-GE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 </a:t>
                </a:r>
                <a:r>
                  <a:rPr lang="en-GE" sz="2200" dirty="0">
                    <a:latin typeface="Sylfaen" pitchFamily="18" charset="0"/>
                  </a:rPr>
                  <a:t>so we need the following form of stress-energy tensor: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𝜉𝜃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</m:oMath>
                  </m:oMathPara>
                </a14:m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r>
                  <a:rPr lang="en-GB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GB" sz="2200" dirty="0">
                    <a:latin typeface="Sylfaen" pitchFamily="18" charset="0"/>
                  </a:rPr>
                  <a:t>- is the projection tenso</a:t>
                </a:r>
                <a:r>
                  <a:rPr lang="en-US" sz="2200" dirty="0">
                    <a:latin typeface="Sylfaen" pitchFamily="18" charset="0"/>
                  </a:rPr>
                  <a:t>r</a:t>
                </a:r>
                <a:endParaRPr lang="en-GB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GB" dirty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sup>
                      </m:sSup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U</m:t>
                          </m:r>
                        </m:e>
                        <m:sup>
                          <m:r>
                            <a:rPr lang="el-GR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Sylfae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200" i="1" dirty="0">
                    <a:latin typeface="Sylfaen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en-US" sz="2200" dirty="0">
                    <a:latin typeface="Sylfaen" pitchFamily="18" charset="0"/>
                    <a:ea typeface="Cambria Math" panose="02040503050406030204" pitchFamily="18" charset="0"/>
                  </a:rPr>
                  <a:t>is the ”expansion” of fluid world lines</a:t>
                </a:r>
                <a:endParaRPr lang="en-US" sz="2200" i="1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GB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Sylfae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BE42-EA00-36A9-F122-50C9E81EB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724" t="-1791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20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8D6789-4ED7-E06C-C079-874B548B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E" sz="5400" dirty="0">
                <a:latin typeface="Sylfaen" pitchFamily="18" charset="0"/>
              </a:rPr>
              <a:t>The Stress-Energy Tensor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BE42-EA00-36A9-F122-50C9E81EB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GE" sz="2200" dirty="0">
                    <a:latin typeface="Sylfaen" pitchFamily="18" charset="0"/>
                  </a:rPr>
                  <a:t>We are considering motion of the </a:t>
                </a:r>
                <a:r>
                  <a:rPr lang="en-GB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incompressible, viscous fluid</a:t>
                </a:r>
                <a:r>
                  <a:rPr lang="en-GE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 </a:t>
                </a:r>
                <a:r>
                  <a:rPr lang="en-GE" sz="2200" dirty="0">
                    <a:latin typeface="Sylfaen" pitchFamily="18" charset="0"/>
                  </a:rPr>
                  <a:t>so we need the following form of stress-energy tensor: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GB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𝜂𝜎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𝜉𝜃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</m:oMath>
                  </m:oMathPara>
                </a14:m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endParaRPr lang="en-GB" sz="2200" dirty="0">
                  <a:latin typeface="Sylfaen" pitchFamily="18" charset="0"/>
                </a:endParaRPr>
              </a:p>
              <a:p>
                <a:pPr marL="0" indent="0">
                  <a:buNone/>
                </a:pPr>
                <a:r>
                  <a:rPr lang="en-GB" sz="2200" b="1" u="sng" dirty="0">
                    <a:solidFill>
                      <a:srgbClr val="EA7131"/>
                    </a:solidFill>
                    <a:latin typeface="Sylfaen" pitchFamily="18" charset="0"/>
                  </a:rPr>
                  <a:t>WHERE: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GB" sz="2200" dirty="0">
                    <a:latin typeface="Sylfaen" pitchFamily="18" charset="0"/>
                  </a:rPr>
                  <a:t> - the shear tensor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a-GE" b="0" i="0" smtClean="0"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a-G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ka-GE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ka-G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ka-GE" b="0" i="1" smtClean="0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ka-GE" b="0" i="1" smtClean="0"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GB" dirty="0">
                    <a:latin typeface="Sylfaen" pitchFamily="18" charset="0"/>
                  </a:rPr>
                  <a:t>+</a:t>
                </a:r>
                <a:r>
                  <a:rPr lang="ka-GE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a-G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endParaRPr lang="en-GB" dirty="0">
                  <a:latin typeface="Sylfae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78BE42-EA00-36A9-F122-50C9E81EB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724" t="-1791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67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4CAD4-8CE6-7CAB-41FC-B3AF927D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lfaen" pitchFamily="18" charset="0"/>
              </a:rPr>
              <a:t>The standard formulation of relativistic hydrodynamics</a:t>
            </a:r>
            <a:endParaRPr lang="en-GE" sz="4000" dirty="0">
              <a:latin typeface="Sylfae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7F6EA-9025-D174-89DA-C1611C577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9687" y="2050975"/>
                <a:ext cx="4551515" cy="4720528"/>
              </a:xfrm>
            </p:spPr>
            <p:txBody>
              <a:bodyPr numCol="2" anchor="ctr">
                <a:normAutofit/>
              </a:bodyPr>
              <a:lstStyle/>
              <a:p>
                <a:r>
                  <a:rPr lang="en-US" dirty="0">
                    <a:solidFill>
                      <a:srgbClr val="EA7131"/>
                    </a:solidFill>
                    <a:latin typeface="Sylfaen" pitchFamily="18" charset="0"/>
                    <a:ea typeface="Cambria Math" panose="02040503050406030204" pitchFamily="18" charset="0"/>
                  </a:rPr>
                  <a:t>The Conservation Law of Energy-Momentum tensor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E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E" i="1" smtClean="0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l-GR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Τ</m:t>
                          </m:r>
                        </m:e>
                        <m:sup>
                          <m:r>
                            <a:rPr lang="el-GR" i="1" smtClean="0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𝛼𝛽</m:t>
                          </m:r>
                        </m:sup>
                      </m:sSup>
                      <m:r>
                        <a:rPr lang="el-GR" i="1">
                          <a:solidFill>
                            <a:srgbClr val="EA71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solidFill>
                            <a:srgbClr val="EA71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>
                  <a:solidFill>
                    <a:srgbClr val="EA7131"/>
                  </a:solidFill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EA7131"/>
                    </a:solidFill>
                    <a:latin typeface="Sylfaen" pitchFamily="18" charset="0"/>
                    <a:ea typeface="Cambria Math" panose="02040503050406030204" pitchFamily="18" charset="0"/>
                  </a:rPr>
                  <a:t>The Continuity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E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GE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l-GR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l-GR" i="1">
                              <a:solidFill>
                                <a:srgbClr val="EA713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l-GR" i="1">
                          <a:solidFill>
                            <a:srgbClr val="EA71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EA71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rgbClr val="EA7131"/>
                  </a:solidFill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endParaRPr lang="en-GE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7F6EA-9025-D174-89DA-C1611C577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9687" y="2050975"/>
                <a:ext cx="4551515" cy="4720528"/>
              </a:xfrm>
              <a:blipFill>
                <a:blip r:embed="rId2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32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223E6-8E97-4F50-12A3-1B909E43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ylfaen" pitchFamily="18" charset="0"/>
              </a:rPr>
              <a:t>Topics Covered</a:t>
            </a:r>
            <a:r>
              <a:rPr lang="ka-GE" sz="4000" dirty="0">
                <a:latin typeface="Sylfaen" pitchFamily="18" charset="0"/>
              </a:rPr>
              <a:t>:</a:t>
            </a:r>
            <a:endParaRPr lang="en-GE" sz="4000" dirty="0">
              <a:latin typeface="Sylfae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21672-E52B-7FD6-60F2-ED89A7C93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GE" sz="1500" dirty="0">
                <a:latin typeface="Sylfaen" pitchFamily="18" charset="0"/>
              </a:rPr>
              <a:t>Introduction</a:t>
            </a:r>
          </a:p>
          <a:p>
            <a:r>
              <a:rPr lang="en-GE" sz="1500" dirty="0">
                <a:latin typeface="Sylfaen" pitchFamily="18" charset="0"/>
              </a:rPr>
              <a:t>Classical Taylor-Couette Flow</a:t>
            </a:r>
          </a:p>
          <a:p>
            <a:pPr lvl="1"/>
            <a:r>
              <a:rPr lang="en-GE" sz="1500" dirty="0">
                <a:latin typeface="Sylfaen" pitchFamily="18" charset="0"/>
              </a:rPr>
              <a:t>Velocity Profile in Taylor-Couette Flow</a:t>
            </a:r>
          </a:p>
          <a:p>
            <a:pPr lvl="1"/>
            <a:r>
              <a:rPr lang="en-GE" sz="1500" dirty="0">
                <a:latin typeface="Sylfaen" pitchFamily="18" charset="0"/>
              </a:rPr>
              <a:t>Taylor’s criterion</a:t>
            </a:r>
          </a:p>
          <a:p>
            <a:pPr lvl="1"/>
            <a:r>
              <a:rPr lang="en-GE" sz="1500" dirty="0">
                <a:latin typeface="Sylfaen" pitchFamily="18" charset="0"/>
              </a:rPr>
              <a:t>Rayleigh’s criterion</a:t>
            </a:r>
          </a:p>
          <a:p>
            <a:pPr lvl="1"/>
            <a:r>
              <a:rPr lang="en-GE" sz="1500" dirty="0">
                <a:latin typeface="Sylfaen" pitchFamily="18" charset="0"/>
              </a:rPr>
              <a:t>Taylor Vortices</a:t>
            </a:r>
          </a:p>
          <a:p>
            <a:r>
              <a:rPr lang="en-GE" sz="1500" dirty="0">
                <a:latin typeface="Sylfaen" pitchFamily="18" charset="0"/>
              </a:rPr>
              <a:t>Relativistic Taylor-Couette Flow</a:t>
            </a:r>
            <a:endParaRPr lang="ka-GE" sz="1500" dirty="0">
              <a:latin typeface="Sylfaen" pitchFamily="18" charset="0"/>
            </a:endParaRPr>
          </a:p>
          <a:p>
            <a:pPr lvl="1"/>
            <a:r>
              <a:rPr lang="en-US" sz="1500" dirty="0">
                <a:latin typeface="Sylfaen" pitchFamily="18" charset="0"/>
              </a:rPr>
              <a:t>Important formulas for Special-Relativistic Fluid Dynamics</a:t>
            </a:r>
            <a:endParaRPr lang="ka-GE" sz="1500" dirty="0">
              <a:latin typeface="Sylfaen" pitchFamily="18" charset="0"/>
            </a:endParaRPr>
          </a:p>
          <a:p>
            <a:pPr lvl="1"/>
            <a:r>
              <a:rPr lang="en-GE" sz="1500" dirty="0">
                <a:latin typeface="Sylfaen" pitchFamily="18" charset="0"/>
              </a:rPr>
              <a:t>Relativistic Taylor-Couette Flow description</a:t>
            </a:r>
          </a:p>
          <a:p>
            <a:pPr lvl="1"/>
            <a:r>
              <a:rPr lang="en-GE" sz="1500" dirty="0">
                <a:latin typeface="Sylfaen" pitchFamily="18" charset="0"/>
              </a:rPr>
              <a:t>Viscouss Stress Tensor in Relativism</a:t>
            </a:r>
            <a:endParaRPr lang="ka-GE" sz="1500" dirty="0">
              <a:latin typeface="Sylfaen" pitchFamily="18" charset="0"/>
            </a:endParaRPr>
          </a:p>
          <a:p>
            <a:pPr lvl="1"/>
            <a:r>
              <a:rPr lang="en-US" sz="1500" dirty="0">
                <a:latin typeface="Sylfaen" pitchFamily="18" charset="0"/>
              </a:rPr>
              <a:t>Velocity Dependence on Radial position in Special-Relativistic Taylor-Couette Flow</a:t>
            </a:r>
            <a:endParaRPr lang="en-GE" sz="1500" dirty="0">
              <a:latin typeface="Sylfaen" pitchFamily="18" charset="0"/>
            </a:endParaRPr>
          </a:p>
          <a:p>
            <a:r>
              <a:rPr lang="en-GE" sz="1500" dirty="0">
                <a:latin typeface="Sylfaen" pitchFamily="18" charset="0"/>
              </a:rPr>
              <a:t>Importance of </a:t>
            </a:r>
            <a:r>
              <a:rPr lang="en-US" sz="1500" dirty="0">
                <a:latin typeface="Sylfaen" pitchFamily="18" charset="0"/>
              </a:rPr>
              <a:t>this research and </a:t>
            </a:r>
            <a:r>
              <a:rPr lang="en-GE" sz="1500" dirty="0">
                <a:latin typeface="Sylfaen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097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87174-71BE-F513-DA3A-E42C2B9E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E" sz="4600" dirty="0">
                <a:latin typeface="Sylfaen" pitchFamily="18" charset="0"/>
              </a:rPr>
              <a:t>Special-Relativistic Taylor-Couette Flow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3CDA3-5A1F-0C27-5F4C-0CF29A686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</p:spPr>
            <p:txBody>
              <a:bodyPr>
                <a:normAutofit/>
              </a:bodyPr>
              <a:lstStyle/>
              <a:p>
                <a:r>
                  <a:rPr lang="en-GB" sz="2200" dirty="0">
                    <a:effectLst/>
                    <a:latin typeface="Sylfaen" pitchFamily="18" charset="0"/>
                  </a:rPr>
                  <a:t>For the fluid with nonrelativistic temperature, density of the mass-energy e </a:t>
                </a:r>
                <a:r>
                  <a:rPr lang="en-GB" sz="2200" dirty="0">
                    <a:latin typeface="Sylfaen" pitchFamily="18" charset="0"/>
                  </a:rPr>
                  <a:t>=</a:t>
                </a:r>
                <a:r>
                  <a:rPr lang="en-GB" sz="2200" dirty="0">
                    <a:effectLst/>
                    <a:latin typeface="Sylfaen" pitchFamily="18" charset="0"/>
                  </a:rPr>
                  <a:t> </a:t>
                </a:r>
                <a:r>
                  <a:rPr lang="el-GR" sz="2200" dirty="0">
                    <a:effectLst/>
                    <a:latin typeface="Sylfaen" pitchFamily="18" charset="0"/>
                  </a:rPr>
                  <a:t>ρ </a:t>
                </a:r>
                <a:r>
                  <a:rPr lang="en-GB" sz="2200" dirty="0">
                    <a:effectLst/>
                    <a:latin typeface="Sylfaen" pitchFamily="18" charset="0"/>
                  </a:rPr>
                  <a:t>in the proper frame of reference. Since a fluid is thought to be incompressible: </a:t>
                </a:r>
                <a:r>
                  <a:rPr lang="el-GR" sz="2200" dirty="0">
                    <a:effectLst/>
                    <a:latin typeface="Sylfaen" pitchFamily="18" charset="0"/>
                  </a:rPr>
                  <a:t>ρ = </a:t>
                </a:r>
                <a:r>
                  <a:rPr lang="en-GB" sz="2200" dirty="0">
                    <a:effectLst/>
                    <a:latin typeface="Sylfaen" pitchFamily="18" charset="0"/>
                  </a:rPr>
                  <a:t>const. and the continuity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E" sz="2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E" sz="2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b>
                    </m:sSub>
                    <m:sSup>
                      <m:sSupPr>
                        <m:ctrl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2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sup>
                    </m:sSup>
                    <m:r>
                      <a:rPr lang="el-GR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200" dirty="0">
                    <a:effectLst/>
                    <a:latin typeface="Sylfaen" pitchFamily="18" charset="0"/>
                  </a:rPr>
                  <a:t> clearly leads to </a:t>
                </a:r>
                <a:r>
                  <a:rPr lang="el-GR" sz="2200" dirty="0">
                    <a:effectLst/>
                    <a:latin typeface="Sylfaen" pitchFamily="18" charset="0"/>
                  </a:rPr>
                  <a:t>θ = 0</a:t>
                </a:r>
                <a:r>
                  <a:rPr lang="en-US" sz="2200" dirty="0">
                    <a:effectLst/>
                    <a:latin typeface="Sylfaen" pitchFamily="18" charset="0"/>
                  </a:rPr>
                  <a:t>.</a:t>
                </a:r>
              </a:p>
              <a:p>
                <a:endParaRPr lang="en-GB" sz="2200" dirty="0">
                  <a:effectLst/>
                  <a:latin typeface="Sylfaen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sz="2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  <m:r>
                        <a:rPr lang="en-US" sz="2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2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The 4-velocity field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 of Taylor-Couette Flow in Cylindrical Coordinates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/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The Lorentz factor: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200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200" b="1" dirty="0"/>
              </a:p>
              <a:p>
                <a:pPr marL="457200" lvl="1" indent="0">
                  <a:buNone/>
                </a:pPr>
                <a:endParaRPr lang="en-US" sz="2200" b="1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3CDA3-5A1F-0C27-5F4C-0CF29A686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29384"/>
                <a:ext cx="10515600" cy="4251960"/>
              </a:xfrm>
              <a:blipFill>
                <a:blip r:embed="rId2"/>
                <a:stretch>
                  <a:fillRect l="-724" t="-1791" r="-603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{\displaystyle v_{\theta }(r)}">
            <a:extLst>
              <a:ext uri="{FF2B5EF4-FFF2-40B4-BE49-F238E27FC236}">
                <a16:creationId xmlns:a16="http://schemas.microsoft.com/office/drawing/2014/main" id="{3BEAF3FC-26CD-679E-771E-84E3FD7C4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8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3649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87174-71BE-F513-DA3A-E42C2B9E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E" sz="4600" dirty="0">
                <a:latin typeface="Sylfaen" pitchFamily="18" charset="0"/>
              </a:rPr>
              <a:t>Special-Relativistic Taylor-Couette Flow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3CDA3-5A1F-0C27-5F4C-0CF29A6863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5662"/>
                <a:ext cx="10515600" cy="1455312"/>
              </a:xfrm>
            </p:spPr>
            <p:txBody>
              <a:bodyPr numCol="1">
                <a:normAutofit/>
              </a:bodyPr>
              <a:lstStyle/>
              <a:p>
                <a:pPr marL="0" indent="0">
                  <a:buNone/>
                </a:pPr>
                <a:endParaRPr lang="en-GB" sz="2200" dirty="0">
                  <a:effectLst/>
                  <a:latin typeface="Sylfaen" pitchFamily="18" charset="0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b="1" i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𝛃</m:t>
                        </m:r>
                      </m:sub>
                      <m:sup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sup>
                    </m:sSubSup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b="1" dirty="0">
                    <a:ea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𝐭</m:t>
                        </m:r>
                      </m:sup>
                    </m:sSup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</m:oMath>
                </a14:m>
                <a:r>
                  <a:rPr lang="en-US" sz="2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sup>
                    </m:sSup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</m:sup>
                    </m:sSup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sSup>
                      <m:sSup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𝛟</m:t>
                        </m:r>
                      </m:sup>
                    </m:sSup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  <m:sSub>
                      <m:sSub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𝛟</m:t>
                        </m:r>
                      </m:sub>
                    </m:sSub>
                    <m:d>
                      <m:d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𝛄</m:t>
                    </m:r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𝛚</m:t>
                    </m:r>
                    <m:d>
                      <m:dPr>
                        <m:ctrlP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</m:t>
                        </m:r>
                      </m:e>
                    </m:d>
                    <m:r>
                      <a:rPr lang="en-US" sz="22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200" b="1" dirty="0">
                    <a:ea typeface="Cambria Math" panose="02040503050406030204" pitchFamily="18" charset="0"/>
                  </a:rPr>
                  <a:t> </a:t>
                </a:r>
              </a:p>
              <a:p>
                <a:pPr/>
                <a:r>
                  <a:rPr lang="en-US" sz="2000" dirty="0">
                    <a:latin typeface="Sylfaen" pitchFamily="18" charset="0"/>
                    <a:ea typeface="Cambria Math" panose="02040503050406030204" pitchFamily="18" charset="0"/>
                  </a:rPr>
                  <a:t>Let’s examine azimuthal component of the Energy-Momentum conservation law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sub>
                      <m:sup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𝛂</m:t>
                        </m:r>
                      </m:sup>
                    </m:sSubSup>
                    <m:r>
                      <a:rPr lang="en-US" sz="2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ka-GE" sz="20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/>
                <a:endParaRPr lang="ka-GE" sz="20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0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/>
                <a:endParaRPr lang="en-US" sz="20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/>
                <a:endParaRPr lang="en-US" sz="2000" dirty="0">
                  <a:ea typeface="Cambria Math" panose="02040503050406030204" pitchFamily="18" charset="0"/>
                </a:endParaRPr>
              </a:p>
              <a:p>
                <a:pPr lvl="1"/>
                <a:endParaRPr lang="en-US" sz="2200" b="1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2200" b="1" dirty="0"/>
              </a:p>
              <a:p>
                <a:pPr marL="457200" lvl="1" indent="0">
                  <a:buNone/>
                </a:pPr>
                <a:endParaRPr lang="en-US" sz="2200" b="1" dirty="0"/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23CDA3-5A1F-0C27-5F4C-0CF29A6863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5662"/>
                <a:ext cx="10515600" cy="1455312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{\displaystyle v_{\theta }(r)}">
            <a:extLst>
              <a:ext uri="{FF2B5EF4-FFF2-40B4-BE49-F238E27FC236}">
                <a16:creationId xmlns:a16="http://schemas.microsoft.com/office/drawing/2014/main" id="{3BEAF3FC-26CD-679E-771E-84E3FD7C4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8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C9A6AF-0E5C-3B52-13C2-43A096851780}"/>
                  </a:ext>
                </a:extLst>
              </p:cNvPr>
              <p:cNvSpPr txBox="1"/>
              <p:nvPr/>
            </p:nvSpPr>
            <p:spPr>
              <a:xfrm>
                <a:off x="1569309" y="3429000"/>
                <a:ext cx="3113903" cy="2390526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endParaRPr lang="en-US" sz="24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ylfaen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endParaRPr lang="en-US" sz="2400" dirty="0">
                  <a:latin typeface="Sylfaen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2400" dirty="0">
                    <a:latin typeface="Sylfaen" pitchFamily="18" charset="0"/>
                    <a:ea typeface="Cambria Math" panose="02040503050406030204" pitchFamily="18" charset="0"/>
                  </a:rPr>
                  <a:t> = 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𝛾𝜔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𝛾𝜔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ylfaen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800" dirty="0">
                  <a:latin typeface="Sylfaen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C9A6AF-0E5C-3B52-13C2-43A096851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09" y="3429000"/>
                <a:ext cx="3113903" cy="2390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844B8-BC28-C497-0408-E3B60A8E00B1}"/>
                  </a:ext>
                </a:extLst>
              </p:cNvPr>
              <p:cNvSpPr txBox="1"/>
              <p:nvPr/>
            </p:nvSpPr>
            <p:spPr>
              <a:xfrm>
                <a:off x="6583191" y="3858211"/>
                <a:ext cx="4039500" cy="7641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𝛾𝜔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𝛾𝜔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E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A844B8-BC28-C497-0408-E3B60A8E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191" y="3858211"/>
                <a:ext cx="4039500" cy="764184"/>
              </a:xfrm>
              <a:prstGeom prst="rect">
                <a:avLst/>
              </a:prstGeom>
              <a:blipFill>
                <a:blip r:embed="rId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extLst>
              <a:ext uri="{FF2B5EF4-FFF2-40B4-BE49-F238E27FC236}">
                <a16:creationId xmlns:a16="http://schemas.microsoft.com/office/drawing/2014/main" id="{8306CF12-BE14-B8D8-0EF6-0D650802C06F}"/>
              </a:ext>
            </a:extLst>
          </p:cNvPr>
          <p:cNvSpPr/>
          <p:nvPr/>
        </p:nvSpPr>
        <p:spPr>
          <a:xfrm>
            <a:off x="4856205" y="4139514"/>
            <a:ext cx="1421027" cy="321275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2403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1FF6AB-FAD1-8AEB-886A-C071374057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9932" y="247143"/>
            <a:ext cx="3616068" cy="282350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E0A4F7-2E55-56D6-F1CC-3195262F99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56502" y="3247083"/>
            <a:ext cx="3721444" cy="30391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821F95-5C89-46C3-E364-202CEEBEF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2" y="174563"/>
            <a:ext cx="3625031" cy="2896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F8ED2-E311-353D-C3D5-927CB25E6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932" y="3429000"/>
            <a:ext cx="3625030" cy="28572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86A688-4613-E2E2-510A-5BFC72DB862C}"/>
              </a:ext>
            </a:extLst>
          </p:cNvPr>
          <p:cNvSpPr txBox="1"/>
          <p:nvPr/>
        </p:nvSpPr>
        <p:spPr>
          <a:xfrm>
            <a:off x="5640859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1E4273-268A-2145-3FEB-106A3C8ED901}"/>
                  </a:ext>
                </a:extLst>
              </p:cNvPr>
              <p:cNvSpPr txBox="1"/>
              <p:nvPr/>
            </p:nvSpPr>
            <p:spPr>
              <a:xfrm>
                <a:off x="914086" y="646421"/>
                <a:ext cx="1054648" cy="147732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0.1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endParaRPr lang="en-GE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51E4273-268A-2145-3FEB-106A3C8ED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86" y="646421"/>
                <a:ext cx="1054648" cy="1477328"/>
              </a:xfrm>
              <a:prstGeom prst="rect">
                <a:avLst/>
              </a:prstGeom>
              <a:blipFill>
                <a:blip r:embed="rId6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55D23D-F16B-35A3-CB2F-B5D6B8B77860}"/>
                  </a:ext>
                </a:extLst>
              </p:cNvPr>
              <p:cNvSpPr txBox="1"/>
              <p:nvPr/>
            </p:nvSpPr>
            <p:spPr>
              <a:xfrm>
                <a:off x="506627" y="3995588"/>
                <a:ext cx="1746497" cy="147732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0.1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300000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−300000</m:t>
                      </m:r>
                    </m:oMath>
                  </m:oMathPara>
                </a14:m>
                <a:endParaRPr lang="en-US" dirty="0"/>
              </a:p>
              <a:p>
                <a:endParaRPr lang="en-GE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455D23D-F16B-35A3-CB2F-B5D6B8B77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27" y="3995588"/>
                <a:ext cx="1746497" cy="1477328"/>
              </a:xfrm>
              <a:prstGeom prst="rect">
                <a:avLst/>
              </a:prstGeom>
              <a:blipFill>
                <a:blip r:embed="rId7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192843-EFC2-47D6-E6A3-EA05F099201D}"/>
                  </a:ext>
                </a:extLst>
              </p:cNvPr>
              <p:cNvSpPr txBox="1"/>
              <p:nvPr/>
            </p:nvSpPr>
            <p:spPr>
              <a:xfrm>
                <a:off x="6104960" y="3995588"/>
                <a:ext cx="1593297" cy="147732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0.1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300000</m:t>
                      </m:r>
                    </m:oMath>
                  </m:oMathPara>
                </a14:m>
                <a:endParaRPr lang="en-US" dirty="0"/>
              </a:p>
              <a:p>
                <a:endParaRPr lang="en-GE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7192843-EFC2-47D6-E6A3-EA05F0992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60" y="3995588"/>
                <a:ext cx="1593297" cy="1477328"/>
              </a:xfrm>
              <a:prstGeom prst="rect">
                <a:avLst/>
              </a:prstGeom>
              <a:blipFill>
                <a:blip r:embed="rId8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98437E-15F9-7DBF-C0FB-3D8B442A244C}"/>
                  </a:ext>
                </a:extLst>
              </p:cNvPr>
              <p:cNvSpPr txBox="1"/>
              <p:nvPr/>
            </p:nvSpPr>
            <p:spPr>
              <a:xfrm>
                <a:off x="6104961" y="646421"/>
                <a:ext cx="1593297" cy="1477328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0.1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300000</m:t>
                      </m:r>
                    </m:oMath>
                  </m:oMathPara>
                </a14:m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endParaRPr lang="en-GE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098437E-15F9-7DBF-C0FB-3D8B442A2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961" y="646421"/>
                <a:ext cx="1593297" cy="1477328"/>
              </a:xfrm>
              <a:prstGeom prst="rect">
                <a:avLst/>
              </a:prstGeom>
              <a:blipFill>
                <a:blip r:embed="rId9"/>
                <a:stretch>
                  <a:fillRect t="-1695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556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0DA205-D286-4610-A39B-AFAC65678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Taylor–Couette Flow for Astrophysical and Other Purposes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7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136AF-120D-B39F-8043-151D7EE1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 sz="4000">
                <a:latin typeface="Sylfaen" pitchFamily="18" charset="0"/>
              </a:rPr>
              <a:t>Cited Works</a:t>
            </a:r>
            <a:r>
              <a:rPr lang="ka-GE" sz="4000">
                <a:latin typeface="Sylfaen" pitchFamily="18" charset="0"/>
              </a:rPr>
              <a:t>:</a:t>
            </a:r>
            <a:endParaRPr lang="en-GE" sz="4000" dirty="0">
              <a:latin typeface="Sylfae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32017-D806-65D7-5D2C-78FE29B0F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4119"/>
            <a:ext cx="10515600" cy="4028081"/>
          </a:xfrm>
        </p:spPr>
        <p:txBody>
          <a:bodyPr numCol="1">
            <a:normAutofit fontScale="92500" lnSpcReduction="20000"/>
          </a:bodyPr>
          <a:lstStyle/>
          <a:p>
            <a:r>
              <a:rPr lang="en-GE" sz="1600" u="sng" dirty="0"/>
              <a:t> </a:t>
            </a:r>
            <a:r>
              <a:rPr lang="en-GB" sz="16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https://resources.system-analysis.cadence.com/blog/msa2022-expressing-the-navier-stokes-equation-in-cylindrical-coordinate-systems</a:t>
            </a:r>
            <a:endParaRPr lang="en-GB" sz="1600" u="sng" dirty="0"/>
          </a:p>
          <a:p>
            <a:r>
              <a:rPr lang="en-GB" sz="1600" dirty="0"/>
              <a:t>L. D. Landau, and E. M. </a:t>
            </a:r>
            <a:r>
              <a:rPr lang="en-GB" sz="1600" dirty="0" err="1"/>
              <a:t>Lifshitz,Hydrodynamics</a:t>
            </a:r>
            <a:r>
              <a:rPr lang="en-GB" sz="1600" dirty="0"/>
              <a:t>(Third Ed.) (Pergamon, Oxford, 1976).</a:t>
            </a:r>
          </a:p>
          <a:p>
            <a:r>
              <a:rPr lang="en-GB" sz="1600" dirty="0"/>
              <a:t>N. Straumann, General Relativity and Relativistic Astrophysics (Springer-Verlag, New-York, 1984).</a:t>
            </a:r>
          </a:p>
          <a:p>
            <a:r>
              <a:rPr lang="en-GB" sz="1600" dirty="0" err="1"/>
              <a:t>A.D.Rogava</a:t>
            </a:r>
            <a:r>
              <a:rPr lang="en-GB" sz="1600" dirty="0"/>
              <a:t>, Special-relativistic model flows of viscous fluid (Journal of the Georgian Physical Society)</a:t>
            </a:r>
            <a:endParaRPr lang="ka-GE" sz="1600" dirty="0"/>
          </a:p>
          <a:p>
            <a:r>
              <a:rPr lang="en-GB" sz="1600" dirty="0">
                <a:hlinkClick r:id="rId3"/>
              </a:rPr>
              <a:t>http://www.scholarpedia.org/article/Taylor-Couette_flow</a:t>
            </a:r>
            <a:endParaRPr lang="ka-GE" sz="1600" dirty="0"/>
          </a:p>
          <a:p>
            <a:r>
              <a:rPr lang="en-GB" sz="1600" dirty="0"/>
              <a:t>C. D. </a:t>
            </a:r>
            <a:r>
              <a:rPr lang="en-GB" sz="1600" dirty="0" err="1"/>
              <a:t>Andereck</a:t>
            </a:r>
            <a:r>
              <a:rPr lang="en-GB" sz="1600" dirty="0"/>
              <a:t>, S. S. Lui, and H. L. Swinney, "Flow regimes in a circular Couette system with independently rotating cylinders," J. Fluid Mech. 164:155, 1986.</a:t>
            </a:r>
          </a:p>
          <a:p>
            <a:r>
              <a:rPr lang="en-GB" sz="1600" dirty="0" err="1"/>
              <a:t>H.Ji</a:t>
            </a:r>
            <a:r>
              <a:rPr lang="en-GB" sz="1600" dirty="0"/>
              <a:t>, </a:t>
            </a:r>
            <a:r>
              <a:rPr lang="en-GB" sz="1600" dirty="0" err="1"/>
              <a:t>J.Goodman</a:t>
            </a:r>
            <a:r>
              <a:rPr lang="en-GB" sz="1600" dirty="0"/>
              <a:t>, “Taylor–Couette flow for astrophysical purposes”, The Royal Society Publishing, 2023</a:t>
            </a:r>
          </a:p>
          <a:p>
            <a:r>
              <a:rPr lang="en-GB" sz="1600" dirty="0"/>
              <a:t> </a:t>
            </a:r>
          </a:p>
          <a:p>
            <a:pPr marL="0" indent="0">
              <a:buNone/>
            </a:pPr>
            <a:endParaRPr lang="ka-GE" sz="1600" dirty="0">
              <a:latin typeface="Sylfaen" pitchFamily="18" charset="0"/>
            </a:endParaRPr>
          </a:p>
          <a:p>
            <a:pPr marL="0" indent="0">
              <a:buNone/>
            </a:pPr>
            <a:r>
              <a:rPr lang="en-US" sz="1600" b="1" dirty="0">
                <a:latin typeface="Sylfaen" pitchFamily="18" charset="0"/>
              </a:rPr>
              <a:t>Illustrations:</a:t>
            </a:r>
            <a:endParaRPr lang="ka-GE" sz="1600" b="1" dirty="0">
              <a:latin typeface="Sylfaen" pitchFamily="18" charset="0"/>
            </a:endParaRPr>
          </a:p>
          <a:p>
            <a:r>
              <a:rPr lang="en-GB" sz="1600" u="sng" dirty="0">
                <a:latin typeface="Sylfaen" pitchFamily="18" charset="0"/>
                <a:hlinkClick r:id="rId4"/>
              </a:rPr>
              <a:t>https://en.wikipedia.org/wiki/TaylorCouette_flow#/media/File:CouetteTaylorSystem.svg</a:t>
            </a:r>
            <a:endParaRPr lang="ka-GE" sz="1600" u="sng" dirty="0">
              <a:latin typeface="Sylfaen" pitchFamily="18" charset="0"/>
            </a:endParaRPr>
          </a:p>
          <a:p>
            <a:r>
              <a:rPr lang="en-GB" sz="1600" u="sng" dirty="0">
                <a:latin typeface="Sylfaen" pitchFamily="18" charset="0"/>
              </a:rPr>
              <a:t>http://</a:t>
            </a:r>
            <a:r>
              <a:rPr lang="en-GB" sz="1600" u="sng" dirty="0" err="1">
                <a:latin typeface="Sylfaen" pitchFamily="18" charset="0"/>
              </a:rPr>
              <a:t>www.scholarpedia.org</a:t>
            </a:r>
            <a:r>
              <a:rPr lang="en-GB" sz="1600" u="sng" dirty="0">
                <a:latin typeface="Sylfaen" pitchFamily="18" charset="0"/>
              </a:rPr>
              <a:t>/article/</a:t>
            </a:r>
            <a:r>
              <a:rPr lang="en-GB" sz="1600" u="sng" dirty="0" err="1">
                <a:latin typeface="Sylfaen" pitchFamily="18" charset="0"/>
              </a:rPr>
              <a:t>File:Wave.fin_McDraw.gif</a:t>
            </a:r>
            <a:endParaRPr lang="ka-GE" sz="1600" u="sng" dirty="0">
              <a:latin typeface="Sylfaen" pitchFamily="18" charset="0"/>
            </a:endParaRPr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endParaRPr lang="en-GB" sz="2200" u="sng" dirty="0"/>
          </a:p>
          <a:p>
            <a:endParaRPr lang="en-GB" sz="2200" u="sng" dirty="0"/>
          </a:p>
          <a:p>
            <a:endParaRPr lang="en-GE" sz="2200" u="sng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  <a:p>
            <a:endParaRPr lang="en-GE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0E67A-5841-4A5B-31EB-0EFFEC6DEBB0}"/>
              </a:ext>
            </a:extLst>
          </p:cNvPr>
          <p:cNvSpPr txBox="1"/>
          <p:nvPr/>
        </p:nvSpPr>
        <p:spPr>
          <a:xfrm>
            <a:off x="5665573" y="29532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E" dirty="0"/>
          </a:p>
        </p:txBody>
      </p:sp>
    </p:spTree>
    <p:extLst>
      <p:ext uri="{BB962C8B-B14F-4D97-AF65-F5344CB8AC3E}">
        <p14:creationId xmlns:p14="http://schemas.microsoft.com/office/powerpoint/2010/main" val="44308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24E4C-CBEF-DF5C-75AF-F4C4C684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1133475"/>
          </a:xfrm>
        </p:spPr>
        <p:txBody>
          <a:bodyPr/>
          <a:lstStyle/>
          <a:p>
            <a:r>
              <a:rPr lang="en-US" dirty="0"/>
              <a:t>Thank you!</a:t>
            </a:r>
            <a:endParaRPr lang="en-G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8426B-1947-43B2-C1A9-C339A9528B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E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2015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136AF-120D-B39F-8043-151D7EE1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EA7131"/>
                </a:solidFill>
                <a:latin typeface="Sylfaen" pitchFamily="18" charset="0"/>
              </a:rPr>
              <a:t>Special-Relativistic</a:t>
            </a:r>
            <a:endParaRPr lang="en-GE" sz="5400" dirty="0">
              <a:solidFill>
                <a:srgbClr val="EA7131"/>
              </a:solidFill>
              <a:latin typeface="Sylfaen" pitchFamily="18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0E67A-5841-4A5B-31EB-0EFFEC6DEBB0}"/>
              </a:ext>
            </a:extLst>
          </p:cNvPr>
          <p:cNvSpPr txBox="1"/>
          <p:nvPr/>
        </p:nvSpPr>
        <p:spPr>
          <a:xfrm>
            <a:off x="5665573" y="29532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AACA427-A456-9881-8F50-E82967B4D6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398625"/>
                <a:ext cx="5158427" cy="4094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E" sz="2000" b="1" i="1" dirty="0">
                    <a:solidFill>
                      <a:srgbClr val="EA7131"/>
                    </a:solidFill>
                  </a:rPr>
                  <a:t>Plane Couette Flow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E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ka-GE" sz="2000" dirty="0">
                  <a:solidFill>
                    <a:srgbClr val="EA713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a-GE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a-G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ka-G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0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ka-G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ka-GE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a-G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a-GE" sz="2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ka-GE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AACA427-A456-9881-8F50-E82967B4D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8625"/>
                <a:ext cx="5158427" cy="4094249"/>
              </a:xfrm>
              <a:prstGeom prst="rect">
                <a:avLst/>
              </a:prstGeom>
              <a:blipFill>
                <a:blip r:embed="rId2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A2D33A4-B7E3-F807-DC98-D501E48B6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9154" y="2398626"/>
                <a:ext cx="5333810" cy="384153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E" sz="2000" b="1" i="1" dirty="0">
                    <a:solidFill>
                      <a:srgbClr val="EA7131"/>
                    </a:solidFill>
                  </a:rPr>
                  <a:t>Plane Poiseuille Flow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ka-GE" sz="2000" dirty="0">
                  <a:solidFill>
                    <a:srgbClr val="EA713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EA713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ka-GE" sz="2000" dirty="0">
                  <a:solidFill>
                    <a:srgbClr val="EA713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𝑑𝑖𝑓𝑓𝑒𝑟𝑒𝑛𝑡𝑖𝑎𝑙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𝑒𝑞𝑢𝑎𝑡𝑖𝑜𝑛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𝑠𝑜𝑙𝑣𝑒𝑑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h𝑖𝑔h𝑒𝑟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𝑡𝑟𝑎𝑛𝑠𝑐𝑒𝑛𝑑𝑒𝑛𝑡𝑎𝑙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𝑓𝑢𝑛𝑐𝑡𝑖𝑜𝑛𝑠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𝐽𝑎𝑐𝑜𝑏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𝑒𝑙𝑙𝑖𝑝𝑡𝑖𝑐𝑎𝑙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𝑓𝑢𝑛𝑐𝑡𝑖𝑜𝑛𝑠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E" sz="2000" dirty="0">
                  <a:solidFill>
                    <a:srgbClr val="EA713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𝜆𝜀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𝜆𝜖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E" sz="2000" dirty="0">
                  <a:solidFill>
                    <a:srgbClr val="EA7131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en-GE" sz="2000" dirty="0"/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6A2D33A4-B7E3-F807-DC98-D501E48B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154" y="2398626"/>
                <a:ext cx="5333810" cy="3841536"/>
              </a:xfrm>
              <a:prstGeom prst="rect">
                <a:avLst/>
              </a:prstGeom>
              <a:blipFill>
                <a:blip r:embed="rId3"/>
                <a:stretch>
                  <a:fillRect t="-1316" r="-713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2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49534-F39E-A08E-DC6D-84F590151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Sylfaen" pitchFamily="18" charset="0"/>
              </a:rPr>
              <a:t>Classical Taylor (Taylor-Couette) Flow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diagram of a cylinder&#10;&#10;Description automatically generated">
            <a:extLst>
              <a:ext uri="{FF2B5EF4-FFF2-40B4-BE49-F238E27FC236}">
                <a16:creationId xmlns:a16="http://schemas.microsoft.com/office/drawing/2014/main" id="{FBF8AEB9-DE58-FBEF-52A4-E9A2D4AA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795" y="320040"/>
            <a:ext cx="3588866" cy="598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3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6D6E6-A7FA-3F91-FAB8-95068BED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89" y="681037"/>
            <a:ext cx="10506456" cy="1393881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latin typeface="Sylfaen" pitchFamily="18" charset="0"/>
              </a:rPr>
              <a:t>Taylor-Couette Flow</a:t>
            </a:r>
            <a:endParaRPr lang="en-GE" sz="6000" dirty="0">
              <a:latin typeface="Sylfae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45D5C31-9712-D6DA-98D3-1982BB4FC2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37087"/>
                <a:ext cx="10515600" cy="3139876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T</a:t>
                </a:r>
                <a:r>
                  <a:rPr lang="en-GE" sz="2400" dirty="0"/>
                  <a:t>he motion of a fluid between two infinite coaxial cylinders of radii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GE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E" sz="2400" dirty="0"/>
                  <a:t>rotating about their axis with angular velocities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E" sz="2400" dirty="0"/>
                  <a:t>.</a:t>
                </a:r>
              </a:p>
              <a:p>
                <a:r>
                  <a:rPr lang="en-GE" sz="2400" dirty="0"/>
                  <a:t>In cylindrical coordinates: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G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E" sz="2400" dirty="0"/>
              </a:p>
              <a:p>
                <a:r>
                  <a:rPr lang="en-GB" sz="2400" dirty="0"/>
                  <a:t>S</a:t>
                </a:r>
                <a:r>
                  <a:rPr lang="en-GE" sz="2400" dirty="0"/>
                  <a:t>teady flow, Incompressible fluid,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E" sz="2400" dirty="0"/>
                  <a:t>, </a:t>
                </a:r>
              </a:p>
              <a:p>
                <a:endParaRPr lang="en-GE" sz="2400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F45D5C31-9712-D6DA-98D3-1982BB4FC2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37087"/>
                <a:ext cx="10515600" cy="3139876"/>
              </a:xfrm>
              <a:blipFill>
                <a:blip r:embed="rId2"/>
                <a:stretch>
                  <a:fillRect l="-844" t="-2823" b="-1210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BC3C2-06F9-402C-4B91-1CA36431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E" sz="3700" dirty="0">
                <a:latin typeface="Sylfaen" pitchFamily="18" charset="0"/>
              </a:rPr>
              <a:t>Navier-Stokes Equations in Cylindrical Coordinates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B02FC-4334-6ACF-3EEE-CD69DCA3E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059" y="2166737"/>
                <a:ext cx="11339549" cy="451791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E" sz="2400" b="1" dirty="0">
                    <a:solidFill>
                      <a:srgbClr val="EA7131"/>
                    </a:solidFill>
                    <a:latin typeface="Sylfaen" pitchFamily="18" charset="0"/>
                  </a:rPr>
                  <a:t>The Continuity Equation: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E" sz="2000" dirty="0"/>
              </a:p>
              <a:p>
                <a:pPr marL="0" indent="0" algn="ctr">
                  <a:buNone/>
                </a:pPr>
                <a:endParaRPr lang="en-GE" sz="1800" dirty="0"/>
              </a:p>
              <a:p>
                <a:pPr marL="0" indent="0" algn="ctr">
                  <a:buNone/>
                </a:pPr>
                <a:r>
                  <a:rPr lang="en-GE" sz="2400" b="1" dirty="0">
                    <a:solidFill>
                      <a:srgbClr val="EA7131"/>
                    </a:solidFill>
                    <a:latin typeface="Sylfaen" pitchFamily="18" charset="0"/>
                  </a:rPr>
                  <a:t>The Navier-Stokes Equations: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E" sz="18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E" sz="18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E" sz="1800" dirty="0">
                  <a:latin typeface="Sylfae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B02FC-4334-6ACF-3EEE-CD69DCA3E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2166737"/>
                <a:ext cx="11339549" cy="4517918"/>
              </a:xfrm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FC11F7-47BC-F703-99BB-AF08CCFCF357}"/>
                  </a:ext>
                </a:extLst>
              </p14:cNvPr>
              <p14:cNvContentPartPr/>
              <p14:nvPr/>
            </p14:nvContentPartPr>
            <p14:xfrm>
              <a:off x="-201435" y="-77363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FC11F7-47BC-F703-99BB-AF08CCFCF3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0075" y="-78263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377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BC3C2-06F9-402C-4B91-1CA36431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E" sz="3700" dirty="0">
                <a:latin typeface="Sylfaen" pitchFamily="18" charset="0"/>
              </a:rPr>
              <a:t>Navier-Stokes Equations in Cylindrical Coordinates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B02FC-4334-6ACF-3EEE-CD69DCA3E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059" y="2166737"/>
                <a:ext cx="11339549" cy="451791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E" sz="2400" b="1" dirty="0">
                    <a:solidFill>
                      <a:srgbClr val="EA7131"/>
                    </a:solidFill>
                    <a:latin typeface="Sylfaen" pitchFamily="18" charset="0"/>
                  </a:rPr>
                  <a:t>The Continuity Equation: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GE" sz="2000" dirty="0"/>
              </a:p>
              <a:p>
                <a:pPr marL="0" indent="0" algn="ctr">
                  <a:buNone/>
                </a:pPr>
                <a:endParaRPr lang="en-GE" sz="1800" dirty="0"/>
              </a:p>
              <a:p>
                <a:pPr marL="0" indent="0" algn="ctr">
                  <a:buNone/>
                </a:pPr>
                <a:r>
                  <a:rPr lang="en-GE" sz="2400" b="1" dirty="0">
                    <a:solidFill>
                      <a:srgbClr val="EA7131"/>
                    </a:solidFill>
                    <a:latin typeface="Sylfaen" pitchFamily="18" charset="0"/>
                  </a:rPr>
                  <a:t>The Navier-Stokes Equations: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E" sz="18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E" sz="18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GE" sz="1800" dirty="0">
                  <a:latin typeface="Sylfaen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0B02FC-4334-6ACF-3EEE-CD69DCA3E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059" y="2166737"/>
                <a:ext cx="11339549" cy="4517918"/>
              </a:xfrm>
              <a:blipFill>
                <a:blip r:embed="rId3"/>
                <a:stretch>
                  <a:fillRect t="-1961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FC11F7-47BC-F703-99BB-AF08CCFCF357}"/>
                  </a:ext>
                </a:extLst>
              </p14:cNvPr>
              <p14:cNvContentPartPr/>
              <p14:nvPr/>
            </p14:nvContentPartPr>
            <p14:xfrm>
              <a:off x="-201435" y="-77363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FC11F7-47BC-F703-99BB-AF08CCFCF3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10435" y="-7826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ak koppling 9">
            <a:extLst>
              <a:ext uri="{FF2B5EF4-FFF2-40B4-BE49-F238E27FC236}">
                <a16:creationId xmlns:a16="http://schemas.microsoft.com/office/drawing/2014/main" id="{963247E8-F41A-4D6A-B809-F4B5DAF04DBC}"/>
              </a:ext>
            </a:extLst>
          </p:cNvPr>
          <p:cNvSpPr/>
          <p:nvPr/>
        </p:nvSpPr>
        <p:spPr>
          <a:xfrm rot="-2935147">
            <a:off x="1004323" y="414606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6" name="Rak koppling 9">
            <a:extLst>
              <a:ext uri="{FF2B5EF4-FFF2-40B4-BE49-F238E27FC236}">
                <a16:creationId xmlns:a16="http://schemas.microsoft.com/office/drawing/2014/main" id="{A100A051-EFE5-DB75-E0BD-273AC507916A}"/>
              </a:ext>
            </a:extLst>
          </p:cNvPr>
          <p:cNvSpPr/>
          <p:nvPr/>
        </p:nvSpPr>
        <p:spPr>
          <a:xfrm rot="-2935147">
            <a:off x="1736831" y="414606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7" name="Rak koppling 9">
            <a:extLst>
              <a:ext uri="{FF2B5EF4-FFF2-40B4-BE49-F238E27FC236}">
                <a16:creationId xmlns:a16="http://schemas.microsoft.com/office/drawing/2014/main" id="{CBFDED55-3655-50DA-61B1-8B636394A7FE}"/>
              </a:ext>
            </a:extLst>
          </p:cNvPr>
          <p:cNvSpPr/>
          <p:nvPr/>
        </p:nvSpPr>
        <p:spPr>
          <a:xfrm rot="-2935147">
            <a:off x="2548598" y="4180560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8" name="Rak koppling 9">
            <a:extLst>
              <a:ext uri="{FF2B5EF4-FFF2-40B4-BE49-F238E27FC236}">
                <a16:creationId xmlns:a16="http://schemas.microsoft.com/office/drawing/2014/main" id="{2180989F-932A-D83A-5EB4-3D6B4D130587}"/>
              </a:ext>
            </a:extLst>
          </p:cNvPr>
          <p:cNvSpPr/>
          <p:nvPr/>
        </p:nvSpPr>
        <p:spPr>
          <a:xfrm rot="-2935147">
            <a:off x="3379968" y="4180560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9" name="Rak koppling 9">
            <a:extLst>
              <a:ext uri="{FF2B5EF4-FFF2-40B4-BE49-F238E27FC236}">
                <a16:creationId xmlns:a16="http://schemas.microsoft.com/office/drawing/2014/main" id="{632011C0-BE3A-5E8C-BB4C-DF8A0C57CCF8}"/>
              </a:ext>
            </a:extLst>
          </p:cNvPr>
          <p:cNvSpPr/>
          <p:nvPr/>
        </p:nvSpPr>
        <p:spPr>
          <a:xfrm rot="-2935147">
            <a:off x="5589296" y="4228338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1" name="Rak koppling 9">
            <a:extLst>
              <a:ext uri="{FF2B5EF4-FFF2-40B4-BE49-F238E27FC236}">
                <a16:creationId xmlns:a16="http://schemas.microsoft.com/office/drawing/2014/main" id="{CD00878C-E64B-890E-3573-43EE786AC2F6}"/>
              </a:ext>
            </a:extLst>
          </p:cNvPr>
          <p:cNvSpPr/>
          <p:nvPr/>
        </p:nvSpPr>
        <p:spPr>
          <a:xfrm rot="-2935147">
            <a:off x="779174" y="4748659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2" name="Rak koppling 9">
            <a:extLst>
              <a:ext uri="{FF2B5EF4-FFF2-40B4-BE49-F238E27FC236}">
                <a16:creationId xmlns:a16="http://schemas.microsoft.com/office/drawing/2014/main" id="{ACB8E1FE-8C22-7FB8-7E0B-95B2C6792B2B}"/>
              </a:ext>
            </a:extLst>
          </p:cNvPr>
          <p:cNvSpPr/>
          <p:nvPr/>
        </p:nvSpPr>
        <p:spPr>
          <a:xfrm rot="-2935147">
            <a:off x="1452633" y="480618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3" name="Rak koppling 9">
            <a:extLst>
              <a:ext uri="{FF2B5EF4-FFF2-40B4-BE49-F238E27FC236}">
                <a16:creationId xmlns:a16="http://schemas.microsoft.com/office/drawing/2014/main" id="{32FE0D4D-7EA6-220E-7553-7EF48F0F85F9}"/>
              </a:ext>
            </a:extLst>
          </p:cNvPr>
          <p:cNvSpPr/>
          <p:nvPr/>
        </p:nvSpPr>
        <p:spPr>
          <a:xfrm rot="-2935147">
            <a:off x="2402867" y="4704440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4" name="Rak koppling 9">
            <a:extLst>
              <a:ext uri="{FF2B5EF4-FFF2-40B4-BE49-F238E27FC236}">
                <a16:creationId xmlns:a16="http://schemas.microsoft.com/office/drawing/2014/main" id="{760D297E-0AE3-288E-44F6-B74292588F91}"/>
              </a:ext>
            </a:extLst>
          </p:cNvPr>
          <p:cNvSpPr/>
          <p:nvPr/>
        </p:nvSpPr>
        <p:spPr>
          <a:xfrm rot="-2935147">
            <a:off x="3240844" y="474052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5" name="Rak koppling 9">
            <a:extLst>
              <a:ext uri="{FF2B5EF4-FFF2-40B4-BE49-F238E27FC236}">
                <a16:creationId xmlns:a16="http://schemas.microsoft.com/office/drawing/2014/main" id="{8722884E-37FD-F2BE-8B10-78BBECB8D6AA}"/>
              </a:ext>
            </a:extLst>
          </p:cNvPr>
          <p:cNvSpPr/>
          <p:nvPr/>
        </p:nvSpPr>
        <p:spPr>
          <a:xfrm rot="-2935147">
            <a:off x="3967073" y="472849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6" name="Rak koppling 9">
            <a:extLst>
              <a:ext uri="{FF2B5EF4-FFF2-40B4-BE49-F238E27FC236}">
                <a16:creationId xmlns:a16="http://schemas.microsoft.com/office/drawing/2014/main" id="{90CE4769-2084-E4F3-54E6-C06C84E49E97}"/>
              </a:ext>
            </a:extLst>
          </p:cNvPr>
          <p:cNvSpPr/>
          <p:nvPr/>
        </p:nvSpPr>
        <p:spPr>
          <a:xfrm rot="-2935147">
            <a:off x="5029368" y="4793863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8" name="Rak koppling 9">
            <a:extLst>
              <a:ext uri="{FF2B5EF4-FFF2-40B4-BE49-F238E27FC236}">
                <a16:creationId xmlns:a16="http://schemas.microsoft.com/office/drawing/2014/main" id="{0FED8C72-821D-6F87-DD7C-E1FBA37F4EA2}"/>
              </a:ext>
            </a:extLst>
          </p:cNvPr>
          <p:cNvSpPr/>
          <p:nvPr/>
        </p:nvSpPr>
        <p:spPr>
          <a:xfrm rot="-2935147">
            <a:off x="5744597" y="475609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0" name="Rak koppling 9">
            <a:extLst>
              <a:ext uri="{FF2B5EF4-FFF2-40B4-BE49-F238E27FC236}">
                <a16:creationId xmlns:a16="http://schemas.microsoft.com/office/drawing/2014/main" id="{B893AF88-8021-DCBB-9FE1-77899BFA11B7}"/>
              </a:ext>
            </a:extLst>
          </p:cNvPr>
          <p:cNvSpPr/>
          <p:nvPr/>
        </p:nvSpPr>
        <p:spPr>
          <a:xfrm rot="-2935147">
            <a:off x="8677980" y="4739163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2" name="Rak koppling 9">
            <a:extLst>
              <a:ext uri="{FF2B5EF4-FFF2-40B4-BE49-F238E27FC236}">
                <a16:creationId xmlns:a16="http://schemas.microsoft.com/office/drawing/2014/main" id="{91D377E1-D220-668D-1309-E8065DB8A011}"/>
              </a:ext>
            </a:extLst>
          </p:cNvPr>
          <p:cNvSpPr/>
          <p:nvPr/>
        </p:nvSpPr>
        <p:spPr>
          <a:xfrm rot="-2935147">
            <a:off x="7211518" y="417343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4" name="Rak koppling 9">
            <a:extLst>
              <a:ext uri="{FF2B5EF4-FFF2-40B4-BE49-F238E27FC236}">
                <a16:creationId xmlns:a16="http://schemas.microsoft.com/office/drawing/2014/main" id="{9C45F076-6482-208D-EC91-37A477648EB5}"/>
              </a:ext>
            </a:extLst>
          </p:cNvPr>
          <p:cNvSpPr/>
          <p:nvPr/>
        </p:nvSpPr>
        <p:spPr>
          <a:xfrm rot="-2935147">
            <a:off x="8331235" y="4174190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5" name="Rak koppling 9">
            <a:extLst>
              <a:ext uri="{FF2B5EF4-FFF2-40B4-BE49-F238E27FC236}">
                <a16:creationId xmlns:a16="http://schemas.microsoft.com/office/drawing/2014/main" id="{89E38F9E-A367-7920-4766-60A73C720E2B}"/>
              </a:ext>
            </a:extLst>
          </p:cNvPr>
          <p:cNvSpPr/>
          <p:nvPr/>
        </p:nvSpPr>
        <p:spPr>
          <a:xfrm rot="-2935147">
            <a:off x="9487819" y="472849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 dirty="0">
              <a:solidFill>
                <a:srgbClr val="E71224"/>
              </a:solidFill>
            </a:endParaRPr>
          </a:p>
        </p:txBody>
      </p:sp>
      <p:sp>
        <p:nvSpPr>
          <p:cNvPr id="26" name="Rak koppling 9">
            <a:extLst>
              <a:ext uri="{FF2B5EF4-FFF2-40B4-BE49-F238E27FC236}">
                <a16:creationId xmlns:a16="http://schemas.microsoft.com/office/drawing/2014/main" id="{F8564B23-3B5E-4679-77B3-F0B761EF1744}"/>
              </a:ext>
            </a:extLst>
          </p:cNvPr>
          <p:cNvSpPr/>
          <p:nvPr/>
        </p:nvSpPr>
        <p:spPr>
          <a:xfrm rot="-2935147">
            <a:off x="9187286" y="416462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7" name="Rak koppling 9">
            <a:extLst>
              <a:ext uri="{FF2B5EF4-FFF2-40B4-BE49-F238E27FC236}">
                <a16:creationId xmlns:a16="http://schemas.microsoft.com/office/drawing/2014/main" id="{0C4F6371-8546-7A3C-7C9D-06BB6FDA10C1}"/>
              </a:ext>
            </a:extLst>
          </p:cNvPr>
          <p:cNvSpPr/>
          <p:nvPr/>
        </p:nvSpPr>
        <p:spPr>
          <a:xfrm rot="-2935147">
            <a:off x="9747145" y="4164620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8" name="Rak koppling 9">
            <a:extLst>
              <a:ext uri="{FF2B5EF4-FFF2-40B4-BE49-F238E27FC236}">
                <a16:creationId xmlns:a16="http://schemas.microsoft.com/office/drawing/2014/main" id="{DD272572-701E-706F-EDBA-62A32F4563AA}"/>
              </a:ext>
            </a:extLst>
          </p:cNvPr>
          <p:cNvSpPr/>
          <p:nvPr/>
        </p:nvSpPr>
        <p:spPr>
          <a:xfrm rot="-2935147">
            <a:off x="3967073" y="2931495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29" name="Rak koppling 9">
            <a:extLst>
              <a:ext uri="{FF2B5EF4-FFF2-40B4-BE49-F238E27FC236}">
                <a16:creationId xmlns:a16="http://schemas.microsoft.com/office/drawing/2014/main" id="{86982AB0-129C-EFA7-F185-24254F3220C7}"/>
              </a:ext>
            </a:extLst>
          </p:cNvPr>
          <p:cNvSpPr/>
          <p:nvPr/>
        </p:nvSpPr>
        <p:spPr>
          <a:xfrm rot="-2935147">
            <a:off x="4809035" y="2889376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0" name="Rak koppling 9">
            <a:extLst>
              <a:ext uri="{FF2B5EF4-FFF2-40B4-BE49-F238E27FC236}">
                <a16:creationId xmlns:a16="http://schemas.microsoft.com/office/drawing/2014/main" id="{E628C09C-2666-8DBB-C0E4-181C43A8700D}"/>
              </a:ext>
            </a:extLst>
          </p:cNvPr>
          <p:cNvSpPr/>
          <p:nvPr/>
        </p:nvSpPr>
        <p:spPr>
          <a:xfrm rot="-2935147">
            <a:off x="2059847" y="5305388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1" name="Rak koppling 9">
            <a:extLst>
              <a:ext uri="{FF2B5EF4-FFF2-40B4-BE49-F238E27FC236}">
                <a16:creationId xmlns:a16="http://schemas.microsoft.com/office/drawing/2014/main" id="{08B37798-E26E-CA98-EEE8-3EBB6A25CD57}"/>
              </a:ext>
            </a:extLst>
          </p:cNvPr>
          <p:cNvSpPr/>
          <p:nvPr/>
        </p:nvSpPr>
        <p:spPr>
          <a:xfrm rot="-2935147">
            <a:off x="2772753" y="5279972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2" name="Rak koppling 9">
            <a:extLst>
              <a:ext uri="{FF2B5EF4-FFF2-40B4-BE49-F238E27FC236}">
                <a16:creationId xmlns:a16="http://schemas.microsoft.com/office/drawing/2014/main" id="{13915CF6-ACF7-9178-4F3D-F4A0D52E8986}"/>
              </a:ext>
            </a:extLst>
          </p:cNvPr>
          <p:cNvSpPr/>
          <p:nvPr/>
        </p:nvSpPr>
        <p:spPr>
          <a:xfrm rot="-2935147">
            <a:off x="3603133" y="530015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3" name="Rak koppling 9">
            <a:extLst>
              <a:ext uri="{FF2B5EF4-FFF2-40B4-BE49-F238E27FC236}">
                <a16:creationId xmlns:a16="http://schemas.microsoft.com/office/drawing/2014/main" id="{CA7DEF42-9E65-5F6A-18F6-3B7F5EAFAD42}"/>
              </a:ext>
            </a:extLst>
          </p:cNvPr>
          <p:cNvSpPr/>
          <p:nvPr/>
        </p:nvSpPr>
        <p:spPr>
          <a:xfrm rot="-2935147">
            <a:off x="4361037" y="530015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4" name="Rak koppling 9">
            <a:extLst>
              <a:ext uri="{FF2B5EF4-FFF2-40B4-BE49-F238E27FC236}">
                <a16:creationId xmlns:a16="http://schemas.microsoft.com/office/drawing/2014/main" id="{00CF1EC3-C447-B4E3-6F06-92F23E3A0AA1}"/>
              </a:ext>
            </a:extLst>
          </p:cNvPr>
          <p:cNvSpPr/>
          <p:nvPr/>
        </p:nvSpPr>
        <p:spPr>
          <a:xfrm rot="-2935147">
            <a:off x="5386982" y="527997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5" name="Rak koppling 9">
            <a:extLst>
              <a:ext uri="{FF2B5EF4-FFF2-40B4-BE49-F238E27FC236}">
                <a16:creationId xmlns:a16="http://schemas.microsoft.com/office/drawing/2014/main" id="{AA4C43E3-5F6B-0BDE-B56B-D07E06B0E276}"/>
              </a:ext>
            </a:extLst>
          </p:cNvPr>
          <p:cNvSpPr/>
          <p:nvPr/>
        </p:nvSpPr>
        <p:spPr>
          <a:xfrm rot="-2935147">
            <a:off x="6030688" y="5288414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6" name="Rak koppling 9">
            <a:extLst>
              <a:ext uri="{FF2B5EF4-FFF2-40B4-BE49-F238E27FC236}">
                <a16:creationId xmlns:a16="http://schemas.microsoft.com/office/drawing/2014/main" id="{691ADCAD-5F07-444A-CC68-73D8904D7657}"/>
              </a:ext>
            </a:extLst>
          </p:cNvPr>
          <p:cNvSpPr/>
          <p:nvPr/>
        </p:nvSpPr>
        <p:spPr>
          <a:xfrm rot="-2935147">
            <a:off x="7540820" y="5305388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7" name="Rak koppling 9">
            <a:extLst>
              <a:ext uri="{FF2B5EF4-FFF2-40B4-BE49-F238E27FC236}">
                <a16:creationId xmlns:a16="http://schemas.microsoft.com/office/drawing/2014/main" id="{6EBE8E6C-93CB-C961-C91C-A611471D3D0D}"/>
              </a:ext>
            </a:extLst>
          </p:cNvPr>
          <p:cNvSpPr/>
          <p:nvPr/>
        </p:nvSpPr>
        <p:spPr>
          <a:xfrm rot="-2935147">
            <a:off x="8738975" y="5336972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8" name="Rak koppling 9">
            <a:extLst>
              <a:ext uri="{FF2B5EF4-FFF2-40B4-BE49-F238E27FC236}">
                <a16:creationId xmlns:a16="http://schemas.microsoft.com/office/drawing/2014/main" id="{EFF54092-773D-0A15-F65B-006F491ABBDB}"/>
              </a:ext>
            </a:extLst>
          </p:cNvPr>
          <p:cNvSpPr/>
          <p:nvPr/>
        </p:nvSpPr>
        <p:spPr>
          <a:xfrm rot="-2935147">
            <a:off x="9461353" y="5260883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39" name="Rak koppling 9">
            <a:extLst>
              <a:ext uri="{FF2B5EF4-FFF2-40B4-BE49-F238E27FC236}">
                <a16:creationId xmlns:a16="http://schemas.microsoft.com/office/drawing/2014/main" id="{EA481563-3C44-B98F-3AC7-EF68E84E0515}"/>
              </a:ext>
            </a:extLst>
          </p:cNvPr>
          <p:cNvSpPr/>
          <p:nvPr/>
        </p:nvSpPr>
        <p:spPr>
          <a:xfrm rot="-2935147">
            <a:off x="10744755" y="4756091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40" name="Rak koppling 9">
            <a:extLst>
              <a:ext uri="{FF2B5EF4-FFF2-40B4-BE49-F238E27FC236}">
                <a16:creationId xmlns:a16="http://schemas.microsoft.com/office/drawing/2014/main" id="{1F998CAB-3541-0806-E688-FBD41ED25E65}"/>
              </a:ext>
            </a:extLst>
          </p:cNvPr>
          <p:cNvSpPr/>
          <p:nvPr/>
        </p:nvSpPr>
        <p:spPr>
          <a:xfrm rot="-2935147">
            <a:off x="10382111" y="4173435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41" name="Rak koppling 9">
            <a:extLst>
              <a:ext uri="{FF2B5EF4-FFF2-40B4-BE49-F238E27FC236}">
                <a16:creationId xmlns:a16="http://schemas.microsoft.com/office/drawing/2014/main" id="{EEE2D16A-84CF-4032-D0D0-92C864AFAA7A}"/>
              </a:ext>
            </a:extLst>
          </p:cNvPr>
          <p:cNvSpPr/>
          <p:nvPr/>
        </p:nvSpPr>
        <p:spPr>
          <a:xfrm rot="-2935147">
            <a:off x="5864232" y="2904443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42" name="Rak koppling 9">
            <a:extLst>
              <a:ext uri="{FF2B5EF4-FFF2-40B4-BE49-F238E27FC236}">
                <a16:creationId xmlns:a16="http://schemas.microsoft.com/office/drawing/2014/main" id="{9D5F889B-E751-729B-0612-672FD347FA45}"/>
              </a:ext>
            </a:extLst>
          </p:cNvPr>
          <p:cNvSpPr/>
          <p:nvPr/>
        </p:nvSpPr>
        <p:spPr>
          <a:xfrm rot="-2935147">
            <a:off x="6840638" y="2871970"/>
            <a:ext cx="670800" cy="9965"/>
          </a:xfrm>
          <a:prstGeom prst="line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2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DFBAD-2C4F-FCBE-A670-9856A24DA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Sylfaen" pitchFamily="18" charset="0"/>
              </a:rPr>
              <a:t>Taylor-Couette Flow</a:t>
            </a:r>
            <a:endParaRPr lang="en-GE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E9BA6-B7EF-7B8D-3032-09BCBE5C9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47307" y="212478"/>
                <a:ext cx="6906491" cy="4536711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endParaRPr lang="en-GE" sz="2400" dirty="0"/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E" sz="2400" dirty="0"/>
                  <a:t>;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E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E" sz="2400" dirty="0"/>
                  <a:t>;</a:t>
                </a:r>
                <a:endParaRPr lang="ka-GE" sz="2400" dirty="0"/>
              </a:p>
              <a:p>
                <a:pPr marL="0" indent="0" algn="ctr">
                  <a:buNone/>
                </a:pPr>
                <a:endParaRPr lang="en-GE" sz="2400" dirty="0"/>
              </a:p>
              <a:p>
                <a:pPr marL="0" indent="0">
                  <a:buNone/>
                </a:pPr>
                <a:endParaRPr lang="ka-GE" sz="2400" dirty="0"/>
              </a:p>
              <a:p>
                <a:pPr marL="0" indent="0" algn="ctr">
                  <a:buNone/>
                </a:pPr>
                <a:r>
                  <a:rPr lang="en-US" sz="2400" dirty="0">
                    <a:latin typeface="Sylfaen" pitchFamily="18" charset="0"/>
                    <a:ea typeface="Cambria Math" panose="02040503050406030204" pitchFamily="18" charset="0"/>
                  </a:rPr>
                  <a:t>Solution format </a:t>
                </a:r>
                <a:r>
                  <a:rPr lang="en-US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=±1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ka-G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E" sz="2400" dirty="0"/>
              </a:p>
              <a:p>
                <a:pPr marL="0" indent="0" algn="ctr">
                  <a:buNone/>
                </a:pPr>
                <a:r>
                  <a:rPr lang="en-US" sz="2400" kern="1200" dirty="0">
                    <a:solidFill>
                      <a:schemeClr val="tx1"/>
                    </a:solidFill>
                    <a:latin typeface="Sylfaen" pitchFamily="18" charset="0"/>
                  </a:rPr>
                  <a:t>Initial values </a:t>
                </a:r>
                <a:r>
                  <a:rPr lang="en-US" sz="2400" kern="1200" dirty="0">
                    <a:solidFill>
                      <a:schemeClr val="tx1"/>
                    </a:solidFill>
                    <a:ea typeface="+mn-ea"/>
                    <a:cs typeface="+mn-cs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ka-GE" sz="24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:endParaRPr lang="en-GE" sz="2400" dirty="0">
                  <a:latin typeface="Sylfaen" pitchFamily="18" charset="0"/>
                </a:endParaRPr>
              </a:p>
              <a:p>
                <a:pPr marL="0" indent="0" algn="ctr">
                  <a:buNone/>
                </a:pPr>
                <a:endParaRPr lang="en-GE" sz="2400" dirty="0"/>
              </a:p>
              <a:p>
                <a:pPr marL="0" indent="0" algn="ctr">
                  <a:buNone/>
                </a:pPr>
                <a:endParaRPr lang="en-GE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E9BA6-B7EF-7B8D-3032-09BCBE5C9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47307" y="212478"/>
                <a:ext cx="6906491" cy="4536711"/>
              </a:xfrm>
              <a:blipFill>
                <a:blip r:embed="rId2"/>
                <a:stretch>
                  <a:fillRect t="-279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>
            <a:extLst>
              <a:ext uri="{FF2B5EF4-FFF2-40B4-BE49-F238E27FC236}">
                <a16:creationId xmlns:a16="http://schemas.microsoft.com/office/drawing/2014/main" id="{04C62B67-24B4-AA96-517F-A7B519066447}"/>
              </a:ext>
            </a:extLst>
          </p:cNvPr>
          <p:cNvSpPr/>
          <p:nvPr/>
        </p:nvSpPr>
        <p:spPr>
          <a:xfrm>
            <a:off x="7658235" y="1709307"/>
            <a:ext cx="484632" cy="53134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164E3E28-7F4E-89A6-E6D9-6E1FE48D4258}"/>
              </a:ext>
            </a:extLst>
          </p:cNvPr>
          <p:cNvSpPr/>
          <p:nvPr/>
        </p:nvSpPr>
        <p:spPr>
          <a:xfrm>
            <a:off x="7658236" y="4030371"/>
            <a:ext cx="484632" cy="531341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9427B-340E-231A-AB4F-4820ADE89E24}"/>
                  </a:ext>
                </a:extLst>
              </p:cNvPr>
              <p:cNvSpPr txBox="1"/>
              <p:nvPr/>
            </p:nvSpPr>
            <p:spPr>
              <a:xfrm>
                <a:off x="4447306" y="4855428"/>
                <a:ext cx="6906491" cy="106708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ka-G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ka-GE" sz="2800" b="0" i="1" smtClean="0"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a-GE" sz="2800" b="0" i="1" smtClean="0"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ka-GE" sz="2800" b="0" i="1" smtClean="0"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ka-G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f>
                        <m:fPr>
                          <m:ctrl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den>
                      </m:f>
                    </m:oMath>
                  </m:oMathPara>
                </a14:m>
                <a:endParaRPr lang="en-GE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D9427B-340E-231A-AB4F-4820ADE89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06" y="4855428"/>
                <a:ext cx="6906491" cy="1067087"/>
              </a:xfrm>
              <a:prstGeom prst="rect">
                <a:avLst/>
              </a:prstGeom>
              <a:blipFill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2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6D6E6-A7FA-3F91-FAB8-95068BED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0" i="0" u="none" strike="noStrike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Angular Velocity Dependence on Radial Position in Taylor–Couette Flow</a:t>
            </a:r>
            <a:endParaRPr lang="en-US" sz="2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FD767A-8C99-EC41-F8B4-F5D9927058EB}"/>
                  </a:ext>
                </a:extLst>
              </p:cNvPr>
              <p:cNvSpPr txBox="1"/>
              <p:nvPr/>
            </p:nvSpPr>
            <p:spPr>
              <a:xfrm>
                <a:off x="128016" y="2718054"/>
                <a:ext cx="3681984" cy="32072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/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𝑖𝑛𝑛𝑒𝑟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𝑜𝑢𝑡𝑒𝑟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𝑟𝑎𝑑𝑖𝑢𝑠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𝑖𝑛𝑛𝑒𝑟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𝑐𝑦𝑙𝑖𝑛𝑑𝑒𝑟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𝑎𝑛𝑔𝑢𝑙𝑎𝑟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1400" b="0" dirty="0"/>
              </a:p>
              <a:p>
                <a:pPr indent="-228600">
                  <a:lnSpc>
                    <a:spcPct val="9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400" b="0" i="1">
                        <a:latin typeface="Cambria Math" panose="02040503050406030204" pitchFamily="18" charset="0"/>
                      </a:rPr>
                      <m:t>𝑜𝑢𝑡𝑡𝑒𝑟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𝑐𝑦𝑙𝑖𝑛𝑑𝑒𝑟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𝑎𝑛𝑔𝑢𝑙𝑎𝑟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𝑣𝑒𝑙𝑜𝑐𝑖𝑡𝑦</m:t>
                    </m:r>
                    <m:r>
                      <a:rPr lang="en-US" sz="1400" b="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FD767A-8C99-EC41-F8B4-F5D992705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" y="2718054"/>
                <a:ext cx="3681984" cy="3207258"/>
              </a:xfrm>
              <a:prstGeom prst="rect">
                <a:avLst/>
              </a:prstGeom>
              <a:blipFill>
                <a:blip r:embed="rId2"/>
                <a:stretch>
                  <a:fillRect l="-345" t="-1186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 descr="A graph of a function&#10;&#10;Description automatically generated">
            <a:extLst>
              <a:ext uri="{FF2B5EF4-FFF2-40B4-BE49-F238E27FC236}">
                <a16:creationId xmlns:a16="http://schemas.microsoft.com/office/drawing/2014/main" id="{A1542B32-5F6E-3570-E504-9246A0FA2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4469" y="822092"/>
            <a:ext cx="6922008" cy="52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7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1409</Words>
  <Application>Microsoft Macintosh PowerPoint</Application>
  <PresentationFormat>Widescreen</PresentationFormat>
  <Paragraphs>235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Helvetica</vt:lpstr>
      <vt:lpstr>Sylfaen</vt:lpstr>
      <vt:lpstr>Office Theme</vt:lpstr>
      <vt:lpstr>Relativistic Fluid Dynamics: A Study on Taylor Flow</vt:lpstr>
      <vt:lpstr>Topics Covered:</vt:lpstr>
      <vt:lpstr>Special-Relativistic</vt:lpstr>
      <vt:lpstr>Classical Taylor (Taylor-Couette) Flow</vt:lpstr>
      <vt:lpstr>Taylor-Couette Flow</vt:lpstr>
      <vt:lpstr>Navier-Stokes Equations in Cylindrical Coordinates</vt:lpstr>
      <vt:lpstr>Navier-Stokes Equations in Cylindrical Coordinates</vt:lpstr>
      <vt:lpstr>Taylor-Couette Flow</vt:lpstr>
      <vt:lpstr>Angular Velocity Dependence on Radial Position in Taylor–Couette Flow</vt:lpstr>
      <vt:lpstr>PowerPoint Presentation</vt:lpstr>
      <vt:lpstr>Rayleigh criterion</vt:lpstr>
      <vt:lpstr>Taylor's criterion</vt:lpstr>
      <vt:lpstr>Taylor Vortices</vt:lpstr>
      <vt:lpstr>Special-Relativistic Taylor (Taylor-Couette) Flow</vt:lpstr>
      <vt:lpstr>PowerPoint Presentation</vt:lpstr>
      <vt:lpstr>The Stress-Energy Tensor</vt:lpstr>
      <vt:lpstr>The Stress-Energy Tensor</vt:lpstr>
      <vt:lpstr>The Stress-Energy Tensor</vt:lpstr>
      <vt:lpstr>The standard formulation of relativistic hydrodynamics</vt:lpstr>
      <vt:lpstr>Special-Relativistic Taylor-Couette Flow</vt:lpstr>
      <vt:lpstr>Special-Relativistic Taylor-Couette Flow</vt:lpstr>
      <vt:lpstr>PowerPoint Presentation</vt:lpstr>
      <vt:lpstr>Taylor–Couette Flow for Astrophysical and Other Purposes </vt:lpstr>
      <vt:lpstr>Cited Works: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 ghelekva</dc:creator>
  <cp:lastModifiedBy>ani ghelekva</cp:lastModifiedBy>
  <cp:revision>4</cp:revision>
  <dcterms:created xsi:type="dcterms:W3CDTF">2024-06-12T17:51:37Z</dcterms:created>
  <dcterms:modified xsi:type="dcterms:W3CDTF">2024-08-09T00:27:08Z</dcterms:modified>
</cp:coreProperties>
</file>