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0"/>
  </p:notesMasterIdLst>
  <p:sldIdLst>
    <p:sldId id="368" r:id="rId8"/>
    <p:sldId id="371" r:id="rId9"/>
    <p:sldId id="425" r:id="rId10"/>
    <p:sldId id="406" r:id="rId11"/>
    <p:sldId id="376" r:id="rId12"/>
    <p:sldId id="405" r:id="rId13"/>
    <p:sldId id="426" r:id="rId14"/>
    <p:sldId id="380" r:id="rId15"/>
    <p:sldId id="382" r:id="rId16"/>
    <p:sldId id="389" r:id="rId17"/>
    <p:sldId id="408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84C26A"/>
    <a:srgbClr val="FFFF69"/>
    <a:srgbClr val="F1F1F1"/>
    <a:srgbClr val="06836A"/>
    <a:srgbClr val="2CFCFC"/>
    <a:srgbClr val="9A81F6"/>
    <a:srgbClr val="A0FFFE"/>
    <a:srgbClr val="FBE5D6"/>
    <a:srgbClr val="0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087" autoAdjust="0"/>
  </p:normalViewPr>
  <p:slideViewPr>
    <p:cSldViewPr snapToGrid="0">
      <p:cViewPr varScale="1">
        <p:scale>
          <a:sx n="85" d="100"/>
          <a:sy n="85" d="100"/>
        </p:scale>
        <p:origin x="55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4415-2B77-4D7E-B955-21F8F47DB6C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49AF-D35D-4967-AC51-E4AFF688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D49AF-D35D-4967-AC51-E4AFF688D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C855-A9B1-481B-8A8B-01DF147B2A33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2DB-5A5F-49A9-A2B3-AF9FBEE9CA8B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33B-9EAC-4C6D-9616-F4517DB23BD4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0023-97DF-4841-A190-291E339462E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9925-83F7-439B-8FD8-1D9914217645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31B6-B8FB-49CA-B798-43A0A61508A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831B-8A64-4B42-B5BC-8AE56320A69E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4CFC-F4BB-4853-BA15-5381A8C63B98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58F3-6D8B-48C6-A4F0-F658A97F019E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35-80F1-4992-839A-E3BC7B979043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0CC-8CB2-48F6-8E8B-C9644748E43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88BA-8656-4699-9A48-3D76ACA1EDD2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8DBC-EF16-4F0B-9985-D51134F35B8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795-2184-4D6F-91ED-7E5A0C0BCA3C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103-7336-46CF-AA60-5214D0148D3E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4ACD-4A14-4FBA-AC70-70D757283582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D24C-6678-4BB6-980F-E446B1E02226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0FD1-5CDD-431B-B7C6-6EC4476618E7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4BC-968C-4AE7-AFAF-325D84ECCC7F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AE86-F211-4611-ABFF-9942B23275D0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66A6-96BE-4708-859F-F5DF63FEA624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FEF1-C770-4F2E-9F82-AE9D967AC252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9770-4AD9-49DC-882D-6A2631268698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D1F6-D990-4E7C-A9DE-81F3C19A8BCF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8A52-544B-45BD-84D7-670D2BACED86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3A6-DD31-4673-9FC7-DAF066523897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7AC9-6EAA-48F9-9DB2-D58923F27392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62B6-3D75-4A26-8925-E1D7D3A22D7A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ABFF-9568-4A18-A283-1B9CA5324A55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049-D17B-4C36-A41F-4C38779171D3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EBB1-70FB-42D2-AA85-40DE86CF567C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CA5-1B1E-4E31-8ED1-22222DDBBF81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1B97-1DAE-4457-B05B-AB0D1BE01B21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0C1D-9BD6-443A-B081-BEF8E42CC46F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25E6-27E3-4407-B36D-3BA25D37E939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8395-A5D2-4BC5-9C8A-3B667B85E460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9A7-F6E0-4612-8ABD-2E2350F2586C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04D9-2860-407E-B197-5C11077C619D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AA6A-30BC-45A4-A837-7290CA9BBC0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159-604A-4826-8FB0-68A7B0513EC3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AD9F-14CD-458B-BBC3-1A8A8ED36ED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496-9AD0-47C4-929C-40403911EEB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5B4-923E-43CF-ABF6-2060797B12F6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A766-F6BC-4D60-9B18-C9AFF2BA505C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986D-63B1-4D09-9372-33122E89CB64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771C-3241-488A-854F-23CADFA1767B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E02-2368-440D-9A03-8CA74E1B14EF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209C-A4A9-4190-BD1B-E3A782DF7D24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427-DD3D-46F3-8A18-B5D2E3408AEC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0BB7-44BA-404B-9360-D371C12DDA87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9AB0-E90D-4F42-8727-DDBE0011E59A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50E-803C-46BD-A7FC-A429B8DBA8D4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7D6E-5DD2-401F-B790-43C5C59E94A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4EC2-18E5-494E-A786-9DC7F1F9DC71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F180-2281-40A8-8264-9BF21CCD044F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EB6D-1D89-4C83-BF32-91727B59783B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3BBC-A49A-41EC-9A93-20DB3712E09B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763-E45C-4619-8B8A-2E3B840A3016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3E72-CA49-440A-AD24-9884CDCDC62A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251-40AB-4848-8D77-F692B919B12F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3ABC-D158-4608-A28F-FA178302A822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1180-BA7A-4DEA-BC6E-0D7303751F8E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CAA8-0A16-4C11-A4FF-24EE9E6B9AE2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16F-9269-4544-AF15-42955DAA7501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ACA-B25D-449C-88EC-10D8248184F2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7FF-9AB9-4208-92A3-9155D8941FF7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D72C-374A-4D78-B478-BBB288E5DABA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8FF3-9901-447B-A468-2A6C670E4A1F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092-2AF5-4E22-86FF-B3B759D35AE5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5CE8-3161-402B-AC0A-6014966EA6F8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7390-0B54-4359-9174-AD79710A777E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4B39-C67B-46A3-BABB-C4D1D29A17B6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F882-44AD-4BB8-8D55-C80CF91DB1CE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CC31-EC33-4690-AFBA-7CE5F9D54845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0A1-0587-4C33-8C47-6707C598A66B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DA19-A3F8-44FE-AF5C-38D56BAE60D8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80C-E470-469C-87B9-016DC7BB5259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Reporter: Nikoloz malcevi  | Team: Georgia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E9D2-90F3-4B41-A996-875B88AE0135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8415" y="6237668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1384"/>
            <a:ext cx="619559" cy="419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39" y="6091384"/>
            <a:ext cx="619559" cy="4197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415" y="1757406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08"/>
            <a:ext cx="619559" cy="41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40" y="1603508"/>
            <a:ext cx="619560" cy="4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F76D-50D8-4078-90B3-3F0A1474BC4D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6062B7F-07F3-4957-85CE-872FCA579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6629272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6217947"/>
            <a:ext cx="607194" cy="4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0861-CBA2-458D-9F14-AC869DC4D176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Experimental</a:t>
            </a:r>
            <a:r>
              <a:rPr lang="en-US" sz="1600" baseline="0" dirty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Theoretical Model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Further</a:t>
            </a:r>
            <a:r>
              <a:rPr lang="en-US" sz="1600" baseline="0" dirty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Phenomenon</a:t>
            </a:r>
            <a:r>
              <a:rPr lang="en-US" sz="1600" baseline="0" dirty="0">
                <a:solidFill>
                  <a:schemeClr val="bg1"/>
                </a:solidFill>
              </a:rPr>
              <a:t> Explanation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DCAD-91F3-4863-BAE5-09C9CC0D5F90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699A5D0-1B71-43CF-BAE6-729AC36840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Experimental</a:t>
            </a:r>
            <a:r>
              <a:rPr lang="en-US" sz="1600" baseline="0" dirty="0">
                <a:solidFill>
                  <a:schemeClr val="bg1"/>
                </a:solidFill>
              </a:rPr>
              <a:t> Setup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Theoretical Model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Further</a:t>
            </a:r>
            <a:r>
              <a:rPr lang="en-US" sz="1600" baseline="0" dirty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Phenomenon</a:t>
            </a:r>
            <a:r>
              <a:rPr lang="en-US" sz="1600" baseline="0" dirty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AEAC-8380-49A7-B55E-510C60FA7200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6EF0305-D028-4B61-9B12-EDAE11394E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Theoretical Model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Further</a:t>
            </a:r>
            <a:r>
              <a:rPr lang="en-US" sz="1600" baseline="0" dirty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Experimental</a:t>
            </a:r>
            <a:r>
              <a:rPr lang="en-US" sz="1600" baseline="0" dirty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Phenomenon</a:t>
            </a:r>
            <a:r>
              <a:rPr lang="en-US" sz="1600" baseline="0" dirty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8B0D-5354-49CB-8CFA-7011256EE0B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9E72D1B2-16E0-4C31-B04E-E430742BA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Theoretical Model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27912" y="6289647"/>
            <a:ext cx="1324098" cy="328346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Further</a:t>
            </a:r>
            <a:r>
              <a:rPr lang="en-US" sz="1600" baseline="0" dirty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Experimental</a:t>
            </a:r>
            <a:r>
              <a:rPr lang="en-US" sz="1600" baseline="0" dirty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Phenomenon</a:t>
            </a:r>
            <a:r>
              <a:rPr lang="en-US" sz="1600" baseline="0" dirty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E224-D6FF-4A66-AAC2-3B240AD153E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Reporter: Nikoloz malcevi  | Team: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6F349425-2CEB-4250-90A4-B6C3ECF377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Theoretical Model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Further</a:t>
            </a:r>
            <a:r>
              <a:rPr lang="en-US" sz="1600" baseline="0" dirty="0">
                <a:solidFill>
                  <a:schemeClr val="bg1"/>
                </a:solidFill>
              </a:rPr>
              <a:t> insights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Experimental</a:t>
            </a:r>
            <a:r>
              <a:rPr lang="en-US" sz="1600" baseline="0" dirty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Phenomenon</a:t>
            </a:r>
            <a:r>
              <a:rPr lang="en-US" sz="1600" baseline="0" dirty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kurt22@freeuni.edu.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gi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education.ca/encyclopedia/Wiens_Law" TargetMode="External"/><Relationship Id="rId2" Type="http://schemas.openxmlformats.org/officeDocument/2006/relationships/hyperlink" Target="https://commons.wikimedia.org/wiki/File:Compton_Effect.gif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2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1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0" y="213042"/>
            <a:ext cx="9144000" cy="1344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Energy and power radiated by primordial black holes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2545523" y="3033707"/>
            <a:ext cx="6732948" cy="1368477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Speaker: Nikoloz </a:t>
            </a:r>
            <a:r>
              <a:rPr lang="en-US" sz="2000" dirty="0" err="1"/>
              <a:t>Kurthskalia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nkurt22@freeuni.edu.ge</a:t>
            </a:r>
            <a:r>
              <a:rPr lang="en-US" sz="2000" dirty="0"/>
              <a:t>)</a:t>
            </a:r>
            <a:endParaRPr lang="ka-GE" sz="2000" dirty="0"/>
          </a:p>
          <a:p>
            <a:r>
              <a:rPr lang="en-US" sz="2000" dirty="0"/>
              <a:t>Supervisor: Zaza </a:t>
            </a:r>
            <a:r>
              <a:rPr lang="en-US" sz="2000" dirty="0" err="1"/>
              <a:t>osmanov</a:t>
            </a:r>
            <a:r>
              <a:rPr lang="en-US" sz="2000" dirty="0"/>
              <a:t>( zosmanov@freeuni.edu.ge)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5725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8100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100" y="1611640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515725" y="162760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9770189" y="2319760"/>
            <a:ext cx="1665270" cy="72946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6465816" y="2319758"/>
            <a:ext cx="1896813" cy="72946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6465816" y="5289357"/>
            <a:ext cx="4969643" cy="22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6465816" y="2319758"/>
            <a:ext cx="4711934" cy="32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10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294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Detecting </a:t>
            </a:r>
            <a:r>
              <a:rPr lang="en-US" sz="3600" dirty="0" err="1"/>
              <a:t>pbh</a:t>
            </a:r>
            <a:r>
              <a:rPr lang="en-US" sz="3600" dirty="0"/>
              <a:t>:</a:t>
            </a:r>
            <a:endParaRPr lang="en-US" sz="3600" u="sng" dirty="0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1018029" y="5821590"/>
            <a:ext cx="513592" cy="96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3B86E441-0B0C-3206-0B41-0DF600A80568}"/>
                  </a:ext>
                </a:extLst>
              </p:cNvPr>
              <p:cNvSpPr txBox="1"/>
              <p:nvPr/>
            </p:nvSpPr>
            <p:spPr>
              <a:xfrm>
                <a:off x="7019177" y="1960002"/>
                <a:ext cx="2160682" cy="657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3B86E441-0B0C-3206-0B41-0DF600A8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177" y="1960002"/>
                <a:ext cx="2160682" cy="657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89D149DD-92F9-5B63-99A6-E235EC83B95E}"/>
                  </a:ext>
                </a:extLst>
              </p:cNvPr>
              <p:cNvSpPr txBox="1"/>
              <p:nvPr/>
            </p:nvSpPr>
            <p:spPr>
              <a:xfrm>
                <a:off x="6409764" y="3888916"/>
                <a:ext cx="3473450" cy="358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−13</m:t>
                        </m:r>
                      </m:sup>
                    </m:sSup>
                    <m:r>
                      <a:rPr lang="en-US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𝑒𝑟𝑔</m:t>
                        </m:r>
                      </m:num>
                      <m:den>
                        <m:sSup>
                          <m:sSup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𝑠𝑒𝑐</m:t>
                        </m:r>
                      </m:den>
                    </m:f>
                    <m:r>
                      <a:rPr lang="en-US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lang="en-US" sz="1600" i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𝑒𝑟𝑔</m:t>
                        </m:r>
                      </m:num>
                      <m:den>
                        <m:sSup>
                          <m:sSup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89D149DD-92F9-5B63-99A6-E235EC83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64" y="3888916"/>
                <a:ext cx="3473450" cy="358775"/>
              </a:xfrm>
              <a:prstGeom prst="rect">
                <a:avLst/>
              </a:prstGeom>
              <a:blipFill>
                <a:blip r:embed="rId3"/>
                <a:stretch>
                  <a:fillRect l="-193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61156A-EE73-4F6C-FBC8-6B9D2CFC0AED}"/>
                  </a:ext>
                </a:extLst>
              </p:cNvPr>
              <p:cNvSpPr txBox="1"/>
              <p:nvPr/>
            </p:nvSpPr>
            <p:spPr>
              <a:xfrm>
                <a:off x="4903695" y="4466003"/>
                <a:ext cx="6096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61156A-EE73-4F6C-FBC8-6B9D2CFC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95" y="4466003"/>
                <a:ext cx="609600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09978-9435-10F5-ABB9-21F9318ADE6B}"/>
                  </a:ext>
                </a:extLst>
              </p:cNvPr>
              <p:cNvSpPr txBox="1"/>
              <p:nvPr/>
            </p:nvSpPr>
            <p:spPr>
              <a:xfrm>
                <a:off x="4634754" y="2736170"/>
                <a:ext cx="6096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09978-9435-10F5-ABB9-21F9318AD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4" y="2736170"/>
                <a:ext cx="6096000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CEA15008-2CE0-C6AE-5E94-254BBE426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2" y="164661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11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8C2504-3CFD-4D4B-F3F9-CB1C5543E733}"/>
              </a:ext>
            </a:extLst>
          </p:cNvPr>
          <p:cNvSpPr txBox="1">
            <a:spLocks/>
          </p:cNvSpPr>
          <p:nvPr/>
        </p:nvSpPr>
        <p:spPr>
          <a:xfrm>
            <a:off x="3186954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Thanks for attention</a:t>
            </a:r>
          </a:p>
        </p:txBody>
      </p:sp>
    </p:spTree>
    <p:extLst>
      <p:ext uri="{BB962C8B-B14F-4D97-AF65-F5344CB8AC3E}">
        <p14:creationId xmlns:p14="http://schemas.microsoft.com/office/powerpoint/2010/main" val="15776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5569-52A1-B937-C436-F3A92BF1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8D27D-E994-69EA-AAA0-5F78F2520AD0}"/>
              </a:ext>
            </a:extLst>
          </p:cNvPr>
          <p:cNvSpPr/>
          <p:nvPr/>
        </p:nvSpPr>
        <p:spPr>
          <a:xfrm>
            <a:off x="0" y="6149788"/>
            <a:ext cx="860612" cy="4482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C7B8F-590D-8EDE-BF75-5221B0C3F1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Bibliography: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8C853-1A6B-A661-2389-C45B2155E6EE}"/>
              </a:ext>
            </a:extLst>
          </p:cNvPr>
          <p:cNvSpPr txBox="1">
            <a:spLocks/>
          </p:cNvSpPr>
          <p:nvPr/>
        </p:nvSpPr>
        <p:spPr>
          <a:xfrm>
            <a:off x="623047" y="140456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CMBX12"/>
              </a:rPr>
              <a:t>Centrifugally driven relativistic dynamics on curved trajectories</a:t>
            </a:r>
            <a:r>
              <a:rPr lang="en-US" sz="1600"/>
              <a:t> -</a:t>
            </a:r>
            <a:r>
              <a:rPr lang="en-US" sz="1600">
                <a:solidFill>
                  <a:srgbClr val="000000"/>
                </a:solidFill>
                <a:latin typeface="CMR10"/>
              </a:rPr>
              <a:t> Andria Rogava</a:t>
            </a:r>
            <a:r>
              <a:rPr lang="en-US" sz="1600"/>
              <a:t> ,</a:t>
            </a:r>
            <a:r>
              <a:rPr lang="en-US" sz="1600">
                <a:solidFill>
                  <a:srgbClr val="000000"/>
                </a:solidFill>
                <a:latin typeface="CMR10"/>
              </a:rPr>
              <a:t> George Dalakishvili, Zaza Osmanov</a:t>
            </a:r>
            <a:r>
              <a:rPr lang="en-US" sz="1600"/>
              <a:t> </a:t>
            </a:r>
            <a:br>
              <a:rPr lang="en-US" sz="1600"/>
            </a:br>
            <a:endParaRPr lang="en-US" sz="1600"/>
          </a:p>
          <a:p>
            <a:r>
              <a:rPr lang="en-US" sz="1600">
                <a:solidFill>
                  <a:srgbClr val="000000"/>
                </a:solidFill>
                <a:latin typeface="CMSSBX10"/>
              </a:rPr>
              <a:t>On the efficiency of particle acceleration by rotating magnetospheres in AGN</a:t>
            </a:r>
            <a:r>
              <a:rPr lang="en-US" sz="1600"/>
              <a:t> -</a:t>
            </a:r>
            <a:r>
              <a:rPr lang="en-US" sz="1600">
                <a:solidFill>
                  <a:srgbClr val="000000"/>
                </a:solidFill>
                <a:latin typeface="CMR10"/>
              </a:rPr>
              <a:t>Zaza Osmanov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 ,</a:t>
            </a:r>
            <a:r>
              <a:rPr lang="en-US" sz="1600"/>
              <a:t> </a:t>
            </a:r>
            <a:r>
              <a:rPr lang="en-US" sz="1600">
                <a:solidFill>
                  <a:srgbClr val="000000"/>
                </a:solidFill>
                <a:latin typeface="CMR10"/>
              </a:rPr>
              <a:t>Andria Rogava, Gianluigi Bodo</a:t>
            </a:r>
            <a:r>
              <a:rPr lang="en-US" sz="1600"/>
              <a:t> </a:t>
            </a:r>
            <a:br>
              <a:rPr lang="en-US" sz="1600"/>
            </a:br>
            <a:endParaRPr lang="en-US" sz="1600"/>
          </a:p>
          <a:p>
            <a:r>
              <a:rPr lang="en-US" sz="1600" b="1">
                <a:solidFill>
                  <a:srgbClr val="151616"/>
                </a:solidFill>
                <a:latin typeface="Helvetica-Bold"/>
              </a:rPr>
              <a:t>On particle acceleration and very high energy </a:t>
            </a:r>
            <a:r>
              <a:rPr lang="en-US" sz="1600">
                <a:solidFill>
                  <a:srgbClr val="151616"/>
                </a:solidFill>
                <a:latin typeface="rtxbmi"/>
              </a:rPr>
              <a:t>γ</a:t>
            </a:r>
            <a:r>
              <a:rPr lang="en-US" sz="1600" b="1">
                <a:solidFill>
                  <a:srgbClr val="151616"/>
                </a:solidFill>
                <a:latin typeface="Helvetica-Bold"/>
              </a:rPr>
              <a:t>-ray emission in Crab-like pulsars-</a:t>
            </a:r>
            <a:r>
              <a:rPr lang="en-US" sz="1600">
                <a:solidFill>
                  <a:srgbClr val="151616"/>
                </a:solidFill>
                <a:latin typeface="Times-Roman"/>
              </a:rPr>
              <a:t> Z. Osmanov and F. M. Rieger</a:t>
            </a:r>
          </a:p>
          <a:p>
            <a:r>
              <a:rPr lang="en-US" sz="1600" b="1">
                <a:solidFill>
                  <a:srgbClr val="000000"/>
                </a:solidFill>
                <a:latin typeface="URWPalladioL-Bold"/>
              </a:rPr>
              <a:t>Relativistic effects of rotation in </a:t>
            </a:r>
            <a:r>
              <a:rPr lang="en-US" sz="1600" b="1" i="1">
                <a:solidFill>
                  <a:srgbClr val="000000"/>
                </a:solidFill>
                <a:latin typeface="PazoMath-BoldItalic"/>
              </a:rPr>
              <a:t>g</a:t>
            </a:r>
            <a:r>
              <a:rPr lang="en-US" sz="1600" b="1">
                <a:solidFill>
                  <a:srgbClr val="000000"/>
                </a:solidFill>
                <a:latin typeface="URWPalladioL-Bold"/>
              </a:rPr>
              <a:t>-ray pulsars - Invited Review</a:t>
            </a:r>
            <a:r>
              <a:rPr lang="en-US" sz="1600"/>
              <a:t> </a:t>
            </a:r>
            <a:r>
              <a:rPr lang="ka-GE" sz="1600"/>
              <a:t>–</a:t>
            </a:r>
            <a:r>
              <a:rPr lang="en-US" sz="1600">
                <a:solidFill>
                  <a:srgbClr val="000000"/>
                </a:solidFill>
                <a:latin typeface="CMR10"/>
              </a:rPr>
              <a:t>Zaza Osmanov</a:t>
            </a:r>
          </a:p>
          <a:p>
            <a:r>
              <a:rPr lang="en-US" sz="1600">
                <a:solidFill>
                  <a:srgbClr val="000000"/>
                </a:solidFill>
                <a:latin typeface="CMR10"/>
                <a:hlinkClick r:id="rId2"/>
              </a:rPr>
              <a:t>https://commons.wikimedia.org/wiki/File:Compton_Effect.gif</a:t>
            </a:r>
            <a:endParaRPr lang="ka-GE" sz="1600">
              <a:solidFill>
                <a:srgbClr val="000000"/>
              </a:solidFill>
              <a:latin typeface="CMR10"/>
            </a:endParaRPr>
          </a:p>
          <a:p>
            <a:r>
              <a:rPr lang="en-US" sz="1600">
                <a:solidFill>
                  <a:srgbClr val="000000"/>
                </a:solidFill>
                <a:latin typeface="CMR10"/>
                <a:hlinkClick r:id="rId3"/>
              </a:rPr>
              <a:t>https://energyeducation.ca/encyclopedia/Wiens_Law</a:t>
            </a:r>
            <a:endParaRPr lang="ka-GE" sz="1600">
              <a:solidFill>
                <a:srgbClr val="000000"/>
              </a:solidFill>
              <a:latin typeface="CMR10"/>
            </a:endParaRPr>
          </a:p>
          <a:p>
            <a:r>
              <a:rPr lang="en-US" sz="1600">
                <a:solidFill>
                  <a:srgbClr val="000000"/>
                </a:solidFill>
                <a:latin typeface="CMR10"/>
              </a:rPr>
              <a:t>https://www.researchgate.net/figure/Inverse-Compton-scattering_fig12_275836032</a:t>
            </a:r>
            <a:endParaRPr lang="ka-GE" sz="1600">
              <a:solidFill>
                <a:srgbClr val="000000"/>
              </a:solidFill>
              <a:latin typeface="CMR10"/>
            </a:endParaRPr>
          </a:p>
          <a:p>
            <a:endParaRPr lang="en-US" sz="1600">
              <a:solidFill>
                <a:srgbClr val="000000"/>
              </a:solidFill>
              <a:latin typeface="CMR1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6290" y="1814499"/>
            <a:ext cx="5296212" cy="3463250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232" y="386689"/>
            <a:ext cx="8848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Some useful parameters:</a:t>
            </a:r>
            <a:endParaRPr lang="en-US" sz="30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670" y="4967682"/>
            <a:ext cx="4648200" cy="12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828479" y="3445737"/>
            <a:ext cx="2894102" cy="17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944459" y="1962364"/>
            <a:ext cx="4649949" cy="19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6926671" y="4933640"/>
            <a:ext cx="4649949" cy="19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030634" y="1947272"/>
            <a:ext cx="473031" cy="64538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0935185" y="1864666"/>
            <a:ext cx="511793" cy="95018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AA6873-6C50-0C34-5307-14AE94D5B3B5}"/>
              </a:ext>
            </a:extLst>
          </p:cNvPr>
          <p:cNvGrpSpPr/>
          <p:nvPr/>
        </p:nvGrpSpPr>
        <p:grpSpPr>
          <a:xfrm>
            <a:off x="1136573" y="1989376"/>
            <a:ext cx="3173506" cy="3182470"/>
            <a:chOff x="537165" y="2214283"/>
            <a:chExt cx="3173506" cy="318247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82FAFA-F445-5B53-E43C-305992CAD438}"/>
                </a:ext>
              </a:extLst>
            </p:cNvPr>
            <p:cNvSpPr/>
            <p:nvPr/>
          </p:nvSpPr>
          <p:spPr>
            <a:xfrm>
              <a:off x="537165" y="2214283"/>
              <a:ext cx="3173506" cy="31824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A5A9E7-EB70-0631-4735-1515DA68F283}"/>
                    </a:ext>
                  </a:extLst>
                </p:cNvPr>
                <p:cNvSpPr txBox="1"/>
                <p:nvPr/>
              </p:nvSpPr>
              <p:spPr>
                <a:xfrm>
                  <a:off x="1316294" y="3701971"/>
                  <a:ext cx="1615249" cy="386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9317EA-27DF-C917-D1C3-8DBCDF130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294" y="3701971"/>
                  <a:ext cx="1615249" cy="386388"/>
                </a:xfrm>
                <a:prstGeom prst="rect">
                  <a:avLst/>
                </a:prstGeom>
                <a:blipFill>
                  <a:blip r:embed="rId2"/>
                  <a:stretch>
                    <a:fillRect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C1058-5AE0-8568-8DF9-051683CC8931}"/>
                  </a:ext>
                </a:extLst>
              </p:cNvPr>
              <p:cNvSpPr txBox="1"/>
              <p:nvPr/>
            </p:nvSpPr>
            <p:spPr>
              <a:xfrm>
                <a:off x="7017383" y="1774989"/>
                <a:ext cx="250324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ka-G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C1058-5AE0-8568-8DF9-051683CC8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383" y="1774989"/>
                <a:ext cx="2503249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73F95-D251-BFE1-2939-FB438779D870}"/>
                  </a:ext>
                </a:extLst>
              </p:cNvPr>
              <p:cNvSpPr txBox="1"/>
              <p:nvPr/>
            </p:nvSpPr>
            <p:spPr>
              <a:xfrm>
                <a:off x="7232620" y="2486041"/>
                <a:ext cx="18767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73F95-D251-BFE1-2939-FB438779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20" y="2486041"/>
                <a:ext cx="1876732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2ADF8-F06C-D25B-0B50-E787826A4C98}"/>
                  </a:ext>
                </a:extLst>
              </p:cNvPr>
              <p:cNvSpPr txBox="1"/>
              <p:nvPr/>
            </p:nvSpPr>
            <p:spPr>
              <a:xfrm>
                <a:off x="7221083" y="3127657"/>
                <a:ext cx="1486561" cy="369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2ADF8-F06C-D25B-0B50-E787826A4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83" y="3127657"/>
                <a:ext cx="1486561" cy="369140"/>
              </a:xfrm>
              <a:prstGeom prst="rect">
                <a:avLst/>
              </a:prstGeom>
              <a:blipFill>
                <a:blip r:embed="rId5"/>
                <a:stretch>
                  <a:fillRect l="-4115" r="-246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D404D7-0649-10B2-C2C0-57A7E9B30F4A}"/>
              </a:ext>
            </a:extLst>
          </p:cNvPr>
          <p:cNvGrpSpPr/>
          <p:nvPr/>
        </p:nvGrpSpPr>
        <p:grpSpPr>
          <a:xfrm>
            <a:off x="5684248" y="4065411"/>
            <a:ext cx="5690218" cy="1583734"/>
            <a:chOff x="730205" y="1379692"/>
            <a:chExt cx="6032496" cy="1854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918FB6A-E75B-60D3-D093-EFDA1FB01984}"/>
                    </a:ext>
                  </a:extLst>
                </p:cNvPr>
                <p:cNvSpPr txBox="1"/>
                <p:nvPr/>
              </p:nvSpPr>
              <p:spPr>
                <a:xfrm>
                  <a:off x="730205" y="2441510"/>
                  <a:ext cx="5524293" cy="792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=1.2×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a-G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სმ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/>
                                          <m:t>☉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ka-G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erg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ka-G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2B2D48-811E-17C4-EF59-E65C19CDC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05" y="2441510"/>
                  <a:ext cx="5524293" cy="7928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7E3E7DC6-1F9A-64C0-8CE1-18E1B645763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792944" y="2026023"/>
              <a:ext cx="592351" cy="58270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7DD6DC-BA5F-F58D-0609-07CBD2704EBB}"/>
                    </a:ext>
                  </a:extLst>
                </p:cNvPr>
                <p:cNvSpPr txBox="1"/>
                <p:nvPr/>
              </p:nvSpPr>
              <p:spPr>
                <a:xfrm>
                  <a:off x="1067070" y="1379692"/>
                  <a:ext cx="1584886" cy="75691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DEFA1C-6665-0706-625D-1F9BDD73F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070" y="1379692"/>
                  <a:ext cx="1584886" cy="7569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8C14337-E4E2-47D9-99E5-B9B3B3D744E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328800" y="2217178"/>
              <a:ext cx="502024" cy="11971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FEDD05E-5613-7AA3-522E-32786B17E1E1}"/>
                    </a:ext>
                  </a:extLst>
                </p:cNvPr>
                <p:cNvSpPr txBox="1"/>
                <p:nvPr/>
              </p:nvSpPr>
              <p:spPr>
                <a:xfrm>
                  <a:off x="3023444" y="1656691"/>
                  <a:ext cx="123245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5EE5EAE-1F7D-F58A-9E70-D2DDFEF76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444" y="1656691"/>
                  <a:ext cx="123245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2A411B-E024-9FC4-4C64-B5F3B767C35A}"/>
                </a:ext>
              </a:extLst>
            </p:cNvPr>
            <p:cNvSpPr txBox="1"/>
            <p:nvPr/>
          </p:nvSpPr>
          <p:spPr>
            <a:xfrm>
              <a:off x="4413948" y="1680034"/>
              <a:ext cx="2348753" cy="4325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Black hole mass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3D9D1BC7-F93E-07C0-1B05-30E1BA84FEB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67064" y="2254302"/>
              <a:ext cx="478681" cy="6881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AB01-0E09-C159-2144-DD508BFF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12782-8784-05F9-5C30-309A65EB3DF5}"/>
              </a:ext>
            </a:extLst>
          </p:cNvPr>
          <p:cNvSpPr/>
          <p:nvPr/>
        </p:nvSpPr>
        <p:spPr>
          <a:xfrm>
            <a:off x="0" y="6131859"/>
            <a:ext cx="914400" cy="475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EAE26-2D74-5039-B9BB-944FA44956EC}"/>
              </a:ext>
            </a:extLst>
          </p:cNvPr>
          <p:cNvSpPr txBox="1"/>
          <p:nvPr/>
        </p:nvSpPr>
        <p:spPr>
          <a:xfrm>
            <a:off x="419232" y="386689"/>
            <a:ext cx="9823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Inverse Compton scattering:</a:t>
            </a:r>
            <a:endParaRPr lang="en-US" sz="3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F3750A-BD21-C622-31EF-1530BD0774C4}"/>
                  </a:ext>
                </a:extLst>
              </p:cNvPr>
              <p:cNvSpPr txBox="1"/>
              <p:nvPr/>
            </p:nvSpPr>
            <p:spPr>
              <a:xfrm>
                <a:off x="7467835" y="2060482"/>
                <a:ext cx="2412263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F3750A-BD21-C622-31EF-1530BD077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835" y="2060482"/>
                <a:ext cx="2412263" cy="303929"/>
              </a:xfrm>
              <a:prstGeom prst="rect">
                <a:avLst/>
              </a:prstGeom>
              <a:blipFill>
                <a:blip r:embed="rId2"/>
                <a:stretch>
                  <a:fillRect l="-2020" r="-1768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628EA8-F937-1CB2-B442-ACF1AF87C1F3}"/>
                  </a:ext>
                </a:extLst>
              </p:cNvPr>
              <p:cNvSpPr txBox="1"/>
              <p:nvPr/>
            </p:nvSpPr>
            <p:spPr>
              <a:xfrm>
                <a:off x="7638320" y="3316942"/>
                <a:ext cx="1384631" cy="535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628EA8-F937-1CB2-B442-ACF1AF87C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320" y="3316942"/>
                <a:ext cx="1384631" cy="535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11F3C-113A-F91D-B7D3-FA3938C3B573}"/>
                  </a:ext>
                </a:extLst>
              </p:cNvPr>
              <p:cNvSpPr txBox="1"/>
              <p:nvPr/>
            </p:nvSpPr>
            <p:spPr>
              <a:xfrm>
                <a:off x="7638320" y="2449181"/>
                <a:ext cx="1133644" cy="561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11F3C-113A-F91D-B7D3-FA3938C3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320" y="2449181"/>
                <a:ext cx="1133644" cy="561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53B9396-389D-2E77-E96B-CE81CD1E9014}"/>
              </a:ext>
            </a:extLst>
          </p:cNvPr>
          <p:cNvCxnSpPr>
            <a:cxnSpLocks/>
            <a:endCxn id="9" idx="2"/>
          </p:cNvCxnSpPr>
          <p:nvPr/>
        </p:nvCxnSpPr>
        <p:spPr>
          <a:xfrm rot="5400000" flipH="1" flipV="1">
            <a:off x="8019352" y="3131153"/>
            <a:ext cx="306390" cy="651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E977B9-7AAA-9E9D-4F7C-AB1F14836D17}"/>
                  </a:ext>
                </a:extLst>
              </p:cNvPr>
              <p:cNvSpPr txBox="1"/>
              <p:nvPr/>
            </p:nvSpPr>
            <p:spPr>
              <a:xfrm>
                <a:off x="7223344" y="4059928"/>
                <a:ext cx="2214581" cy="744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E977B9-7AAA-9E9D-4F7C-AB1F14836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44" y="4059928"/>
                <a:ext cx="2214581" cy="744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D9FBA6-098E-8DA4-24DA-1C2350183EE1}"/>
                  </a:ext>
                </a:extLst>
              </p:cNvPr>
              <p:cNvSpPr txBox="1"/>
              <p:nvPr/>
            </p:nvSpPr>
            <p:spPr>
              <a:xfrm>
                <a:off x="9709660" y="3171750"/>
                <a:ext cx="1066574" cy="680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𝑐𝑅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D9FBA6-098E-8DA4-24DA-1C235018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60" y="3171750"/>
                <a:ext cx="1066574" cy="680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A2FD15F-6D6F-6422-DE70-044BF026C6E9}"/>
              </a:ext>
            </a:extLst>
          </p:cNvPr>
          <p:cNvCxnSpPr>
            <a:endCxn id="20" idx="2"/>
          </p:cNvCxnSpPr>
          <p:nvPr/>
        </p:nvCxnSpPr>
        <p:spPr>
          <a:xfrm flipV="1">
            <a:off x="9022951" y="3852129"/>
            <a:ext cx="1219996" cy="2077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EF1DEB58-45A6-3492-5387-9A772CEC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6" y="1886370"/>
            <a:ext cx="5282704" cy="42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232" y="386689"/>
            <a:ext cx="4776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synchrotron radiation</a:t>
            </a:r>
            <a:endParaRPr lang="en-US" sz="3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944E2-95DA-176E-6A6B-03666226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8" y="1592394"/>
            <a:ext cx="5415130" cy="4061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4D664-0930-ED85-1774-FE286CCBDA94}"/>
                  </a:ext>
                </a:extLst>
              </p:cNvPr>
              <p:cNvSpPr txBox="1"/>
              <p:nvPr/>
            </p:nvSpPr>
            <p:spPr>
              <a:xfrm>
                <a:off x="8193293" y="2127243"/>
                <a:ext cx="1568824" cy="633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ka-G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a-G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ka-GE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ka-G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4D664-0930-ED85-1774-FE286CCBD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93" y="2127243"/>
                <a:ext cx="1568824" cy="633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85698D0-8D6E-59E5-615E-91CC3E48335E}"/>
              </a:ext>
            </a:extLst>
          </p:cNvPr>
          <p:cNvCxnSpPr/>
          <p:nvPr/>
        </p:nvCxnSpPr>
        <p:spPr>
          <a:xfrm rot="5400000" flipH="1" flipV="1">
            <a:off x="9254397" y="1598539"/>
            <a:ext cx="630853" cy="6185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B1C21-C74C-E986-6435-2D41A9E93E05}"/>
                  </a:ext>
                </a:extLst>
              </p:cNvPr>
              <p:cNvSpPr txBox="1"/>
              <p:nvPr/>
            </p:nvSpPr>
            <p:spPr>
              <a:xfrm>
                <a:off x="8827546" y="1054765"/>
                <a:ext cx="210312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B1C21-C74C-E986-6435-2D41A9E93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46" y="1054765"/>
                <a:ext cx="210312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7E06A9-0907-1034-2284-A48A2040AB45}"/>
                  </a:ext>
                </a:extLst>
              </p:cNvPr>
              <p:cNvSpPr txBox="1"/>
              <p:nvPr/>
            </p:nvSpPr>
            <p:spPr>
              <a:xfrm>
                <a:off x="5929705" y="3013998"/>
                <a:ext cx="6096000" cy="69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𝑜𝑜𝑙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7E06A9-0907-1034-2284-A48A2040A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05" y="3013998"/>
                <a:ext cx="6096000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5C81DC-AC6B-96C5-44E4-AA917489E378}"/>
                  </a:ext>
                </a:extLst>
              </p:cNvPr>
              <p:cNvSpPr txBox="1"/>
              <p:nvPr/>
            </p:nvSpPr>
            <p:spPr>
              <a:xfrm>
                <a:off x="8579391" y="4313896"/>
                <a:ext cx="129971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5C81DC-AC6B-96C5-44E4-AA917489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391" y="4313896"/>
                <a:ext cx="1299715" cy="369332"/>
              </a:xfrm>
              <a:prstGeom prst="rect">
                <a:avLst/>
              </a:prstGeom>
              <a:blipFill>
                <a:blip r:embed="rId6"/>
                <a:stretch>
                  <a:fillRect l="-3241" r="-4167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00E416-9008-86EA-3487-61359D3F9F11}"/>
                  </a:ext>
                </a:extLst>
              </p:cNvPr>
              <p:cNvSpPr txBox="1"/>
              <p:nvPr/>
            </p:nvSpPr>
            <p:spPr>
              <a:xfrm>
                <a:off x="7303546" y="4872121"/>
                <a:ext cx="3048000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00E416-9008-86EA-3487-61359D3F9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546" y="4872121"/>
                <a:ext cx="3048000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1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10377-8532-4B0E-4B89-B3D7ACF1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6" y="1591377"/>
            <a:ext cx="3728721" cy="45601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7652BE8-E37B-5A2E-6A2C-D0D879DFF4C0}"/>
              </a:ext>
            </a:extLst>
          </p:cNvPr>
          <p:cNvSpPr txBox="1">
            <a:spLocks/>
          </p:cNvSpPr>
          <p:nvPr/>
        </p:nvSpPr>
        <p:spPr>
          <a:xfrm>
            <a:off x="255494" y="5094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Maximum lorentz factor: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17">
                <a:extLst>
                  <a:ext uri="{FF2B5EF4-FFF2-40B4-BE49-F238E27FC236}">
                    <a16:creationId xmlns:a16="http://schemas.microsoft.com/office/drawing/2014/main" id="{6538F207-A2AE-9F3F-0515-EA154291ED9A}"/>
                  </a:ext>
                </a:extLst>
              </p:cNvPr>
              <p:cNvSpPr/>
              <p:nvPr/>
            </p:nvSpPr>
            <p:spPr>
              <a:xfrm>
                <a:off x="7337997" y="2114826"/>
                <a:ext cx="11387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17">
                <a:extLst>
                  <a:ext uri="{FF2B5EF4-FFF2-40B4-BE49-F238E27FC236}">
                    <a16:creationId xmlns:a16="http://schemas.microsoft.com/office/drawing/2014/main" id="{6538F207-A2AE-9F3F-0515-EA154291E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97" y="2114826"/>
                <a:ext cx="1138773" cy="402931"/>
              </a:xfrm>
              <a:prstGeom prst="rect">
                <a:avLst/>
              </a:prstGeom>
              <a:blipFill>
                <a:blip r:embed="rId3"/>
                <a:stretch>
                  <a:fillRect t="-12121" r="-2192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8">
                <a:extLst>
                  <a:ext uri="{FF2B5EF4-FFF2-40B4-BE49-F238E27FC236}">
                    <a16:creationId xmlns:a16="http://schemas.microsoft.com/office/drawing/2014/main" id="{2A53C588-ED9E-25D5-0C26-4F2DB96A15A8}"/>
                  </a:ext>
                </a:extLst>
              </p:cNvPr>
              <p:cNvSpPr/>
              <p:nvPr/>
            </p:nvSpPr>
            <p:spPr>
              <a:xfrm>
                <a:off x="8777209" y="2028950"/>
                <a:ext cx="161704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Прямоугольник 18">
                <a:extLst>
                  <a:ext uri="{FF2B5EF4-FFF2-40B4-BE49-F238E27FC236}">
                    <a16:creationId xmlns:a16="http://schemas.microsoft.com/office/drawing/2014/main" id="{2A53C588-ED9E-25D5-0C26-4F2DB96A1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2028950"/>
                <a:ext cx="1617046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25">
                <a:extLst>
                  <a:ext uri="{FF2B5EF4-FFF2-40B4-BE49-F238E27FC236}">
                    <a16:creationId xmlns:a16="http://schemas.microsoft.com/office/drawing/2014/main" id="{20C75BD5-177C-0322-844E-005CB49B04F9}"/>
                  </a:ext>
                </a:extLst>
              </p:cNvPr>
              <p:cNvSpPr/>
              <p:nvPr/>
            </p:nvSpPr>
            <p:spPr>
              <a:xfrm>
                <a:off x="6357060" y="3531189"/>
                <a:ext cx="4840299" cy="909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Прямоугольник 25">
                <a:extLst>
                  <a:ext uri="{FF2B5EF4-FFF2-40B4-BE49-F238E27FC236}">
                    <a16:creationId xmlns:a16="http://schemas.microsoft.com/office/drawing/2014/main" id="{20C75BD5-177C-0322-844E-005CB49B0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060" y="3531189"/>
                <a:ext cx="4840299" cy="909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5B91ACD-662E-7215-8587-7007734B1068}"/>
                  </a:ext>
                </a:extLst>
              </p:cNvPr>
              <p:cNvSpPr/>
              <p:nvPr/>
            </p:nvSpPr>
            <p:spPr>
              <a:xfrm>
                <a:off x="7951470" y="2789410"/>
                <a:ext cx="1651478" cy="638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5B91ACD-662E-7215-8587-7007734B1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70" y="2789410"/>
                <a:ext cx="1651478" cy="6389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EC50C-811C-6266-E5A9-E06D567D5856}"/>
                  </a:ext>
                </a:extLst>
              </p:cNvPr>
              <p:cNvSpPr txBox="1"/>
              <p:nvPr/>
            </p:nvSpPr>
            <p:spPr>
              <a:xfrm>
                <a:off x="7400013" y="4495718"/>
                <a:ext cx="767711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EC50C-811C-6266-E5A9-E06D567D5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13" y="4495718"/>
                <a:ext cx="767711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9BAEC9-36AC-5A79-4BD2-792CBA08289B}"/>
                  </a:ext>
                </a:extLst>
              </p:cNvPr>
              <p:cNvSpPr txBox="1"/>
              <p:nvPr/>
            </p:nvSpPr>
            <p:spPr>
              <a:xfrm>
                <a:off x="8527510" y="4588565"/>
                <a:ext cx="728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9BAEC9-36AC-5A79-4BD2-792CBA08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510" y="4588565"/>
                <a:ext cx="728726" cy="276999"/>
              </a:xfrm>
              <a:prstGeom prst="rect">
                <a:avLst/>
              </a:prstGeom>
              <a:blipFill>
                <a:blip r:embed="rId8"/>
                <a:stretch>
                  <a:fillRect l="-4202" r="-672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B57B3-5A1B-4707-3A46-54B2C2F9156B}"/>
                  </a:ext>
                </a:extLst>
              </p:cNvPr>
              <p:cNvSpPr txBox="1"/>
              <p:nvPr/>
            </p:nvSpPr>
            <p:spPr>
              <a:xfrm>
                <a:off x="6524920" y="5098337"/>
                <a:ext cx="4579587" cy="648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B57B3-5A1B-4707-3A46-54B2C2F9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920" y="5098337"/>
                <a:ext cx="4579587" cy="648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3DDD5-43C6-C1AA-121B-F642A378C898}"/>
                  </a:ext>
                </a:extLst>
              </p:cNvPr>
              <p:cNvSpPr txBox="1"/>
              <p:nvPr/>
            </p:nvSpPr>
            <p:spPr>
              <a:xfrm>
                <a:off x="9553715" y="4443584"/>
                <a:ext cx="96141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3DDD5-43C6-C1AA-121B-F642A378C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15" y="4443584"/>
                <a:ext cx="961417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60058-C660-C7F9-2699-FA9DE964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278312"/>
            <a:ext cx="5586434" cy="4301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8729F4-8BFB-3AE9-1B33-8261DE7D1D7C}"/>
                  </a:ext>
                </a:extLst>
              </p:cNvPr>
              <p:cNvSpPr txBox="1"/>
              <p:nvPr/>
            </p:nvSpPr>
            <p:spPr>
              <a:xfrm>
                <a:off x="136997" y="1278312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8729F4-8BFB-3AE9-1B33-8261DE7D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7" y="1278312"/>
                <a:ext cx="726416" cy="276999"/>
              </a:xfrm>
              <a:prstGeom prst="rect">
                <a:avLst/>
              </a:prstGeom>
              <a:blipFill>
                <a:blip r:embed="rId3"/>
                <a:stretch>
                  <a:fillRect l="-10833" t="-4444" r="-58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22A5C7-598C-74DC-CAAB-DBE8B7F3E957}"/>
                  </a:ext>
                </a:extLst>
              </p:cNvPr>
              <p:cNvSpPr txBox="1"/>
              <p:nvPr/>
            </p:nvSpPr>
            <p:spPr>
              <a:xfrm>
                <a:off x="5677817" y="5372344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22A5C7-598C-74DC-CAAB-DBE8B7F3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7" y="5372344"/>
                <a:ext cx="185564" cy="276999"/>
              </a:xfrm>
              <a:prstGeom prst="rect">
                <a:avLst/>
              </a:prstGeom>
              <a:blipFill>
                <a:blip r:embed="rId4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969578EB-D189-BF6A-10E4-762A7E0FD916}"/>
              </a:ext>
            </a:extLst>
          </p:cNvPr>
          <p:cNvSpPr txBox="1">
            <a:spLocks/>
          </p:cNvSpPr>
          <p:nvPr/>
        </p:nvSpPr>
        <p:spPr>
          <a:xfrm>
            <a:off x="27491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Maximum Lorenz factor: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C7261-CACC-2AF1-C1EB-5FC8C785A5D9}"/>
                  </a:ext>
                </a:extLst>
              </p:cNvPr>
              <p:cNvSpPr txBox="1"/>
              <p:nvPr/>
            </p:nvSpPr>
            <p:spPr>
              <a:xfrm>
                <a:off x="8696248" y="1287746"/>
                <a:ext cx="74360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C7261-CACC-2AF1-C1EB-5FC8C785A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248" y="1287746"/>
                <a:ext cx="743602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D68E0-609C-A962-4738-AC14273319AB}"/>
                  </a:ext>
                </a:extLst>
              </p:cNvPr>
              <p:cNvSpPr txBox="1"/>
              <p:nvPr/>
            </p:nvSpPr>
            <p:spPr>
              <a:xfrm>
                <a:off x="8345213" y="2675713"/>
                <a:ext cx="1305293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D68E0-609C-A962-4738-AC142733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3" y="2675713"/>
                <a:ext cx="1305293" cy="636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5">
                <a:extLst>
                  <a:ext uri="{FF2B5EF4-FFF2-40B4-BE49-F238E27FC236}">
                    <a16:creationId xmlns:a16="http://schemas.microsoft.com/office/drawing/2014/main" id="{A3E008C4-D9E8-5595-BABB-8C63D940B6B3}"/>
                  </a:ext>
                </a:extLst>
              </p:cNvPr>
              <p:cNvSpPr/>
              <p:nvPr/>
            </p:nvSpPr>
            <p:spPr>
              <a:xfrm>
                <a:off x="7297756" y="4001276"/>
                <a:ext cx="3192605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ka-G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Прямоугольник 5">
                <a:extLst>
                  <a:ext uri="{FF2B5EF4-FFF2-40B4-BE49-F238E27FC236}">
                    <a16:creationId xmlns:a16="http://schemas.microsoft.com/office/drawing/2014/main" id="{A3E008C4-D9E8-5595-BABB-8C63D940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756" y="4001276"/>
                <a:ext cx="3192605" cy="867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Down 27">
            <a:extLst>
              <a:ext uri="{FF2B5EF4-FFF2-40B4-BE49-F238E27FC236}">
                <a16:creationId xmlns:a16="http://schemas.microsoft.com/office/drawing/2014/main" id="{EB88AF81-6ACD-FCD6-1A18-B3FF6F092092}"/>
              </a:ext>
            </a:extLst>
          </p:cNvPr>
          <p:cNvSpPr/>
          <p:nvPr/>
        </p:nvSpPr>
        <p:spPr>
          <a:xfrm>
            <a:off x="9009529" y="1936376"/>
            <a:ext cx="331695" cy="61630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03F299A6-53D1-1E1B-8552-773E2F659128}"/>
              </a:ext>
            </a:extLst>
          </p:cNvPr>
          <p:cNvSpPr/>
          <p:nvPr/>
        </p:nvSpPr>
        <p:spPr>
          <a:xfrm>
            <a:off x="9009529" y="3429000"/>
            <a:ext cx="430321" cy="572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86C3D-D6AC-E072-E0B1-C9296EAC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5972D-147B-009F-BEDF-88EA0DD6B4A1}"/>
              </a:ext>
            </a:extLst>
          </p:cNvPr>
          <p:cNvSpPr txBox="1"/>
          <p:nvPr/>
        </p:nvSpPr>
        <p:spPr>
          <a:xfrm>
            <a:off x="215153" y="4876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Lorenz factor: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4277A-C106-57F7-1371-124CA05E9F04}"/>
              </a:ext>
            </a:extLst>
          </p:cNvPr>
          <p:cNvSpPr/>
          <p:nvPr/>
        </p:nvSpPr>
        <p:spPr>
          <a:xfrm>
            <a:off x="89647" y="6185647"/>
            <a:ext cx="788894" cy="4034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DBB85-069F-1F8B-DDB7-4D2B7ABD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359780"/>
            <a:ext cx="5840671" cy="458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id="{984DFFB7-5DC6-F92D-C6DB-030BDA62FFFE}"/>
                  </a:ext>
                </a:extLst>
              </p:cNvPr>
              <p:cNvSpPr/>
              <p:nvPr/>
            </p:nvSpPr>
            <p:spPr>
              <a:xfrm>
                <a:off x="8610600" y="1359780"/>
                <a:ext cx="988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id="{984DFFB7-5DC6-F92D-C6DB-030BDA62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359780"/>
                <a:ext cx="988347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ECA6216-1794-9B9C-4D01-0CA9705FCCFD}"/>
              </a:ext>
            </a:extLst>
          </p:cNvPr>
          <p:cNvSpPr/>
          <p:nvPr/>
        </p:nvSpPr>
        <p:spPr>
          <a:xfrm>
            <a:off x="8929961" y="1729112"/>
            <a:ext cx="349624" cy="7922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654ADF-9AFD-9019-3CAC-8DA3AAAF66FC}"/>
                  </a:ext>
                </a:extLst>
              </p:cNvPr>
              <p:cNvSpPr txBox="1"/>
              <p:nvPr/>
            </p:nvSpPr>
            <p:spPr>
              <a:xfrm>
                <a:off x="8381058" y="2618645"/>
                <a:ext cx="1301767" cy="896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654ADF-9AFD-9019-3CAC-8DA3AAAF6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58" y="2618645"/>
                <a:ext cx="1301767" cy="896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658D7BDA-9396-9D27-E5FE-C1D6579E7256}"/>
              </a:ext>
            </a:extLst>
          </p:cNvPr>
          <p:cNvSpPr/>
          <p:nvPr/>
        </p:nvSpPr>
        <p:spPr>
          <a:xfrm>
            <a:off x="8929961" y="3514660"/>
            <a:ext cx="349624" cy="10573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FE7E0-5568-261D-F15E-110E4E820C0B}"/>
                  </a:ext>
                </a:extLst>
              </p:cNvPr>
              <p:cNvSpPr txBox="1"/>
              <p:nvPr/>
            </p:nvSpPr>
            <p:spPr>
              <a:xfrm>
                <a:off x="5983941" y="4572000"/>
                <a:ext cx="6096000" cy="86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SG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FE7E0-5568-261D-F15E-110E4E820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1" y="4572000"/>
                <a:ext cx="6096000" cy="867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3570F-51DE-F21F-CBE3-449F0D77A90D}"/>
                  </a:ext>
                </a:extLst>
              </p:cNvPr>
              <p:cNvSpPr txBox="1"/>
              <p:nvPr/>
            </p:nvSpPr>
            <p:spPr>
              <a:xfrm>
                <a:off x="5715000" y="5733592"/>
                <a:ext cx="6096000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SG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3570F-51DE-F21F-CBE3-449F0D77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733592"/>
                <a:ext cx="6096000" cy="372410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2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32B5B5-ADE3-0569-F99B-8A8377FB222B}"/>
              </a:ext>
            </a:extLst>
          </p:cNvPr>
          <p:cNvSpPr txBox="1">
            <a:spLocks/>
          </p:cNvSpPr>
          <p:nvPr/>
        </p:nvSpPr>
        <p:spPr>
          <a:xfrm>
            <a:off x="246529" y="4458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Number of particles</a:t>
            </a:r>
            <a:r>
              <a:rPr lang="ka-GE"/>
              <a:t>: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4DF1B8-4671-D42C-2F8E-7D80533C34EB}"/>
              </a:ext>
            </a:extLst>
          </p:cNvPr>
          <p:cNvGrpSpPr/>
          <p:nvPr/>
        </p:nvGrpSpPr>
        <p:grpSpPr>
          <a:xfrm>
            <a:off x="824752" y="1372508"/>
            <a:ext cx="4020563" cy="4355940"/>
            <a:chOff x="502023" y="1928319"/>
            <a:chExt cx="4020563" cy="4355940"/>
          </a:xfrm>
        </p:grpSpPr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446BE560-A60E-ED5E-9FE8-12E1AC14244E}"/>
                </a:ext>
              </a:extLst>
            </p:cNvPr>
            <p:cNvSpPr/>
            <p:nvPr/>
          </p:nvSpPr>
          <p:spPr>
            <a:xfrm>
              <a:off x="502023" y="1990165"/>
              <a:ext cx="3343835" cy="4294094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2FE18D-864B-29B3-67CE-B9AA4B88C97D}"/>
                </a:ext>
              </a:extLst>
            </p:cNvPr>
            <p:cNvCxnSpPr/>
            <p:nvPr/>
          </p:nvCxnSpPr>
          <p:spPr>
            <a:xfrm>
              <a:off x="4114799" y="2631141"/>
              <a:ext cx="0" cy="30121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ED364E-82EA-243C-B0A2-ED4D904EB20B}"/>
                </a:ext>
              </a:extLst>
            </p:cNvPr>
            <p:cNvCxnSpPr/>
            <p:nvPr/>
          </p:nvCxnSpPr>
          <p:spPr>
            <a:xfrm>
              <a:off x="3845858" y="2626659"/>
              <a:ext cx="3765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BAA786-8710-BDCA-2E18-6A7BB5D9A9B2}"/>
                </a:ext>
              </a:extLst>
            </p:cNvPr>
            <p:cNvCxnSpPr>
              <a:cxnSpLocks/>
            </p:cNvCxnSpPr>
            <p:nvPr/>
          </p:nvCxnSpPr>
          <p:spPr>
            <a:xfrm>
              <a:off x="3845858" y="5643282"/>
              <a:ext cx="3765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ADF8EE-A63E-7FEE-8BB9-F7C955E7D783}"/>
                </a:ext>
              </a:extLst>
            </p:cNvPr>
            <p:cNvSpPr/>
            <p:nvPr/>
          </p:nvSpPr>
          <p:spPr>
            <a:xfrm>
              <a:off x="1290918" y="2330823"/>
              <a:ext cx="1864658" cy="8068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172AE5-DD24-0C96-E48D-122C30C45592}"/>
                </a:ext>
              </a:extLst>
            </p:cNvPr>
            <p:cNvCxnSpPr>
              <a:stCxn id="18" idx="6"/>
            </p:cNvCxnSpPr>
            <p:nvPr/>
          </p:nvCxnSpPr>
          <p:spPr>
            <a:xfrm flipV="1">
              <a:off x="3155576" y="2330823"/>
              <a:ext cx="0" cy="4034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83D783-1EC0-13BB-99FE-F20CC6000851}"/>
                </a:ext>
              </a:extLst>
            </p:cNvPr>
            <p:cNvCxnSpPr/>
            <p:nvPr/>
          </p:nvCxnSpPr>
          <p:spPr>
            <a:xfrm flipV="1">
              <a:off x="3845858" y="2223247"/>
              <a:ext cx="0" cy="4034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79160C0-4C50-A42D-4EC8-9A9DE98AE955}"/>
                </a:ext>
              </a:extLst>
            </p:cNvPr>
            <p:cNvCxnSpPr/>
            <p:nvPr/>
          </p:nvCxnSpPr>
          <p:spPr>
            <a:xfrm flipV="1">
              <a:off x="3155576" y="2205318"/>
              <a:ext cx="690282" cy="1255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1DF599-37F4-804B-5894-E22897F5378E}"/>
                    </a:ext>
                  </a:extLst>
                </p:cNvPr>
                <p:cNvSpPr txBox="1"/>
                <p:nvPr/>
              </p:nvSpPr>
              <p:spPr>
                <a:xfrm>
                  <a:off x="4222376" y="3998711"/>
                  <a:ext cx="300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6D15C2-6806-AB4E-A6DC-6291F1AC9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376" y="3998711"/>
                  <a:ext cx="30021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408" r="-40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65E652-F604-47AB-C569-AFED78C1CB21}"/>
                    </a:ext>
                  </a:extLst>
                </p:cNvPr>
                <p:cNvSpPr txBox="1"/>
                <p:nvPr/>
              </p:nvSpPr>
              <p:spPr>
                <a:xfrm>
                  <a:off x="3336249" y="1928319"/>
                  <a:ext cx="3289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161F56-E15F-A090-1C8F-6A615FFE5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249" y="1928319"/>
                  <a:ext cx="32893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519" r="-1481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8B0C9-648C-5095-3E41-4FBF00CEA8BD}"/>
                  </a:ext>
                </a:extLst>
              </p:cNvPr>
              <p:cNvSpPr txBox="1"/>
              <p:nvPr/>
            </p:nvSpPr>
            <p:spPr>
              <a:xfrm>
                <a:off x="6840071" y="1974814"/>
                <a:ext cx="1374672" cy="506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ka-G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8B0C9-648C-5095-3E41-4FBF00CEA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71" y="1974814"/>
                <a:ext cx="1374672" cy="506934"/>
              </a:xfrm>
              <a:prstGeom prst="rect">
                <a:avLst/>
              </a:prstGeom>
              <a:blipFill>
                <a:blip r:embed="rId4"/>
                <a:stretch>
                  <a:fillRect l="-2655" t="-2410" r="-442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ED21DB-C5EA-1A86-AA4D-52DBAB4E985E}"/>
                  </a:ext>
                </a:extLst>
              </p:cNvPr>
              <p:cNvSpPr txBox="1"/>
              <p:nvPr/>
            </p:nvSpPr>
            <p:spPr>
              <a:xfrm>
                <a:off x="6975204" y="2515210"/>
                <a:ext cx="1058174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ED21DB-C5EA-1A86-AA4D-52DBAB4E9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04" y="2515210"/>
                <a:ext cx="1058174" cy="46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7B97BC-54ED-851F-1411-A85265AFD571}"/>
                  </a:ext>
                </a:extLst>
              </p:cNvPr>
              <p:cNvSpPr txBox="1"/>
              <p:nvPr/>
            </p:nvSpPr>
            <p:spPr>
              <a:xfrm>
                <a:off x="6947647" y="1244164"/>
                <a:ext cx="1057469" cy="959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ka-G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7B97BC-54ED-851F-1411-A85265AF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47" y="1244164"/>
                <a:ext cx="1057469" cy="95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39A29B-7617-0B0F-A367-B4478CCDE36D}"/>
                  </a:ext>
                </a:extLst>
              </p:cNvPr>
              <p:cNvSpPr txBox="1"/>
              <p:nvPr/>
            </p:nvSpPr>
            <p:spPr>
              <a:xfrm>
                <a:off x="7909906" y="1499139"/>
                <a:ext cx="118930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39A29B-7617-0B0F-A367-B4478CCDE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906" y="1499139"/>
                <a:ext cx="1189300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398E85-3C32-0268-BE5B-A9BE0148FED0}"/>
                  </a:ext>
                </a:extLst>
              </p:cNvPr>
              <p:cNvSpPr txBox="1"/>
              <p:nvPr/>
            </p:nvSpPr>
            <p:spPr>
              <a:xfrm>
                <a:off x="6284259" y="1827530"/>
                <a:ext cx="6096000" cy="654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398E85-3C32-0268-BE5B-A9BE0148F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59" y="1827530"/>
                <a:ext cx="6096000" cy="654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56E8EF-3804-AC62-B332-48F7469C5B68}"/>
                  </a:ext>
                </a:extLst>
              </p:cNvPr>
              <p:cNvSpPr txBox="1"/>
              <p:nvPr/>
            </p:nvSpPr>
            <p:spPr>
              <a:xfrm>
                <a:off x="7346687" y="3196352"/>
                <a:ext cx="1482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56E8EF-3804-AC62-B332-48F7469C5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87" y="3196352"/>
                <a:ext cx="1482585" cy="276999"/>
              </a:xfrm>
              <a:prstGeom prst="rect">
                <a:avLst/>
              </a:prstGeom>
              <a:blipFill>
                <a:blip r:embed="rId9"/>
                <a:stretch>
                  <a:fillRect l="-3704" r="-370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5B039A-B955-1E6D-2AD9-0BF7900CB65E}"/>
                  </a:ext>
                </a:extLst>
              </p:cNvPr>
              <p:cNvSpPr txBox="1"/>
              <p:nvPr/>
            </p:nvSpPr>
            <p:spPr>
              <a:xfrm>
                <a:off x="6698271" y="3858893"/>
                <a:ext cx="2613690" cy="5227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5B039A-B955-1E6D-2AD9-0BF7900CB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71" y="3858893"/>
                <a:ext cx="2613690" cy="5227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088D18-4213-8C22-C55A-3974207E0544}"/>
                  </a:ext>
                </a:extLst>
              </p:cNvPr>
              <p:cNvSpPr txBox="1"/>
              <p:nvPr/>
            </p:nvSpPr>
            <p:spPr>
              <a:xfrm>
                <a:off x="8917351" y="3438721"/>
                <a:ext cx="7832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088D18-4213-8C22-C55A-3974207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351" y="3438721"/>
                <a:ext cx="78329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A8B77794-BF76-EAF1-DE41-85BDF0182877}"/>
              </a:ext>
            </a:extLst>
          </p:cNvPr>
          <p:cNvCxnSpPr>
            <a:endCxn id="32" idx="1"/>
          </p:cNvCxnSpPr>
          <p:nvPr/>
        </p:nvCxnSpPr>
        <p:spPr>
          <a:xfrm flipV="1">
            <a:off x="8302822" y="3715720"/>
            <a:ext cx="614529" cy="1253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57EEB1-68D4-0458-BC30-241D7E0EC9EB}"/>
                  </a:ext>
                </a:extLst>
              </p:cNvPr>
              <p:cNvSpPr txBox="1"/>
              <p:nvPr/>
            </p:nvSpPr>
            <p:spPr>
              <a:xfrm>
                <a:off x="9774051" y="2954307"/>
                <a:ext cx="1186222" cy="795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𝑐𝑅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57EEB1-68D4-0458-BC30-241D7E0E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051" y="2954307"/>
                <a:ext cx="1186222" cy="795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8D0894E-4647-4347-D27F-EB6AAFD3150F}"/>
              </a:ext>
            </a:extLst>
          </p:cNvPr>
          <p:cNvCxnSpPr>
            <a:cxnSpLocks/>
          </p:cNvCxnSpPr>
          <p:nvPr/>
        </p:nvCxnSpPr>
        <p:spPr>
          <a:xfrm flipV="1">
            <a:off x="8990760" y="3233775"/>
            <a:ext cx="744911" cy="3963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147896-E088-EFB4-811D-1BF6A811C630}"/>
                  </a:ext>
                </a:extLst>
              </p:cNvPr>
              <p:cNvSpPr txBox="1"/>
              <p:nvPr/>
            </p:nvSpPr>
            <p:spPr>
              <a:xfrm>
                <a:off x="7754473" y="4503785"/>
                <a:ext cx="1647952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147896-E088-EFB4-811D-1BF6A811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73" y="4503785"/>
                <a:ext cx="1647952" cy="583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F89B39-64FE-E8A8-04AD-5AE42C308AC5}"/>
                  </a:ext>
                </a:extLst>
              </p:cNvPr>
              <p:cNvSpPr txBox="1"/>
              <p:nvPr/>
            </p:nvSpPr>
            <p:spPr>
              <a:xfrm>
                <a:off x="6947647" y="5399543"/>
                <a:ext cx="2073581" cy="65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F89B39-64FE-E8A8-04AD-5AE42C30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47" y="5399543"/>
                <a:ext cx="2073581" cy="6578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9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29113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err="1"/>
              <a:t>Emmision</a:t>
            </a:r>
            <a:r>
              <a:rPr lang="en-GB" sz="3000" u="sng" dirty="0"/>
              <a:t> power</a:t>
            </a:r>
            <a:r>
              <a:rPr lang="en-US" sz="3000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8A0CA-09B0-7381-8F04-205444AE2CD6}"/>
                  </a:ext>
                </a:extLst>
              </p:cNvPr>
              <p:cNvSpPr txBox="1"/>
              <p:nvPr/>
            </p:nvSpPr>
            <p:spPr>
              <a:xfrm>
                <a:off x="580066" y="1631576"/>
                <a:ext cx="30013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8A0CA-09B0-7381-8F04-205444AE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6" y="1631576"/>
                <a:ext cx="3001334" cy="555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CA96B-E319-3962-F9C4-94E8965E5CF5}"/>
                  </a:ext>
                </a:extLst>
              </p:cNvPr>
              <p:cNvSpPr txBox="1"/>
              <p:nvPr/>
            </p:nvSpPr>
            <p:spPr>
              <a:xfrm>
                <a:off x="-599714" y="2459746"/>
                <a:ext cx="6096000" cy="83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CA96B-E319-3962-F9C4-94E8965E5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9714" y="2459746"/>
                <a:ext cx="6096000" cy="837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10BFEDCA-1594-007C-41B8-B651F890E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6520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EDD89-C765-2F24-8A57-01F5FAEC4FFD}"/>
                  </a:ext>
                </a:extLst>
              </p:cNvPr>
              <p:cNvSpPr txBox="1"/>
              <p:nvPr/>
            </p:nvSpPr>
            <p:spPr>
              <a:xfrm>
                <a:off x="724957" y="3569147"/>
                <a:ext cx="229986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EDD89-C765-2F24-8A57-01F5FAEC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7" y="3569147"/>
                <a:ext cx="2299860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C9E5B-8B36-6BE1-81A0-771EA5C4AA02}"/>
                  </a:ext>
                </a:extLst>
              </p:cNvPr>
              <p:cNvSpPr txBox="1"/>
              <p:nvPr/>
            </p:nvSpPr>
            <p:spPr>
              <a:xfrm>
                <a:off x="580066" y="4447166"/>
                <a:ext cx="3032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𝑒𝑙𝑒𝑣𝑡𝑟𝑜𝑛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C9E5B-8B36-6BE1-81A0-771EA5C4A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6" y="4447166"/>
                <a:ext cx="3032369" cy="276999"/>
              </a:xfrm>
              <a:prstGeom prst="rect">
                <a:avLst/>
              </a:prstGeom>
              <a:blipFill>
                <a:blip r:embed="rId6"/>
                <a:stretch>
                  <a:fillRect l="-1205" t="-4444" r="-140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" id="{6594DE53-AF3B-40A2-A152-26C7936A3A23}" vid="{FCFC6E77-C99E-4CB8-AC4D-AD95AF8893F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5.Syncronized Candles</Template>
  <TotalTime>11909</TotalTime>
  <Words>446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CMBX12</vt:lpstr>
      <vt:lpstr>CMR10</vt:lpstr>
      <vt:lpstr>CMSSBX10</vt:lpstr>
      <vt:lpstr>Helvetica-Bold</vt:lpstr>
      <vt:lpstr>PazoMath-BoldItalic</vt:lpstr>
      <vt:lpstr>rtxbmi</vt:lpstr>
      <vt:lpstr>Sylfaen</vt:lpstr>
      <vt:lpstr>Times-Roman</vt:lpstr>
      <vt:lpstr>URWPalladioL-Bold</vt:lpstr>
      <vt:lpstr>Template1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nikanikuradze8@gmail.com</dc:creator>
  <cp:lastModifiedBy>User</cp:lastModifiedBy>
  <cp:revision>513</cp:revision>
  <dcterms:created xsi:type="dcterms:W3CDTF">2021-07-02T09:51:23Z</dcterms:created>
  <dcterms:modified xsi:type="dcterms:W3CDTF">2024-08-06T06:46:52Z</dcterms:modified>
</cp:coreProperties>
</file>